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sldIdLst>
    <p:sldId id="309" r:id="rId3"/>
    <p:sldId id="312" r:id="rId4"/>
    <p:sldId id="315" r:id="rId5"/>
    <p:sldId id="316" r:id="rId6"/>
    <p:sldId id="322" r:id="rId7"/>
    <p:sldId id="310" r:id="rId8"/>
    <p:sldId id="323" r:id="rId9"/>
    <p:sldId id="488" r:id="rId10"/>
    <p:sldId id="487" r:id="rId11"/>
    <p:sldId id="331" r:id="rId12"/>
    <p:sldId id="327" r:id="rId13"/>
    <p:sldId id="486" r:id="rId14"/>
    <p:sldId id="389" r:id="rId15"/>
    <p:sldId id="332" r:id="rId16"/>
    <p:sldId id="333" r:id="rId17"/>
    <p:sldId id="334" r:id="rId18"/>
    <p:sldId id="345" r:id="rId19"/>
    <p:sldId id="491" r:id="rId20"/>
    <p:sldId id="383" r:id="rId21"/>
    <p:sldId id="387" r:id="rId22"/>
    <p:sldId id="492" r:id="rId23"/>
    <p:sldId id="311" r:id="rId24"/>
    <p:sldId id="388" r:id="rId25"/>
    <p:sldId id="401" r:id="rId26"/>
    <p:sldId id="402" r:id="rId27"/>
    <p:sldId id="353" r:id="rId28"/>
    <p:sldId id="354" r:id="rId29"/>
    <p:sldId id="403" r:id="rId30"/>
    <p:sldId id="404" r:id="rId31"/>
    <p:sldId id="474" r:id="rId32"/>
    <p:sldId id="475" r:id="rId33"/>
    <p:sldId id="480" r:id="rId34"/>
    <p:sldId id="490" r:id="rId35"/>
    <p:sldId id="481" r:id="rId36"/>
    <p:sldId id="489" r:id="rId37"/>
    <p:sldId id="417" r:id="rId38"/>
    <p:sldId id="419" r:id="rId39"/>
    <p:sldId id="422" r:id="rId40"/>
    <p:sldId id="423" r:id="rId41"/>
    <p:sldId id="476" r:id="rId42"/>
    <p:sldId id="302" r:id="rId43"/>
    <p:sldId id="473" r:id="rId44"/>
    <p:sldId id="424" r:id="rId45"/>
    <p:sldId id="318" r:id="rId46"/>
    <p:sldId id="484" r:id="rId47"/>
    <p:sldId id="482" r:id="rId48"/>
    <p:sldId id="319" r:id="rId49"/>
    <p:sldId id="485" r:id="rId50"/>
    <p:sldId id="477" r:id="rId51"/>
    <p:sldId id="308" r:id="rId52"/>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068" autoAdjust="0"/>
  </p:normalViewPr>
  <p:slideViewPr>
    <p:cSldViewPr snapToGrid="0">
      <p:cViewPr varScale="1">
        <p:scale>
          <a:sx n="100" d="100"/>
          <a:sy n="100" d="100"/>
        </p:scale>
        <p:origin x="9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tearsman" userId="b0e80c6895d737ba" providerId="LiveId" clId="{79187862-1E1A-475E-9338-74864BCDD13F}"/>
    <pc:docChg chg="custSel addSld delSld modSld">
      <pc:chgData name="Daniel Stearsman" userId="b0e80c6895d737ba" providerId="LiveId" clId="{79187862-1E1A-475E-9338-74864BCDD13F}" dt="2022-08-11T14:25:13.933" v="115" actId="20577"/>
      <pc:docMkLst>
        <pc:docMk/>
      </pc:docMkLst>
      <pc:sldChg chg="addSp delSp modSp mod">
        <pc:chgData name="Daniel Stearsman" userId="b0e80c6895d737ba" providerId="LiveId" clId="{79187862-1E1A-475E-9338-74864BCDD13F}" dt="2022-08-07T00:12:34.652" v="11" actId="14100"/>
        <pc:sldMkLst>
          <pc:docMk/>
          <pc:sldMk cId="4020270" sldId="309"/>
        </pc:sldMkLst>
      </pc:sldChg>
      <pc:sldChg chg="modSp mod">
        <pc:chgData name="Daniel Stearsman" userId="b0e80c6895d737ba" providerId="LiveId" clId="{79187862-1E1A-475E-9338-74864BCDD13F}" dt="2022-08-07T00:30:31.634" v="16" actId="207"/>
        <pc:sldMkLst>
          <pc:docMk/>
          <pc:sldMk cId="4028882208" sldId="316"/>
        </pc:sldMkLst>
      </pc:sldChg>
      <pc:sldChg chg="modSp mod">
        <pc:chgData name="Daniel Stearsman" userId="b0e80c6895d737ba" providerId="LiveId" clId="{79187862-1E1A-475E-9338-74864BCDD13F}" dt="2022-08-07T00:09:19.539" v="3" actId="6549"/>
        <pc:sldMkLst>
          <pc:docMk/>
          <pc:sldMk cId="1315255806" sldId="403"/>
        </pc:sldMkLst>
      </pc:sldChg>
      <pc:sldChg chg="modSp mod">
        <pc:chgData name="Daniel Stearsman" userId="b0e80c6895d737ba" providerId="LiveId" clId="{79187862-1E1A-475E-9338-74864BCDD13F}" dt="2022-08-08T12:47:26.573" v="17" actId="6549"/>
        <pc:sldMkLst>
          <pc:docMk/>
          <pc:sldMk cId="1120966993" sldId="404"/>
        </pc:sldMkLst>
      </pc:sldChg>
      <pc:sldChg chg="modSp">
        <pc:chgData name="Daniel Stearsman" userId="b0e80c6895d737ba" providerId="LiveId" clId="{79187862-1E1A-475E-9338-74864BCDD13F}" dt="2022-08-07T00:13:28.067" v="12" actId="20578"/>
        <pc:sldMkLst>
          <pc:docMk/>
          <pc:sldMk cId="1693326239" sldId="476"/>
        </pc:sldMkLst>
      </pc:sldChg>
      <pc:sldChg chg="modSp mod">
        <pc:chgData name="Daniel Stearsman" userId="b0e80c6895d737ba" providerId="LiveId" clId="{79187862-1E1A-475E-9338-74864BCDD13F}" dt="2022-08-11T14:25:13.933" v="115" actId="20577"/>
        <pc:sldMkLst>
          <pc:docMk/>
          <pc:sldMk cId="3690673813" sldId="490"/>
        </pc:sldMkLst>
      </pc:sldChg>
      <pc:sldChg chg="modSp new del mod">
        <pc:chgData name="Daniel Stearsman" userId="b0e80c6895d737ba" providerId="LiveId" clId="{79187862-1E1A-475E-9338-74864BCDD13F}" dt="2022-08-11T13:18:38.179" v="42" actId="47"/>
        <pc:sldMkLst>
          <pc:docMk/>
          <pc:sldMk cId="329245089" sldId="492"/>
        </pc:sldMkLst>
      </pc:sldChg>
    </pc:docChg>
  </pc:docChgLst>
  <pc:docChgLst>
    <pc:chgData name="Daniel Stearsman" userId="b0e80c6895d737ba" providerId="LiveId" clId="{9E62A068-F55C-4F7C-80D2-0886F69323F3}"/>
    <pc:docChg chg="addSld delSld modSld">
      <pc:chgData name="Daniel Stearsman" userId="b0e80c6895d737ba" providerId="LiveId" clId="{9E62A068-F55C-4F7C-80D2-0886F69323F3}" dt="2025-01-16T21:24:47.646" v="17" actId="207"/>
      <pc:docMkLst>
        <pc:docMk/>
      </pc:docMkLst>
      <pc:sldChg chg="modSp mod">
        <pc:chgData name="Daniel Stearsman" userId="b0e80c6895d737ba" providerId="LiveId" clId="{9E62A068-F55C-4F7C-80D2-0886F69323F3}" dt="2025-01-16T17:47:04.186" v="4" actId="14100"/>
        <pc:sldMkLst>
          <pc:docMk/>
          <pc:sldMk cId="366631454" sldId="302"/>
        </pc:sldMkLst>
        <pc:spChg chg="mod">
          <ac:chgData name="Daniel Stearsman" userId="b0e80c6895d737ba" providerId="LiveId" clId="{9E62A068-F55C-4F7C-80D2-0886F69323F3}" dt="2025-01-16T17:47:04.186" v="4" actId="14100"/>
          <ac:spMkLst>
            <pc:docMk/>
            <pc:sldMk cId="366631454" sldId="302"/>
            <ac:spMk id="3" creationId="{E0E641B8-6A5C-4597-9205-50A8C54E3174}"/>
          </ac:spMkLst>
        </pc:spChg>
      </pc:sldChg>
      <pc:sldChg chg="modSp mod">
        <pc:chgData name="Daniel Stearsman" userId="b0e80c6895d737ba" providerId="LiveId" clId="{9E62A068-F55C-4F7C-80D2-0886F69323F3}" dt="2025-01-14T15:54:44.746" v="1" actId="20577"/>
        <pc:sldMkLst>
          <pc:docMk/>
          <pc:sldMk cId="2466102990" sldId="310"/>
        </pc:sldMkLst>
        <pc:spChg chg="mod">
          <ac:chgData name="Daniel Stearsman" userId="b0e80c6895d737ba" providerId="LiveId" clId="{9E62A068-F55C-4F7C-80D2-0886F69323F3}" dt="2025-01-14T15:54:44.746" v="1" actId="20577"/>
          <ac:spMkLst>
            <pc:docMk/>
            <pc:sldMk cId="2466102990" sldId="310"/>
            <ac:spMk id="3" creationId="{7B7C286E-FCFD-4442-98CF-042E522D9662}"/>
          </ac:spMkLst>
        </pc:spChg>
      </pc:sldChg>
      <pc:sldChg chg="modSp mod">
        <pc:chgData name="Daniel Stearsman" userId="b0e80c6895d737ba" providerId="LiveId" clId="{9E62A068-F55C-4F7C-80D2-0886F69323F3}" dt="2025-01-16T17:45:32.301" v="3" actId="20577"/>
        <pc:sldMkLst>
          <pc:docMk/>
          <pc:sldMk cId="2265047639" sldId="491"/>
        </pc:sldMkLst>
        <pc:spChg chg="mod">
          <ac:chgData name="Daniel Stearsman" userId="b0e80c6895d737ba" providerId="LiveId" clId="{9E62A068-F55C-4F7C-80D2-0886F69323F3}" dt="2025-01-16T17:45:32.301" v="3" actId="20577"/>
          <ac:spMkLst>
            <pc:docMk/>
            <pc:sldMk cId="2265047639" sldId="491"/>
            <ac:spMk id="3" creationId="{16B74619-CD55-4F24-9333-7099E53B9517}"/>
          </ac:spMkLst>
        </pc:spChg>
      </pc:sldChg>
      <pc:sldChg chg="modSp new mod">
        <pc:chgData name="Daniel Stearsman" userId="b0e80c6895d737ba" providerId="LiveId" clId="{9E62A068-F55C-4F7C-80D2-0886F69323F3}" dt="2025-01-16T21:24:47.646" v="17" actId="207"/>
        <pc:sldMkLst>
          <pc:docMk/>
          <pc:sldMk cId="1247316503" sldId="492"/>
        </pc:sldMkLst>
        <pc:spChg chg="mod">
          <ac:chgData name="Daniel Stearsman" userId="b0e80c6895d737ba" providerId="LiveId" clId="{9E62A068-F55C-4F7C-80D2-0886F69323F3}" dt="2025-01-16T21:24:47.646" v="17" actId="207"/>
          <ac:spMkLst>
            <pc:docMk/>
            <pc:sldMk cId="1247316503" sldId="492"/>
            <ac:spMk id="2" creationId="{4ECB261F-8094-F693-A6A1-B2AF948A9D3C}"/>
          </ac:spMkLst>
        </pc:spChg>
      </pc:sldChg>
      <pc:sldChg chg="del">
        <pc:chgData name="Daniel Stearsman" userId="b0e80c6895d737ba" providerId="LiveId" clId="{9E62A068-F55C-4F7C-80D2-0886F69323F3}" dt="2025-01-14T15:55:13.600" v="2" actId="47"/>
        <pc:sldMkLst>
          <pc:docMk/>
          <pc:sldMk cId="2121755961" sldId="492"/>
        </pc:sldMkLst>
      </pc:sldChg>
    </pc:docChg>
  </pc:docChgLst>
  <pc:docChgLst>
    <pc:chgData name="Daniel Stearsman" userId="b0e80c6895d737ba" providerId="LiveId" clId="{C452DBDC-5E36-4637-AFCC-E1D2019A560A}"/>
    <pc:docChg chg="custSel modSld">
      <pc:chgData name="Daniel Stearsman" userId="b0e80c6895d737ba" providerId="LiveId" clId="{C452DBDC-5E36-4637-AFCC-E1D2019A560A}" dt="2022-07-22T11:56:12.639" v="22" actId="20577"/>
      <pc:docMkLst>
        <pc:docMk/>
      </pc:docMkLst>
      <pc:sldChg chg="modSp mod">
        <pc:chgData name="Daniel Stearsman" userId="b0e80c6895d737ba" providerId="LiveId" clId="{C452DBDC-5E36-4637-AFCC-E1D2019A560A}" dt="2022-07-22T11:56:12.639" v="22" actId="20577"/>
        <pc:sldMkLst>
          <pc:docMk/>
          <pc:sldMk cId="3670620122" sldId="424"/>
        </pc:sldMkLst>
      </pc:sldChg>
      <pc:sldChg chg="addSp delSp modSp mod">
        <pc:chgData name="Daniel Stearsman" userId="b0e80c6895d737ba" providerId="LiveId" clId="{C452DBDC-5E36-4637-AFCC-E1D2019A560A}" dt="2022-07-22T11:55:37.443" v="18" actId="1076"/>
        <pc:sldMkLst>
          <pc:docMk/>
          <pc:sldMk cId="2886004638" sldId="473"/>
        </pc:sldMkLst>
      </pc:sldChg>
    </pc:docChg>
  </pc:docChgLst>
  <pc:docChgLst>
    <pc:chgData name="Daniel Stearsman" userId="b0e80c6895d737ba" providerId="LiveId" clId="{5A6C77DF-281E-40F0-89CC-E7FB70D9C47F}"/>
    <pc:docChg chg="undo custSel mod addSld delSld modSld sldOrd">
      <pc:chgData name="Daniel Stearsman" userId="b0e80c6895d737ba" providerId="LiveId" clId="{5A6C77DF-281E-40F0-89CC-E7FB70D9C47F}" dt="2021-01-29T16:37:06.263" v="2354"/>
      <pc:docMkLst>
        <pc:docMk/>
      </pc:docMkLst>
      <pc:sldChg chg="addSp delSp modSp mod">
        <pc:chgData name="Daniel Stearsman" userId="b0e80c6895d737ba" providerId="LiveId" clId="{5A6C77DF-281E-40F0-89CC-E7FB70D9C47F}" dt="2021-01-15T13:39:29.187" v="16" actId="14100"/>
        <pc:sldMkLst>
          <pc:docMk/>
          <pc:sldMk cId="4020270" sldId="309"/>
        </pc:sldMkLst>
      </pc:sldChg>
      <pc:sldChg chg="del">
        <pc:chgData name="Daniel Stearsman" userId="b0e80c6895d737ba" providerId="LiveId" clId="{5A6C77DF-281E-40F0-89CC-E7FB70D9C47F}" dt="2021-01-11T23:34:34.841" v="1" actId="47"/>
        <pc:sldMkLst>
          <pc:docMk/>
          <pc:sldMk cId="160803330" sldId="314"/>
        </pc:sldMkLst>
      </pc:sldChg>
      <pc:sldChg chg="modSp mod">
        <pc:chgData name="Daniel Stearsman" userId="b0e80c6895d737ba" providerId="LiveId" clId="{5A6C77DF-281E-40F0-89CC-E7FB70D9C47F}" dt="2021-01-15T13:40:42.457" v="17" actId="20577"/>
        <pc:sldMkLst>
          <pc:docMk/>
          <pc:sldMk cId="2910439398" sldId="315"/>
        </pc:sldMkLst>
      </pc:sldChg>
      <pc:sldChg chg="delSp modSp mod">
        <pc:chgData name="Daniel Stearsman" userId="b0e80c6895d737ba" providerId="LiveId" clId="{5A6C77DF-281E-40F0-89CC-E7FB70D9C47F}" dt="2021-01-15T13:41:19.529" v="20" actId="20577"/>
        <pc:sldMkLst>
          <pc:docMk/>
          <pc:sldMk cId="450617759" sldId="322"/>
        </pc:sldMkLst>
      </pc:sldChg>
      <pc:sldChg chg="modSp mod">
        <pc:chgData name="Daniel Stearsman" userId="b0e80c6895d737ba" providerId="LiveId" clId="{5A6C77DF-281E-40F0-89CC-E7FB70D9C47F}" dt="2021-01-15T13:41:54.847" v="26" actId="14100"/>
        <pc:sldMkLst>
          <pc:docMk/>
          <pc:sldMk cId="1825558041" sldId="323"/>
        </pc:sldMkLst>
      </pc:sldChg>
      <pc:sldChg chg="modSp mod">
        <pc:chgData name="Daniel Stearsman" userId="b0e80c6895d737ba" providerId="LiveId" clId="{5A6C77DF-281E-40F0-89CC-E7FB70D9C47F}" dt="2021-01-15T14:40:56.671" v="292" actId="14100"/>
        <pc:sldMkLst>
          <pc:docMk/>
          <pc:sldMk cId="0" sldId="327"/>
        </pc:sldMkLst>
      </pc:sldChg>
      <pc:sldChg chg="modSp del mod ord">
        <pc:chgData name="Daniel Stearsman" userId="b0e80c6895d737ba" providerId="LiveId" clId="{5A6C77DF-281E-40F0-89CC-E7FB70D9C47F}" dt="2021-01-15T14:39:43.263" v="281" actId="47"/>
        <pc:sldMkLst>
          <pc:docMk/>
          <pc:sldMk cId="0" sldId="330"/>
        </pc:sldMkLst>
      </pc:sldChg>
      <pc:sldChg chg="addSp delSp modSp mod ord setBg">
        <pc:chgData name="Daniel Stearsman" userId="b0e80c6895d737ba" providerId="LiveId" clId="{5A6C77DF-281E-40F0-89CC-E7FB70D9C47F}" dt="2021-01-15T13:52:23.723" v="272" actId="20577"/>
        <pc:sldMkLst>
          <pc:docMk/>
          <pc:sldMk cId="0" sldId="331"/>
        </pc:sldMkLst>
      </pc:sldChg>
      <pc:sldChg chg="modSp mod">
        <pc:chgData name="Daniel Stearsman" userId="b0e80c6895d737ba" providerId="LiveId" clId="{5A6C77DF-281E-40F0-89CC-E7FB70D9C47F}" dt="2021-01-15T15:23:17.713" v="2300" actId="27636"/>
        <pc:sldMkLst>
          <pc:docMk/>
          <pc:sldMk cId="742812262" sldId="383"/>
        </pc:sldMkLst>
      </pc:sldChg>
      <pc:sldChg chg="modSp mod">
        <pc:chgData name="Daniel Stearsman" userId="b0e80c6895d737ba" providerId="LiveId" clId="{5A6C77DF-281E-40F0-89CC-E7FB70D9C47F}" dt="2021-01-15T14:41:59.439" v="293" actId="403"/>
        <pc:sldMkLst>
          <pc:docMk/>
          <pc:sldMk cId="588325928" sldId="388"/>
        </pc:sldMkLst>
      </pc:sldChg>
      <pc:sldChg chg="modSp mod">
        <pc:chgData name="Daniel Stearsman" userId="b0e80c6895d737ba" providerId="LiveId" clId="{5A6C77DF-281E-40F0-89CC-E7FB70D9C47F}" dt="2021-01-15T14:42:05.753" v="294" actId="14100"/>
        <pc:sldMkLst>
          <pc:docMk/>
          <pc:sldMk cId="2958334017" sldId="401"/>
        </pc:sldMkLst>
      </pc:sldChg>
      <pc:sldChg chg="modSp mod">
        <pc:chgData name="Daniel Stearsman" userId="b0e80c6895d737ba" providerId="LiveId" clId="{5A6C77DF-281E-40F0-89CC-E7FB70D9C47F}" dt="2021-01-15T14:42:35.551" v="349" actId="20577"/>
        <pc:sldMkLst>
          <pc:docMk/>
          <pc:sldMk cId="1625298888" sldId="402"/>
        </pc:sldMkLst>
      </pc:sldChg>
      <pc:sldChg chg="modSp mod modAnim">
        <pc:chgData name="Daniel Stearsman" userId="b0e80c6895d737ba" providerId="LiveId" clId="{5A6C77DF-281E-40F0-89CC-E7FB70D9C47F}" dt="2021-01-29T16:27:47.654" v="2350" actId="27636"/>
        <pc:sldMkLst>
          <pc:docMk/>
          <pc:sldMk cId="634728229" sldId="417"/>
        </pc:sldMkLst>
      </pc:sldChg>
      <pc:sldChg chg="modSp mod">
        <pc:chgData name="Daniel Stearsman" userId="b0e80c6895d737ba" providerId="LiveId" clId="{5A6C77DF-281E-40F0-89CC-E7FB70D9C47F}" dt="2021-01-29T16:36:46.305" v="2352" actId="1076"/>
        <pc:sldMkLst>
          <pc:docMk/>
          <pc:sldMk cId="3670620122" sldId="424"/>
        </pc:sldMkLst>
      </pc:sldChg>
      <pc:sldChg chg="del">
        <pc:chgData name="Daniel Stearsman" userId="b0e80c6895d737ba" providerId="LiveId" clId="{5A6C77DF-281E-40F0-89CC-E7FB70D9C47F}" dt="2021-01-11T23:34:38.693" v="2" actId="47"/>
        <pc:sldMkLst>
          <pc:docMk/>
          <pc:sldMk cId="3883924059" sldId="478"/>
        </pc:sldMkLst>
      </pc:sldChg>
      <pc:sldChg chg="modSp mod">
        <pc:chgData name="Daniel Stearsman" userId="b0e80c6895d737ba" providerId="LiveId" clId="{5A6C77DF-281E-40F0-89CC-E7FB70D9C47F}" dt="2021-01-29T16:27:07.151" v="2340" actId="113"/>
        <pc:sldMkLst>
          <pc:docMk/>
          <pc:sldMk cId="25493208" sldId="480"/>
        </pc:sldMkLst>
      </pc:sldChg>
      <pc:sldChg chg="modSp mod">
        <pc:chgData name="Daniel Stearsman" userId="b0e80c6895d737ba" providerId="LiveId" clId="{5A6C77DF-281E-40F0-89CC-E7FB70D9C47F}" dt="2021-01-15T15:02:26.263" v="1466" actId="20577"/>
        <pc:sldMkLst>
          <pc:docMk/>
          <pc:sldMk cId="2085500437" sldId="481"/>
        </pc:sldMkLst>
      </pc:sldChg>
      <pc:sldChg chg="modSp mod">
        <pc:chgData name="Daniel Stearsman" userId="b0e80c6895d737ba" providerId="LiveId" clId="{5A6C77DF-281E-40F0-89CC-E7FB70D9C47F}" dt="2021-01-15T15:06:56.586" v="1599" actId="14100"/>
        <pc:sldMkLst>
          <pc:docMk/>
          <pc:sldMk cId="3488537850" sldId="482"/>
        </pc:sldMkLst>
      </pc:sldChg>
      <pc:sldChg chg="ord">
        <pc:chgData name="Daniel Stearsman" userId="b0e80c6895d737ba" providerId="LiveId" clId="{5A6C77DF-281E-40F0-89CC-E7FB70D9C47F}" dt="2021-01-29T16:37:06.263" v="2354"/>
        <pc:sldMkLst>
          <pc:docMk/>
          <pc:sldMk cId="2546153777" sldId="484"/>
        </pc:sldMkLst>
      </pc:sldChg>
      <pc:sldChg chg="modSp add mod">
        <pc:chgData name="Daniel Stearsman" userId="b0e80c6895d737ba" providerId="LiveId" clId="{5A6C77DF-281E-40F0-89CC-E7FB70D9C47F}" dt="2021-01-15T13:42:53.564" v="35" actId="403"/>
        <pc:sldMkLst>
          <pc:docMk/>
          <pc:sldMk cId="3732993301" sldId="486"/>
        </pc:sldMkLst>
      </pc:sldChg>
      <pc:sldChg chg="modSp add mod">
        <pc:chgData name="Daniel Stearsman" userId="b0e80c6895d737ba" providerId="LiveId" clId="{5A6C77DF-281E-40F0-89CC-E7FB70D9C47F}" dt="2021-01-15T14:40:47.598" v="291" actId="20577"/>
        <pc:sldMkLst>
          <pc:docMk/>
          <pc:sldMk cId="2094334416" sldId="487"/>
        </pc:sldMkLst>
      </pc:sldChg>
      <pc:sldChg chg="delSp modSp add mod setBg delDesignElem">
        <pc:chgData name="Daniel Stearsman" userId="b0e80c6895d737ba" providerId="LiveId" clId="{5A6C77DF-281E-40F0-89CC-E7FB70D9C47F}" dt="2021-01-15T14:39:36.091" v="280" actId="403"/>
        <pc:sldMkLst>
          <pc:docMk/>
          <pc:sldMk cId="4264539663" sldId="488"/>
        </pc:sldMkLst>
      </pc:sldChg>
      <pc:sldChg chg="modSp add mod">
        <pc:chgData name="Daniel Stearsman" userId="b0e80c6895d737ba" providerId="LiveId" clId="{5A6C77DF-281E-40F0-89CC-E7FB70D9C47F}" dt="2021-01-29T16:27:26.103" v="2346" actId="6549"/>
        <pc:sldMkLst>
          <pc:docMk/>
          <pc:sldMk cId="321980137" sldId="489"/>
        </pc:sldMkLst>
      </pc:sldChg>
      <pc:sldChg chg="modSp add mod">
        <pc:chgData name="Daniel Stearsman" userId="b0e80c6895d737ba" providerId="LiveId" clId="{5A6C77DF-281E-40F0-89CC-E7FB70D9C47F}" dt="2021-01-15T15:01:11.276" v="1460" actId="20577"/>
        <pc:sldMkLst>
          <pc:docMk/>
          <pc:sldMk cId="3690673813" sldId="490"/>
        </pc:sldMkLst>
      </pc:sldChg>
      <pc:sldChg chg="addSp modSp new mod">
        <pc:chgData name="Daniel Stearsman" userId="b0e80c6895d737ba" providerId="LiveId" clId="{5A6C77DF-281E-40F0-89CC-E7FB70D9C47F}" dt="2021-01-15T15:26:34.118" v="2339" actId="20577"/>
        <pc:sldMkLst>
          <pc:docMk/>
          <pc:sldMk cId="2265047639" sldId="491"/>
        </pc:sldMkLst>
      </pc:sldChg>
    </pc:docChg>
  </pc:docChgLst>
  <pc:docChgLst>
    <pc:chgData name="Daniel Stearsman" userId="b0e80c6895d737ba" providerId="LiveId" clId="{91C7AE80-37F0-4D35-80AD-01003886BA95}"/>
    <pc:docChg chg="custSel modSld">
      <pc:chgData name="Daniel Stearsman" userId="b0e80c6895d737ba" providerId="LiveId" clId="{91C7AE80-37F0-4D35-80AD-01003886BA95}" dt="2021-08-17T15:33:40.116" v="70" actId="20577"/>
      <pc:docMkLst>
        <pc:docMk/>
      </pc:docMkLst>
      <pc:sldChg chg="modSp mod">
        <pc:chgData name="Daniel Stearsman" userId="b0e80c6895d737ba" providerId="LiveId" clId="{91C7AE80-37F0-4D35-80AD-01003886BA95}" dt="2021-08-17T15:33:40.116" v="70" actId="20577"/>
        <pc:sldMkLst>
          <pc:docMk/>
          <pc:sldMk cId="634728229" sldId="417"/>
        </pc:sldMkLst>
      </pc:sldChg>
    </pc:docChg>
  </pc:docChgLst>
  <pc:docChgLst>
    <pc:chgData name="Daniel Stearsman" userId="b0e80c6895d737ba" providerId="LiveId" clId="{680F5695-404D-45BD-A503-4FB4253D0351}"/>
    <pc:docChg chg="custSel addSld modSld">
      <pc:chgData name="Daniel Stearsman" userId="b0e80c6895d737ba" providerId="LiveId" clId="{680F5695-404D-45BD-A503-4FB4253D0351}" dt="2023-02-02T21:02:41.573" v="96" actId="20577"/>
      <pc:docMkLst>
        <pc:docMk/>
      </pc:docMkLst>
      <pc:sldChg chg="addSp delSp modSp mod">
        <pc:chgData name="Daniel Stearsman" userId="b0e80c6895d737ba" providerId="LiveId" clId="{680F5695-404D-45BD-A503-4FB4253D0351}" dt="2023-01-04T01:15:26.009" v="12" actId="1076"/>
        <pc:sldMkLst>
          <pc:docMk/>
          <pc:sldMk cId="4020270" sldId="309"/>
        </pc:sldMkLst>
      </pc:sldChg>
      <pc:sldChg chg="modSp mod">
        <pc:chgData name="Daniel Stearsman" userId="b0e80c6895d737ba" providerId="LiveId" clId="{680F5695-404D-45BD-A503-4FB4253D0351}" dt="2023-02-02T21:02:41.573" v="96" actId="20577"/>
        <pc:sldMkLst>
          <pc:docMk/>
          <pc:sldMk cId="0" sldId="333"/>
        </pc:sldMkLst>
      </pc:sldChg>
      <pc:sldChg chg="modSp mod">
        <pc:chgData name="Daniel Stearsman" userId="b0e80c6895d737ba" providerId="LiveId" clId="{680F5695-404D-45BD-A503-4FB4253D0351}" dt="2023-01-12T20:28:06.842" v="81" actId="403"/>
        <pc:sldMkLst>
          <pc:docMk/>
          <pc:sldMk cId="4264539663" sldId="488"/>
        </pc:sldMkLst>
      </pc:sldChg>
      <pc:sldChg chg="modSp new mod">
        <pc:chgData name="Daniel Stearsman" userId="b0e80c6895d737ba" providerId="LiveId" clId="{680F5695-404D-45BD-A503-4FB4253D0351}" dt="2023-01-12T21:06:54.813" v="90" actId="207"/>
        <pc:sldMkLst>
          <pc:docMk/>
          <pc:sldMk cId="2121755961" sldId="4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28FCA884-CFF7-43E9-B074-ACDA7AB10122}" type="datetimeFigureOut">
              <a:rPr lang="en-US" smtClean="0"/>
              <a:t>1/15/2025</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B90C0C1E-97EA-49FC-845C-09553E8466CC}" type="slidenum">
              <a:rPr lang="en-US" smtClean="0"/>
              <a:t>‹#›</a:t>
            </a:fld>
            <a:endParaRPr lang="en-US"/>
          </a:p>
        </p:txBody>
      </p:sp>
    </p:spTree>
    <p:extLst>
      <p:ext uri="{BB962C8B-B14F-4D97-AF65-F5344CB8AC3E}">
        <p14:creationId xmlns:p14="http://schemas.microsoft.com/office/powerpoint/2010/main" val="2150755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Andersonville_National_Historic_Site#/media/File:Andersonville_Prison.jpg"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en.wikipedia.org/wiki/Andersonville_National_Historic_Site#/media/File:Andersonvillesurvivor.jpg"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Elmira_Prison#/media/File:The_photographic_history_of_the_Civil_War_-_thousands_of_scenes_photographed_1861-65,_with_text_by_many_special_authorities_(1911)_(14760407854).jpg"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0C0C1E-97EA-49FC-845C-09553E8466CC}" type="slidenum">
              <a:rPr lang="en-US" smtClean="0"/>
              <a:t>1</a:t>
            </a:fld>
            <a:endParaRPr lang="en-US"/>
          </a:p>
        </p:txBody>
      </p:sp>
    </p:spTree>
    <p:extLst>
      <p:ext uri="{BB962C8B-B14F-4D97-AF65-F5344CB8AC3E}">
        <p14:creationId xmlns:p14="http://schemas.microsoft.com/office/powerpoint/2010/main" val="1246659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Image from http://marcus.whitman.edu/~paulusmj/kierkegaard.jpg, last accessed September 10, 2009.</a:t>
            </a:r>
          </a:p>
        </p:txBody>
      </p:sp>
      <p:sp>
        <p:nvSpPr>
          <p:cNvPr id="4" name="Slide Number Placeholder 3"/>
          <p:cNvSpPr>
            <a:spLocks noGrp="1"/>
          </p:cNvSpPr>
          <p:nvPr>
            <p:ph type="sldNum" sz="quarter" idx="5"/>
          </p:nvPr>
        </p:nvSpPr>
        <p:spPr/>
        <p:txBody>
          <a:bodyPr/>
          <a:lstStyle/>
          <a:p>
            <a:pPr>
              <a:defRPr/>
            </a:pPr>
            <a:fld id="{C3726ED8-0C9C-4252-A317-5E7F896F5579}" type="slidenum">
              <a:rPr lang="en-US" smtClean="0"/>
              <a:pPr>
                <a:defRPr/>
              </a:pPr>
              <a:t>17</a:t>
            </a:fld>
            <a:endParaRPr lang="en-US" dirty="0"/>
          </a:p>
        </p:txBody>
      </p:sp>
    </p:spTree>
    <p:extLst>
      <p:ext uri="{BB962C8B-B14F-4D97-AF65-F5344CB8AC3E}">
        <p14:creationId xmlns:p14="http://schemas.microsoft.com/office/powerpoint/2010/main" val="3902970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B73DFA99-B29D-4423-85B7-6A44482F092D}" type="slidenum">
              <a:rPr lang="en-US" smtClean="0"/>
              <a:pPr>
                <a:defRPr/>
              </a:pPr>
              <a:t>26</a:t>
            </a:fld>
            <a:endParaRPr lang="en-US" dirty="0"/>
          </a:p>
        </p:txBody>
      </p:sp>
    </p:spTree>
    <p:extLst>
      <p:ext uri="{BB962C8B-B14F-4D97-AF65-F5344CB8AC3E}">
        <p14:creationId xmlns:p14="http://schemas.microsoft.com/office/powerpoint/2010/main" val="3312853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15D38EF4-E936-4C2D-8DF5-F85618759EEA}" type="slidenum">
              <a:rPr lang="en-US" smtClean="0"/>
              <a:pPr>
                <a:defRPr/>
              </a:pPr>
              <a:t>27</a:t>
            </a:fld>
            <a:endParaRPr lang="en-US" dirty="0"/>
          </a:p>
        </p:txBody>
      </p:sp>
    </p:spTree>
    <p:extLst>
      <p:ext uri="{BB962C8B-B14F-4D97-AF65-F5344CB8AC3E}">
        <p14:creationId xmlns:p14="http://schemas.microsoft.com/office/powerpoint/2010/main" val="484506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Numbers 32:23b   . . .</a:t>
            </a:r>
            <a:r>
              <a:rPr lang="en-US" dirty="0">
                <a:effectLst/>
              </a:rPr>
              <a:t> behold, you have sinned against the </a:t>
            </a:r>
            <a:r>
              <a:rPr lang="en-US" cap="small" dirty="0">
                <a:effectLst/>
              </a:rPr>
              <a:t>Lord</a:t>
            </a:r>
            <a:r>
              <a:rPr lang="en-US" dirty="0">
                <a:effectLst/>
              </a:rPr>
              <a:t>, and be sure your sin will find you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https://en.wikipedia.org/wiki/Andersonville_National_Historic_Site#/media/File:Andersonville_Prison.jpg</a:t>
            </a:r>
            <a:endParaRPr lang="en-US" dirty="0">
              <a:effectLst/>
            </a:endParaRPr>
          </a:p>
          <a:p>
            <a:endParaRPr lang="en-US" dirty="0"/>
          </a:p>
          <a:p>
            <a:r>
              <a:rPr lang="en-US" dirty="0">
                <a:hlinkClick r:id="rId4"/>
              </a:rPr>
              <a:t>https://en.wikipedia.org/wiki/Andersonville_National_Historic_Site#/media/File:Andersonvillesurvivor.jpg</a:t>
            </a:r>
            <a:endParaRPr lang="en-US" dirty="0"/>
          </a:p>
        </p:txBody>
      </p:sp>
      <p:sp>
        <p:nvSpPr>
          <p:cNvPr id="4" name="Slide Number Placeholder 3"/>
          <p:cNvSpPr>
            <a:spLocks noGrp="1"/>
          </p:cNvSpPr>
          <p:nvPr>
            <p:ph type="sldNum" sz="quarter" idx="5"/>
          </p:nvPr>
        </p:nvSpPr>
        <p:spPr/>
        <p:txBody>
          <a:bodyPr/>
          <a:lstStyle/>
          <a:p>
            <a:fld id="{B90C0C1E-97EA-49FC-845C-09553E8466CC}" type="slidenum">
              <a:rPr lang="en-US" smtClean="0"/>
              <a:t>45</a:t>
            </a:fld>
            <a:endParaRPr lang="en-US"/>
          </a:p>
        </p:txBody>
      </p:sp>
    </p:spTree>
    <p:extLst>
      <p:ext uri="{BB962C8B-B14F-4D97-AF65-F5344CB8AC3E}">
        <p14:creationId xmlns:p14="http://schemas.microsoft.com/office/powerpoint/2010/main" val="991857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https://www.stargazette.com/story/news/local/2014/07/26/elmira-civil-war-prison-camp/13191117/</a:t>
            </a:r>
          </a:p>
          <a:p>
            <a:endParaRPr lang="en-US" dirty="0"/>
          </a:p>
          <a:p>
            <a:r>
              <a:rPr lang="en-US" dirty="0">
                <a:hlinkClick r:id="rId3"/>
              </a:rPr>
              <a:t>https://en.wikipedia.org/wiki/Elmira_Prison#/media/File:The_photographic_history_of_the_Civil_War_-_thousands_of_scenes_photographed_1861-65,_with_text_by_many_special_authorities_(1911)_(14760407854).jpg</a:t>
            </a:r>
            <a:endParaRPr lang="en-US" dirty="0"/>
          </a:p>
        </p:txBody>
      </p:sp>
      <p:sp>
        <p:nvSpPr>
          <p:cNvPr id="4" name="Slide Number Placeholder 3"/>
          <p:cNvSpPr>
            <a:spLocks noGrp="1"/>
          </p:cNvSpPr>
          <p:nvPr>
            <p:ph type="sldNum" sz="quarter" idx="5"/>
          </p:nvPr>
        </p:nvSpPr>
        <p:spPr/>
        <p:txBody>
          <a:bodyPr/>
          <a:lstStyle/>
          <a:p>
            <a:fld id="{B90C0C1E-97EA-49FC-845C-09553E8466CC}" type="slidenum">
              <a:rPr lang="en-US" smtClean="0"/>
              <a:t>46</a:t>
            </a:fld>
            <a:endParaRPr lang="en-US"/>
          </a:p>
        </p:txBody>
      </p:sp>
    </p:spTree>
    <p:extLst>
      <p:ext uri="{BB962C8B-B14F-4D97-AF65-F5344CB8AC3E}">
        <p14:creationId xmlns:p14="http://schemas.microsoft.com/office/powerpoint/2010/main" val="93149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37EF7A4-52FC-4723-B01A-59A486CC9EB7}" type="slidenum">
              <a:rPr lang="en-US" smtClean="0"/>
              <a:pPr>
                <a:defRPr/>
              </a:pPr>
              <a:t>49</a:t>
            </a:fld>
            <a:endParaRPr lang="en-US" dirty="0"/>
          </a:p>
        </p:txBody>
      </p:sp>
    </p:spTree>
    <p:extLst>
      <p:ext uri="{BB962C8B-B14F-4D97-AF65-F5344CB8AC3E}">
        <p14:creationId xmlns:p14="http://schemas.microsoft.com/office/powerpoint/2010/main" val="1301178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6DB0A6E1-9BCE-467F-80FE-0817C9598D03}" type="slidenum">
              <a:rPr lang="en-US" smtClean="0"/>
              <a:pPr>
                <a:defRPr/>
              </a:pPr>
              <a:t>8</a:t>
            </a:fld>
            <a:endParaRPr lang="en-US" dirty="0"/>
          </a:p>
        </p:txBody>
      </p:sp>
    </p:spTree>
    <p:extLst>
      <p:ext uri="{BB962C8B-B14F-4D97-AF65-F5344CB8AC3E}">
        <p14:creationId xmlns:p14="http://schemas.microsoft.com/office/powerpoint/2010/main" val="1651494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FB6952-1573-48F9-A230-D9C0C926EE95}" type="slidenum">
              <a:rPr lang="en-US" smtClean="0"/>
              <a:pPr>
                <a:defRPr/>
              </a:pPr>
              <a:t>9</a:t>
            </a:fld>
            <a:endParaRPr lang="en-US" dirty="0"/>
          </a:p>
        </p:txBody>
      </p:sp>
    </p:spTree>
    <p:extLst>
      <p:ext uri="{BB962C8B-B14F-4D97-AF65-F5344CB8AC3E}">
        <p14:creationId xmlns:p14="http://schemas.microsoft.com/office/powerpoint/2010/main" val="1738141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6DB0A6E1-9BCE-467F-80FE-0817C9598D03}" type="slidenum">
              <a:rPr lang="en-US" smtClean="0"/>
              <a:pPr>
                <a:defRPr/>
              </a:pPr>
              <a:t>10</a:t>
            </a:fld>
            <a:endParaRPr lang="en-US" dirty="0"/>
          </a:p>
        </p:txBody>
      </p:sp>
    </p:spTree>
    <p:extLst>
      <p:ext uri="{BB962C8B-B14F-4D97-AF65-F5344CB8AC3E}">
        <p14:creationId xmlns:p14="http://schemas.microsoft.com/office/powerpoint/2010/main" val="3909904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981B85EB-0957-4A2B-B40A-E341508A1046}" type="slidenum">
              <a:rPr lang="en-US" smtClean="0"/>
              <a:pPr>
                <a:defRPr/>
              </a:pPr>
              <a:t>11</a:t>
            </a:fld>
            <a:endParaRPr lang="en-US" dirty="0"/>
          </a:p>
        </p:txBody>
      </p:sp>
    </p:spTree>
    <p:extLst>
      <p:ext uri="{BB962C8B-B14F-4D97-AF65-F5344CB8AC3E}">
        <p14:creationId xmlns:p14="http://schemas.microsoft.com/office/powerpoint/2010/main" val="3273704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981B85EB-0957-4A2B-B40A-E341508A1046}" type="slidenum">
              <a:rPr lang="en-US" smtClean="0"/>
              <a:pPr>
                <a:defRPr/>
              </a:pPr>
              <a:t>12</a:t>
            </a:fld>
            <a:endParaRPr lang="en-US" dirty="0"/>
          </a:p>
        </p:txBody>
      </p:sp>
    </p:spTree>
    <p:extLst>
      <p:ext uri="{BB962C8B-B14F-4D97-AF65-F5344CB8AC3E}">
        <p14:creationId xmlns:p14="http://schemas.microsoft.com/office/powerpoint/2010/main" val="2946392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Image Source:  http://media-2.web.britannica.com/eb-media/73/5873-004-E5A0EFE3.jpg, last accessed 8-25-10.</a:t>
            </a:r>
          </a:p>
        </p:txBody>
      </p:sp>
      <p:sp>
        <p:nvSpPr>
          <p:cNvPr id="4" name="Slide Number Placeholder 3"/>
          <p:cNvSpPr>
            <a:spLocks noGrp="1"/>
          </p:cNvSpPr>
          <p:nvPr>
            <p:ph type="sldNum" sz="quarter" idx="5"/>
          </p:nvPr>
        </p:nvSpPr>
        <p:spPr/>
        <p:txBody>
          <a:bodyPr/>
          <a:lstStyle/>
          <a:p>
            <a:pPr>
              <a:defRPr/>
            </a:pPr>
            <a:fld id="{36154F22-4757-42A6-9AE9-88C6E157448C}" type="slidenum">
              <a:rPr lang="en-US" smtClean="0"/>
              <a:pPr>
                <a:defRPr/>
              </a:pPr>
              <a:t>14</a:t>
            </a:fld>
            <a:endParaRPr lang="en-US" dirty="0"/>
          </a:p>
        </p:txBody>
      </p:sp>
    </p:spTree>
    <p:extLst>
      <p:ext uri="{BB962C8B-B14F-4D97-AF65-F5344CB8AC3E}">
        <p14:creationId xmlns:p14="http://schemas.microsoft.com/office/powerpoint/2010/main" val="647015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2C8E12CD-CDAF-4BC2-85AB-5642E494B1B9}" type="slidenum">
              <a:rPr lang="en-US" smtClean="0"/>
              <a:pPr>
                <a:defRPr/>
              </a:pPr>
              <a:t>15</a:t>
            </a:fld>
            <a:endParaRPr lang="en-US" dirty="0"/>
          </a:p>
        </p:txBody>
      </p:sp>
    </p:spTree>
    <p:extLst>
      <p:ext uri="{BB962C8B-B14F-4D97-AF65-F5344CB8AC3E}">
        <p14:creationId xmlns:p14="http://schemas.microsoft.com/office/powerpoint/2010/main" val="4162825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7BABA00-D85E-432B-88C6-82550761C802}" type="slidenum">
              <a:rPr lang="en-US" smtClean="0"/>
              <a:pPr>
                <a:defRPr/>
              </a:pPr>
              <a:t>16</a:t>
            </a:fld>
            <a:endParaRPr lang="en-US" dirty="0"/>
          </a:p>
        </p:txBody>
      </p:sp>
    </p:spTree>
    <p:extLst>
      <p:ext uri="{BB962C8B-B14F-4D97-AF65-F5344CB8AC3E}">
        <p14:creationId xmlns:p14="http://schemas.microsoft.com/office/powerpoint/2010/main" val="1672461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C691-B53F-4449-8AE2-08BEE138FD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83695C-05B1-447D-B340-C88BEF9CB9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2FD28E-3FA4-44A5-894D-60409FED7BDC}"/>
              </a:ext>
            </a:extLst>
          </p:cNvPr>
          <p:cNvSpPr>
            <a:spLocks noGrp="1"/>
          </p:cNvSpPr>
          <p:nvPr>
            <p:ph type="dt" sz="half" idx="10"/>
          </p:nvPr>
        </p:nvSpPr>
        <p:spPr/>
        <p:txBody>
          <a:bodyPr/>
          <a:lstStyle/>
          <a:p>
            <a:fld id="{A2232B12-3E95-4721-A17B-072B04A7FA7E}" type="datetimeFigureOut">
              <a:rPr lang="en-US" smtClean="0"/>
              <a:t>1/15/2025</a:t>
            </a:fld>
            <a:endParaRPr lang="en-US"/>
          </a:p>
        </p:txBody>
      </p:sp>
      <p:sp>
        <p:nvSpPr>
          <p:cNvPr id="5" name="Footer Placeholder 4">
            <a:extLst>
              <a:ext uri="{FF2B5EF4-FFF2-40B4-BE49-F238E27FC236}">
                <a16:creationId xmlns:a16="http://schemas.microsoft.com/office/drawing/2014/main" id="{E2F43127-2B90-4A96-B4C1-7D7B3085F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D968B9-9F95-4971-A172-DBB0392ACC5B}"/>
              </a:ext>
            </a:extLst>
          </p:cNvPr>
          <p:cNvSpPr>
            <a:spLocks noGrp="1"/>
          </p:cNvSpPr>
          <p:nvPr>
            <p:ph type="sldNum" sz="quarter" idx="12"/>
          </p:nvPr>
        </p:nvSpPr>
        <p:spPr/>
        <p:txBody>
          <a:bodyPr/>
          <a:lstStyle/>
          <a:p>
            <a:fld id="{633F4289-E2A1-46C3-A727-E3171A0E29D1}" type="slidenum">
              <a:rPr lang="en-US" smtClean="0"/>
              <a:t>‹#›</a:t>
            </a:fld>
            <a:endParaRPr lang="en-US"/>
          </a:p>
        </p:txBody>
      </p:sp>
    </p:spTree>
    <p:extLst>
      <p:ext uri="{BB962C8B-B14F-4D97-AF65-F5344CB8AC3E}">
        <p14:creationId xmlns:p14="http://schemas.microsoft.com/office/powerpoint/2010/main" val="138630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0575-6CEB-4DDB-8F91-43D9F416BB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C36B01-B248-4B1F-BEE2-3C265FD57F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AE1BDA-989B-4DD8-960B-E639A8CF4649}"/>
              </a:ext>
            </a:extLst>
          </p:cNvPr>
          <p:cNvSpPr>
            <a:spLocks noGrp="1"/>
          </p:cNvSpPr>
          <p:nvPr>
            <p:ph type="dt" sz="half" idx="10"/>
          </p:nvPr>
        </p:nvSpPr>
        <p:spPr/>
        <p:txBody>
          <a:bodyPr/>
          <a:lstStyle/>
          <a:p>
            <a:fld id="{A2232B12-3E95-4721-A17B-072B04A7FA7E}" type="datetimeFigureOut">
              <a:rPr lang="en-US" smtClean="0"/>
              <a:t>1/15/2025</a:t>
            </a:fld>
            <a:endParaRPr lang="en-US"/>
          </a:p>
        </p:txBody>
      </p:sp>
      <p:sp>
        <p:nvSpPr>
          <p:cNvPr id="5" name="Footer Placeholder 4">
            <a:extLst>
              <a:ext uri="{FF2B5EF4-FFF2-40B4-BE49-F238E27FC236}">
                <a16:creationId xmlns:a16="http://schemas.microsoft.com/office/drawing/2014/main" id="{766F01A7-57EF-441D-ADC9-97C5DB20D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02ADCF-A1D2-4D6D-B72D-006749DFC503}"/>
              </a:ext>
            </a:extLst>
          </p:cNvPr>
          <p:cNvSpPr>
            <a:spLocks noGrp="1"/>
          </p:cNvSpPr>
          <p:nvPr>
            <p:ph type="sldNum" sz="quarter" idx="12"/>
          </p:nvPr>
        </p:nvSpPr>
        <p:spPr/>
        <p:txBody>
          <a:bodyPr/>
          <a:lstStyle/>
          <a:p>
            <a:fld id="{633F4289-E2A1-46C3-A727-E3171A0E29D1}" type="slidenum">
              <a:rPr lang="en-US" smtClean="0"/>
              <a:t>‹#›</a:t>
            </a:fld>
            <a:endParaRPr lang="en-US"/>
          </a:p>
        </p:txBody>
      </p:sp>
    </p:spTree>
    <p:extLst>
      <p:ext uri="{BB962C8B-B14F-4D97-AF65-F5344CB8AC3E}">
        <p14:creationId xmlns:p14="http://schemas.microsoft.com/office/powerpoint/2010/main" val="906093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9E3889-4471-442B-BB86-746A397D26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8DFD50-FE95-415F-A256-4162D4C752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C48E6-AECA-426E-9875-C42C2F96A123}"/>
              </a:ext>
            </a:extLst>
          </p:cNvPr>
          <p:cNvSpPr>
            <a:spLocks noGrp="1"/>
          </p:cNvSpPr>
          <p:nvPr>
            <p:ph type="dt" sz="half" idx="10"/>
          </p:nvPr>
        </p:nvSpPr>
        <p:spPr/>
        <p:txBody>
          <a:bodyPr/>
          <a:lstStyle/>
          <a:p>
            <a:fld id="{A2232B12-3E95-4721-A17B-072B04A7FA7E}" type="datetimeFigureOut">
              <a:rPr lang="en-US" smtClean="0"/>
              <a:t>1/15/2025</a:t>
            </a:fld>
            <a:endParaRPr lang="en-US"/>
          </a:p>
        </p:txBody>
      </p:sp>
      <p:sp>
        <p:nvSpPr>
          <p:cNvPr id="5" name="Footer Placeholder 4">
            <a:extLst>
              <a:ext uri="{FF2B5EF4-FFF2-40B4-BE49-F238E27FC236}">
                <a16:creationId xmlns:a16="http://schemas.microsoft.com/office/drawing/2014/main" id="{186AEE53-73CC-4ABC-9EFD-8759963AB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7721C-DE9E-44EA-A0B4-0DD687E0D579}"/>
              </a:ext>
            </a:extLst>
          </p:cNvPr>
          <p:cNvSpPr>
            <a:spLocks noGrp="1"/>
          </p:cNvSpPr>
          <p:nvPr>
            <p:ph type="sldNum" sz="quarter" idx="12"/>
          </p:nvPr>
        </p:nvSpPr>
        <p:spPr/>
        <p:txBody>
          <a:bodyPr/>
          <a:lstStyle/>
          <a:p>
            <a:fld id="{633F4289-E2A1-46C3-A727-E3171A0E29D1}" type="slidenum">
              <a:rPr lang="en-US" smtClean="0"/>
              <a:t>‹#›</a:t>
            </a:fld>
            <a:endParaRPr lang="en-US"/>
          </a:p>
        </p:txBody>
      </p:sp>
    </p:spTree>
    <p:extLst>
      <p:ext uri="{BB962C8B-B14F-4D97-AF65-F5344CB8AC3E}">
        <p14:creationId xmlns:p14="http://schemas.microsoft.com/office/powerpoint/2010/main" val="3972066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D8C1EB-7A9C-4631-A541-6E40B5746DFE}" type="datetime1">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7809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ED223-515C-4FC8-9F94-4BD527549B87}" type="datetime1">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215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104FD2-4D9D-4143-AE53-208D6E391A6D}" type="datetime1">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9304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FA41AD-2783-4860-AE8F-014B1F30942E}" type="datetime1">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4165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820201-8FC3-427C-B536-176C29E9D46A}" type="datetime1">
              <a:rPr lang="en-US" smtClean="0"/>
              <a:t>1/15/2025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0969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1B5BE5-5160-4A48-BC7E-E8CD621071AF}" type="datetime1">
              <a:rPr lang="en-US" smtClean="0"/>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314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77D48-4C40-48F9-8E8D-05E6317F216D}" type="datetime1">
              <a:rPr lang="en-US" smtClean="0"/>
              <a:t>1/15/2025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4323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6C7C1B-D46C-4374-A816-7A4E9AD42A25}" type="datetime1">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0525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9848-BAA6-46D5-83C9-0F4140BC15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4E62CE-36C0-4A8C-BEA4-B23BF697EB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78C6C-A416-4D14-BFE1-B6F276AA6EDA}"/>
              </a:ext>
            </a:extLst>
          </p:cNvPr>
          <p:cNvSpPr>
            <a:spLocks noGrp="1"/>
          </p:cNvSpPr>
          <p:nvPr>
            <p:ph type="dt" sz="half" idx="10"/>
          </p:nvPr>
        </p:nvSpPr>
        <p:spPr/>
        <p:txBody>
          <a:bodyPr/>
          <a:lstStyle/>
          <a:p>
            <a:fld id="{A2232B12-3E95-4721-A17B-072B04A7FA7E}" type="datetimeFigureOut">
              <a:rPr lang="en-US" smtClean="0"/>
              <a:t>1/15/2025</a:t>
            </a:fld>
            <a:endParaRPr lang="en-US"/>
          </a:p>
        </p:txBody>
      </p:sp>
      <p:sp>
        <p:nvSpPr>
          <p:cNvPr id="5" name="Footer Placeholder 4">
            <a:extLst>
              <a:ext uri="{FF2B5EF4-FFF2-40B4-BE49-F238E27FC236}">
                <a16:creationId xmlns:a16="http://schemas.microsoft.com/office/drawing/2014/main" id="{BE495DA8-8293-40EA-8B56-E4804CD54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414CA-4124-4C57-9114-1CD1C312E66F}"/>
              </a:ext>
            </a:extLst>
          </p:cNvPr>
          <p:cNvSpPr>
            <a:spLocks noGrp="1"/>
          </p:cNvSpPr>
          <p:nvPr>
            <p:ph type="sldNum" sz="quarter" idx="12"/>
          </p:nvPr>
        </p:nvSpPr>
        <p:spPr/>
        <p:txBody>
          <a:bodyPr/>
          <a:lstStyle/>
          <a:p>
            <a:fld id="{633F4289-E2A1-46C3-A727-E3171A0E29D1}" type="slidenum">
              <a:rPr lang="en-US" smtClean="0"/>
              <a:t>‹#›</a:t>
            </a:fld>
            <a:endParaRPr lang="en-US"/>
          </a:p>
        </p:txBody>
      </p:sp>
    </p:spTree>
    <p:extLst>
      <p:ext uri="{BB962C8B-B14F-4D97-AF65-F5344CB8AC3E}">
        <p14:creationId xmlns:p14="http://schemas.microsoft.com/office/powerpoint/2010/main" val="604413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5C3DAB-60DC-4024-8116-4107F4D80479}" type="datetime1">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4072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8E63FD-9297-40F2-9ECC-60E658C76F88}" type="datetime1">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762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7C1773-49CF-4DFB-9924-DDEEA5DAAE98}" type="datetime1">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9738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3A4E04-3D54-4C1A-8FFC-C14DCE4B5D58}" type="datetime1">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29508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399DF2-24FE-4B6B-9C9B-38DA35CB25A4}" type="datetime1">
              <a:rPr lang="en-US" smtClean="0"/>
              <a:t>1/15/2025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335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B4C7F00-1CD1-4EA4-91E7-59913BA743C2}" type="datetime1">
              <a:rPr lang="en-US" smtClean="0"/>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97372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B01F194-9826-4706-BCAC-CA924D69922B}" type="datetime1">
              <a:rPr lang="en-US" smtClean="0"/>
              <a:t>1/15/2025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6804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E44C2A-785A-4105-97B8-936F010401B0}" type="datetime1">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266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A89DCD-7EC0-462E-AA84-F843EAF24A1E}" type="datetime1">
              <a:rPr lang="en-US" smtClean="0"/>
              <a:t>1/15/2025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81593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4"/>
            <a:ext cx="11176000" cy="284795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052371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5DE-FC52-4B8C-AFFC-D0157E61BB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3131ED-0895-4C65-B4AD-4A80242843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978EC0-6A5F-49AC-8E63-72606A1F9D26}"/>
              </a:ext>
            </a:extLst>
          </p:cNvPr>
          <p:cNvSpPr>
            <a:spLocks noGrp="1"/>
          </p:cNvSpPr>
          <p:nvPr>
            <p:ph type="dt" sz="half" idx="10"/>
          </p:nvPr>
        </p:nvSpPr>
        <p:spPr/>
        <p:txBody>
          <a:bodyPr/>
          <a:lstStyle/>
          <a:p>
            <a:fld id="{A2232B12-3E95-4721-A17B-072B04A7FA7E}" type="datetimeFigureOut">
              <a:rPr lang="en-US" smtClean="0"/>
              <a:t>1/15/2025</a:t>
            </a:fld>
            <a:endParaRPr lang="en-US"/>
          </a:p>
        </p:txBody>
      </p:sp>
      <p:sp>
        <p:nvSpPr>
          <p:cNvPr id="5" name="Footer Placeholder 4">
            <a:extLst>
              <a:ext uri="{FF2B5EF4-FFF2-40B4-BE49-F238E27FC236}">
                <a16:creationId xmlns:a16="http://schemas.microsoft.com/office/drawing/2014/main" id="{D4812F86-06D7-438E-ABC2-57C5E7A8E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5541DE-FC03-465B-BFB7-00E579D6A180}"/>
              </a:ext>
            </a:extLst>
          </p:cNvPr>
          <p:cNvSpPr>
            <a:spLocks noGrp="1"/>
          </p:cNvSpPr>
          <p:nvPr>
            <p:ph type="sldNum" sz="quarter" idx="12"/>
          </p:nvPr>
        </p:nvSpPr>
        <p:spPr/>
        <p:txBody>
          <a:bodyPr/>
          <a:lstStyle/>
          <a:p>
            <a:fld id="{633F4289-E2A1-46C3-A727-E3171A0E29D1}" type="slidenum">
              <a:rPr lang="en-US" smtClean="0"/>
              <a:t>‹#›</a:t>
            </a:fld>
            <a:endParaRPr lang="en-US"/>
          </a:p>
        </p:txBody>
      </p:sp>
    </p:spTree>
    <p:extLst>
      <p:ext uri="{BB962C8B-B14F-4D97-AF65-F5344CB8AC3E}">
        <p14:creationId xmlns:p14="http://schemas.microsoft.com/office/powerpoint/2010/main" val="310264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EFD42-5870-47D9-B5D0-770E2688D6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507AF7-724C-40DD-9BC2-3397D6CBC7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B32246-1ADD-4CBA-BF2E-66CB19C357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157B6A-70BD-4212-AFCE-520CDB6D656C}"/>
              </a:ext>
            </a:extLst>
          </p:cNvPr>
          <p:cNvSpPr>
            <a:spLocks noGrp="1"/>
          </p:cNvSpPr>
          <p:nvPr>
            <p:ph type="dt" sz="half" idx="10"/>
          </p:nvPr>
        </p:nvSpPr>
        <p:spPr/>
        <p:txBody>
          <a:bodyPr/>
          <a:lstStyle/>
          <a:p>
            <a:fld id="{A2232B12-3E95-4721-A17B-072B04A7FA7E}" type="datetimeFigureOut">
              <a:rPr lang="en-US" smtClean="0"/>
              <a:t>1/15/2025</a:t>
            </a:fld>
            <a:endParaRPr lang="en-US"/>
          </a:p>
        </p:txBody>
      </p:sp>
      <p:sp>
        <p:nvSpPr>
          <p:cNvPr id="6" name="Footer Placeholder 5">
            <a:extLst>
              <a:ext uri="{FF2B5EF4-FFF2-40B4-BE49-F238E27FC236}">
                <a16:creationId xmlns:a16="http://schemas.microsoft.com/office/drawing/2014/main" id="{F5C11FB1-53FE-45D0-979F-ABA48FAFA1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831EF9-86FA-4755-9E65-D6FF7EA6375F}"/>
              </a:ext>
            </a:extLst>
          </p:cNvPr>
          <p:cNvSpPr>
            <a:spLocks noGrp="1"/>
          </p:cNvSpPr>
          <p:nvPr>
            <p:ph type="sldNum" sz="quarter" idx="12"/>
          </p:nvPr>
        </p:nvSpPr>
        <p:spPr/>
        <p:txBody>
          <a:bodyPr/>
          <a:lstStyle/>
          <a:p>
            <a:fld id="{633F4289-E2A1-46C3-A727-E3171A0E29D1}" type="slidenum">
              <a:rPr lang="en-US" smtClean="0"/>
              <a:t>‹#›</a:t>
            </a:fld>
            <a:endParaRPr lang="en-US"/>
          </a:p>
        </p:txBody>
      </p:sp>
    </p:spTree>
    <p:extLst>
      <p:ext uri="{BB962C8B-B14F-4D97-AF65-F5344CB8AC3E}">
        <p14:creationId xmlns:p14="http://schemas.microsoft.com/office/powerpoint/2010/main" val="128116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780E-5C03-4169-8766-BF5D9D9968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E33364-0CF4-4219-9551-B044850CEB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E468D6-471C-439B-B4A7-B4244DE132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02BEBF-BDED-4362-99CE-112D3F5E31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B3053C-021B-4A40-B48A-AFBE23ADC7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84BF29-7CF7-4F5B-B8EC-46CB67325D34}"/>
              </a:ext>
            </a:extLst>
          </p:cNvPr>
          <p:cNvSpPr>
            <a:spLocks noGrp="1"/>
          </p:cNvSpPr>
          <p:nvPr>
            <p:ph type="dt" sz="half" idx="10"/>
          </p:nvPr>
        </p:nvSpPr>
        <p:spPr/>
        <p:txBody>
          <a:bodyPr/>
          <a:lstStyle/>
          <a:p>
            <a:fld id="{A2232B12-3E95-4721-A17B-072B04A7FA7E}" type="datetimeFigureOut">
              <a:rPr lang="en-US" smtClean="0"/>
              <a:t>1/15/2025</a:t>
            </a:fld>
            <a:endParaRPr lang="en-US"/>
          </a:p>
        </p:txBody>
      </p:sp>
      <p:sp>
        <p:nvSpPr>
          <p:cNvPr id="8" name="Footer Placeholder 7">
            <a:extLst>
              <a:ext uri="{FF2B5EF4-FFF2-40B4-BE49-F238E27FC236}">
                <a16:creationId xmlns:a16="http://schemas.microsoft.com/office/drawing/2014/main" id="{4C5A19F7-F7A2-4246-B1FE-68B8250F2B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DE354D-1262-4D1C-8A73-808E4877274C}"/>
              </a:ext>
            </a:extLst>
          </p:cNvPr>
          <p:cNvSpPr>
            <a:spLocks noGrp="1"/>
          </p:cNvSpPr>
          <p:nvPr>
            <p:ph type="sldNum" sz="quarter" idx="12"/>
          </p:nvPr>
        </p:nvSpPr>
        <p:spPr/>
        <p:txBody>
          <a:bodyPr/>
          <a:lstStyle/>
          <a:p>
            <a:fld id="{633F4289-E2A1-46C3-A727-E3171A0E29D1}" type="slidenum">
              <a:rPr lang="en-US" smtClean="0"/>
              <a:t>‹#›</a:t>
            </a:fld>
            <a:endParaRPr lang="en-US"/>
          </a:p>
        </p:txBody>
      </p:sp>
    </p:spTree>
    <p:extLst>
      <p:ext uri="{BB962C8B-B14F-4D97-AF65-F5344CB8AC3E}">
        <p14:creationId xmlns:p14="http://schemas.microsoft.com/office/powerpoint/2010/main" val="127029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417A9-0835-4B66-9ED6-BD4CB6A0CB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CF9BB8-5F8D-4328-85A9-8E7CBBC696D5}"/>
              </a:ext>
            </a:extLst>
          </p:cNvPr>
          <p:cNvSpPr>
            <a:spLocks noGrp="1"/>
          </p:cNvSpPr>
          <p:nvPr>
            <p:ph type="dt" sz="half" idx="10"/>
          </p:nvPr>
        </p:nvSpPr>
        <p:spPr/>
        <p:txBody>
          <a:bodyPr/>
          <a:lstStyle/>
          <a:p>
            <a:fld id="{A2232B12-3E95-4721-A17B-072B04A7FA7E}" type="datetimeFigureOut">
              <a:rPr lang="en-US" smtClean="0"/>
              <a:t>1/15/2025</a:t>
            </a:fld>
            <a:endParaRPr lang="en-US"/>
          </a:p>
        </p:txBody>
      </p:sp>
      <p:sp>
        <p:nvSpPr>
          <p:cNvPr id="4" name="Footer Placeholder 3">
            <a:extLst>
              <a:ext uri="{FF2B5EF4-FFF2-40B4-BE49-F238E27FC236}">
                <a16:creationId xmlns:a16="http://schemas.microsoft.com/office/drawing/2014/main" id="{5E69AA18-80E4-4FEB-8A10-925F77DE9E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0A77ED-A155-4F05-B2CF-8977E6C5E25C}"/>
              </a:ext>
            </a:extLst>
          </p:cNvPr>
          <p:cNvSpPr>
            <a:spLocks noGrp="1"/>
          </p:cNvSpPr>
          <p:nvPr>
            <p:ph type="sldNum" sz="quarter" idx="12"/>
          </p:nvPr>
        </p:nvSpPr>
        <p:spPr/>
        <p:txBody>
          <a:bodyPr/>
          <a:lstStyle/>
          <a:p>
            <a:fld id="{633F4289-E2A1-46C3-A727-E3171A0E29D1}" type="slidenum">
              <a:rPr lang="en-US" smtClean="0"/>
              <a:t>‹#›</a:t>
            </a:fld>
            <a:endParaRPr lang="en-US"/>
          </a:p>
        </p:txBody>
      </p:sp>
    </p:spTree>
    <p:extLst>
      <p:ext uri="{BB962C8B-B14F-4D97-AF65-F5344CB8AC3E}">
        <p14:creationId xmlns:p14="http://schemas.microsoft.com/office/powerpoint/2010/main" val="161651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E7DEAC-1CB6-40C2-BD26-95AFD810F660}"/>
              </a:ext>
            </a:extLst>
          </p:cNvPr>
          <p:cNvSpPr>
            <a:spLocks noGrp="1"/>
          </p:cNvSpPr>
          <p:nvPr>
            <p:ph type="dt" sz="half" idx="10"/>
          </p:nvPr>
        </p:nvSpPr>
        <p:spPr/>
        <p:txBody>
          <a:bodyPr/>
          <a:lstStyle/>
          <a:p>
            <a:fld id="{A2232B12-3E95-4721-A17B-072B04A7FA7E}" type="datetimeFigureOut">
              <a:rPr lang="en-US" smtClean="0"/>
              <a:t>1/15/2025</a:t>
            </a:fld>
            <a:endParaRPr lang="en-US"/>
          </a:p>
        </p:txBody>
      </p:sp>
      <p:sp>
        <p:nvSpPr>
          <p:cNvPr id="3" name="Footer Placeholder 2">
            <a:extLst>
              <a:ext uri="{FF2B5EF4-FFF2-40B4-BE49-F238E27FC236}">
                <a16:creationId xmlns:a16="http://schemas.microsoft.com/office/drawing/2014/main" id="{BD4199F3-5214-4031-AADD-2496F72DEA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B950B8-5346-4D9A-AE07-282C98AF51C5}"/>
              </a:ext>
            </a:extLst>
          </p:cNvPr>
          <p:cNvSpPr>
            <a:spLocks noGrp="1"/>
          </p:cNvSpPr>
          <p:nvPr>
            <p:ph type="sldNum" sz="quarter" idx="12"/>
          </p:nvPr>
        </p:nvSpPr>
        <p:spPr/>
        <p:txBody>
          <a:bodyPr/>
          <a:lstStyle/>
          <a:p>
            <a:fld id="{633F4289-E2A1-46C3-A727-E3171A0E29D1}" type="slidenum">
              <a:rPr lang="en-US" smtClean="0"/>
              <a:t>‹#›</a:t>
            </a:fld>
            <a:endParaRPr lang="en-US"/>
          </a:p>
        </p:txBody>
      </p:sp>
    </p:spTree>
    <p:extLst>
      <p:ext uri="{BB962C8B-B14F-4D97-AF65-F5344CB8AC3E}">
        <p14:creationId xmlns:p14="http://schemas.microsoft.com/office/powerpoint/2010/main" val="376747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611B2-B277-4CB4-A80C-00C3B1EA5F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797A79-D8DF-4B51-92C8-70F44C2487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B66B5F-F375-4F4C-BBDD-19DFBAF22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55D600-5F68-4B8F-B087-3D30463B97C3}"/>
              </a:ext>
            </a:extLst>
          </p:cNvPr>
          <p:cNvSpPr>
            <a:spLocks noGrp="1"/>
          </p:cNvSpPr>
          <p:nvPr>
            <p:ph type="dt" sz="half" idx="10"/>
          </p:nvPr>
        </p:nvSpPr>
        <p:spPr/>
        <p:txBody>
          <a:bodyPr/>
          <a:lstStyle/>
          <a:p>
            <a:fld id="{A2232B12-3E95-4721-A17B-072B04A7FA7E}" type="datetimeFigureOut">
              <a:rPr lang="en-US" smtClean="0"/>
              <a:t>1/15/2025</a:t>
            </a:fld>
            <a:endParaRPr lang="en-US"/>
          </a:p>
        </p:txBody>
      </p:sp>
      <p:sp>
        <p:nvSpPr>
          <p:cNvPr id="6" name="Footer Placeholder 5">
            <a:extLst>
              <a:ext uri="{FF2B5EF4-FFF2-40B4-BE49-F238E27FC236}">
                <a16:creationId xmlns:a16="http://schemas.microsoft.com/office/drawing/2014/main" id="{4A15C8D3-DDBB-448A-9F2B-8712CF58D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4673B-F14F-476A-A67D-D7D4E19065D1}"/>
              </a:ext>
            </a:extLst>
          </p:cNvPr>
          <p:cNvSpPr>
            <a:spLocks noGrp="1"/>
          </p:cNvSpPr>
          <p:nvPr>
            <p:ph type="sldNum" sz="quarter" idx="12"/>
          </p:nvPr>
        </p:nvSpPr>
        <p:spPr/>
        <p:txBody>
          <a:bodyPr/>
          <a:lstStyle/>
          <a:p>
            <a:fld id="{633F4289-E2A1-46C3-A727-E3171A0E29D1}" type="slidenum">
              <a:rPr lang="en-US" smtClean="0"/>
              <a:t>‹#›</a:t>
            </a:fld>
            <a:endParaRPr lang="en-US"/>
          </a:p>
        </p:txBody>
      </p:sp>
    </p:spTree>
    <p:extLst>
      <p:ext uri="{BB962C8B-B14F-4D97-AF65-F5344CB8AC3E}">
        <p14:creationId xmlns:p14="http://schemas.microsoft.com/office/powerpoint/2010/main" val="328182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3B6D1-35F2-4176-BCAD-E8AA87445A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EB2F17-901E-4A06-ACEA-C08D6A60A3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2AC4C8-1A00-45D2-8078-619785F17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392F6C-BF97-4626-AC2B-99E654E7CF2A}"/>
              </a:ext>
            </a:extLst>
          </p:cNvPr>
          <p:cNvSpPr>
            <a:spLocks noGrp="1"/>
          </p:cNvSpPr>
          <p:nvPr>
            <p:ph type="dt" sz="half" idx="10"/>
          </p:nvPr>
        </p:nvSpPr>
        <p:spPr/>
        <p:txBody>
          <a:bodyPr/>
          <a:lstStyle/>
          <a:p>
            <a:fld id="{A2232B12-3E95-4721-A17B-072B04A7FA7E}" type="datetimeFigureOut">
              <a:rPr lang="en-US" smtClean="0"/>
              <a:t>1/15/2025</a:t>
            </a:fld>
            <a:endParaRPr lang="en-US"/>
          </a:p>
        </p:txBody>
      </p:sp>
      <p:sp>
        <p:nvSpPr>
          <p:cNvPr id="6" name="Footer Placeholder 5">
            <a:extLst>
              <a:ext uri="{FF2B5EF4-FFF2-40B4-BE49-F238E27FC236}">
                <a16:creationId xmlns:a16="http://schemas.microsoft.com/office/drawing/2014/main" id="{D1A5DB51-D058-492A-83E3-059D0D9262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F196E-2D7C-4ECC-86DC-76BDFC8E4AA9}"/>
              </a:ext>
            </a:extLst>
          </p:cNvPr>
          <p:cNvSpPr>
            <a:spLocks noGrp="1"/>
          </p:cNvSpPr>
          <p:nvPr>
            <p:ph type="sldNum" sz="quarter" idx="12"/>
          </p:nvPr>
        </p:nvSpPr>
        <p:spPr/>
        <p:txBody>
          <a:bodyPr/>
          <a:lstStyle/>
          <a:p>
            <a:fld id="{633F4289-E2A1-46C3-A727-E3171A0E29D1}" type="slidenum">
              <a:rPr lang="en-US" smtClean="0"/>
              <a:t>‹#›</a:t>
            </a:fld>
            <a:endParaRPr lang="en-US"/>
          </a:p>
        </p:txBody>
      </p:sp>
    </p:spTree>
    <p:extLst>
      <p:ext uri="{BB962C8B-B14F-4D97-AF65-F5344CB8AC3E}">
        <p14:creationId xmlns:p14="http://schemas.microsoft.com/office/powerpoint/2010/main" val="2285769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47C7D0-1D57-4E2D-9953-48B52B95F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7E6661-76E0-4D65-AB09-619E7ED2CF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CD10E-8004-4511-ABDD-1A70857D4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32B12-3E95-4721-A17B-072B04A7FA7E}" type="datetimeFigureOut">
              <a:rPr lang="en-US" smtClean="0"/>
              <a:t>1/15/2025</a:t>
            </a:fld>
            <a:endParaRPr lang="en-US"/>
          </a:p>
        </p:txBody>
      </p:sp>
      <p:sp>
        <p:nvSpPr>
          <p:cNvPr id="5" name="Footer Placeholder 4">
            <a:extLst>
              <a:ext uri="{FF2B5EF4-FFF2-40B4-BE49-F238E27FC236}">
                <a16:creationId xmlns:a16="http://schemas.microsoft.com/office/drawing/2014/main" id="{C2A13162-DE1C-4D93-9FAC-FF52099CF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13DD5B-EA5B-4A0B-A837-534619CAF4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F4289-E2A1-46C3-A727-E3171A0E29D1}" type="slidenum">
              <a:rPr lang="en-US" smtClean="0"/>
              <a:t>‹#›</a:t>
            </a:fld>
            <a:endParaRPr lang="en-US"/>
          </a:p>
        </p:txBody>
      </p:sp>
    </p:spTree>
    <p:extLst>
      <p:ext uri="{BB962C8B-B14F-4D97-AF65-F5344CB8AC3E}">
        <p14:creationId xmlns:p14="http://schemas.microsoft.com/office/powerpoint/2010/main" val="230981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63A4DEE-93A2-44B8-9ABA-B34BE99DA41C}" type="datetime1">
              <a:rPr lang="en-US" smtClean="0"/>
              <a:t>1/15/2025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246891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sv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commons.wikimedia.org/w/index.php?curid=5780403" TargetMode="External"/><Relationship Id="rId1" Type="http://schemas.openxmlformats.org/officeDocument/2006/relationships/slideLayout" Target="../slideLayouts/slideLayout17.xml"/><Relationship Id="rId5" Type="http://schemas.openxmlformats.org/officeDocument/2006/relationships/image" Target="../media/image13.jpeg"/><Relationship Id="rId4" Type="http://schemas.openxmlformats.org/officeDocument/2006/relationships/image" Target="../media/image12.jpeg"/></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www.weeklystandard.com/Content/Public/Articles/000/000/001/819ceqtp.asp"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3F6408-E1FB-40EE-933F-488D38CC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23">
            <a:extLst>
              <a:ext uri="{FF2B5EF4-FFF2-40B4-BE49-F238E27FC236}">
                <a16:creationId xmlns:a16="http://schemas.microsoft.com/office/drawing/2014/main" id="{F055C0C5-567C-4C02-83F3-B427BC740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77B9FA-317B-4A28-8AED-59224412254C}"/>
              </a:ext>
            </a:extLst>
          </p:cNvPr>
          <p:cNvSpPr>
            <a:spLocks noGrp="1"/>
          </p:cNvSpPr>
          <p:nvPr>
            <p:ph type="title"/>
          </p:nvPr>
        </p:nvSpPr>
        <p:spPr>
          <a:xfrm>
            <a:off x="377505" y="365125"/>
            <a:ext cx="3758267" cy="2447523"/>
          </a:xfrm>
        </p:spPr>
        <p:txBody>
          <a:bodyPr>
            <a:normAutofit/>
          </a:bodyPr>
          <a:lstStyle/>
          <a:p>
            <a:pPr algn="ctr"/>
            <a:r>
              <a:rPr lang="en-US" sz="6600" b="1" dirty="0">
                <a:effectLst>
                  <a:outerShdw blurRad="38100" dist="38100" dir="2700000" algn="tl">
                    <a:srgbClr val="000000">
                      <a:alpha val="43137"/>
                    </a:srgbClr>
                  </a:outerShdw>
                </a:effectLst>
              </a:rPr>
              <a:t>Christian </a:t>
            </a:r>
            <a:br>
              <a:rPr lang="en-US" sz="6600" b="1" dirty="0">
                <a:effectLst>
                  <a:outerShdw blurRad="38100" dist="38100" dir="2700000" algn="tl">
                    <a:srgbClr val="000000">
                      <a:alpha val="43137"/>
                    </a:srgbClr>
                  </a:outerShdw>
                </a:effectLst>
              </a:rPr>
            </a:br>
            <a:r>
              <a:rPr lang="en-US" sz="6600" b="1" dirty="0">
                <a:effectLst>
                  <a:outerShdw blurRad="38100" dist="38100" dir="2700000" algn="tl">
                    <a:srgbClr val="000000">
                      <a:alpha val="43137"/>
                    </a:srgbClr>
                  </a:outerShdw>
                </a:effectLst>
              </a:rPr>
              <a:t>Ethics</a:t>
            </a:r>
          </a:p>
        </p:txBody>
      </p:sp>
      <p:sp>
        <p:nvSpPr>
          <p:cNvPr id="17" name="Rounded Rectangle 17">
            <a:extLst>
              <a:ext uri="{FF2B5EF4-FFF2-40B4-BE49-F238E27FC236}">
                <a16:creationId xmlns:a16="http://schemas.microsoft.com/office/drawing/2014/main" id="{E48B6BD6-5DED-4B86-A4B3-D35037F68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8945" y="958640"/>
            <a:ext cx="6269591" cy="4945244"/>
          </a:xfrm>
          <a:prstGeom prst="roundRect">
            <a:avLst>
              <a:gd name="adj" fmla="val 3513"/>
            </a:avLst>
          </a:prstGeom>
          <a:solidFill>
            <a:srgbClr val="FFFFFF"/>
          </a:solidFill>
          <a:ln w="15875">
            <a:solidFill>
              <a:srgbClr val="58433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text, newspaper&#10;&#10;Description automatically generated">
            <a:extLst>
              <a:ext uri="{FF2B5EF4-FFF2-40B4-BE49-F238E27FC236}">
                <a16:creationId xmlns:a16="http://schemas.microsoft.com/office/drawing/2014/main" id="{DC757809-235A-4751-9516-549281909778}"/>
              </a:ext>
            </a:extLst>
          </p:cNvPr>
          <p:cNvPicPr>
            <a:picLocks noChangeAspect="1"/>
          </p:cNvPicPr>
          <p:nvPr/>
        </p:nvPicPr>
        <p:blipFill rotWithShape="1">
          <a:blip r:embed="rId3">
            <a:extLst>
              <a:ext uri="{28A0092B-C50C-407E-A947-70E740481C1C}">
                <a14:useLocalDpi xmlns:a14="http://schemas.microsoft.com/office/drawing/2010/main" val="0"/>
              </a:ext>
            </a:extLst>
          </a:blip>
          <a:srcRect l="4830" r="5316" b="-1"/>
          <a:stretch/>
        </p:blipFill>
        <p:spPr>
          <a:xfrm>
            <a:off x="5603706" y="1258529"/>
            <a:ext cx="5638853" cy="4330205"/>
          </a:xfrm>
          <a:prstGeom prst="rect">
            <a:avLst/>
          </a:prstGeom>
        </p:spPr>
      </p:pic>
      <p:sp>
        <p:nvSpPr>
          <p:cNvPr id="4" name="Title 1">
            <a:extLst>
              <a:ext uri="{FF2B5EF4-FFF2-40B4-BE49-F238E27FC236}">
                <a16:creationId xmlns:a16="http://schemas.microsoft.com/office/drawing/2014/main" id="{6718D639-6979-402B-81F0-1F7E81AA7162}"/>
              </a:ext>
            </a:extLst>
          </p:cNvPr>
          <p:cNvSpPr txBox="1">
            <a:spLocks/>
          </p:cNvSpPr>
          <p:nvPr/>
        </p:nvSpPr>
        <p:spPr>
          <a:xfrm>
            <a:off x="838200" y="3744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1026" name="Picture 2" descr="FSOP">
            <a:extLst>
              <a:ext uri="{FF2B5EF4-FFF2-40B4-BE49-F238E27FC236}">
                <a16:creationId xmlns:a16="http://schemas.microsoft.com/office/drawing/2014/main" id="{78BB7CAF-16A4-72E3-B4D1-C8002D4C25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63" t="1246" r="-1830" b="-4403"/>
          <a:stretch/>
        </p:blipFill>
        <p:spPr bwMode="auto">
          <a:xfrm>
            <a:off x="181706" y="2615790"/>
            <a:ext cx="4273592" cy="425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5365" name="Picture 15364">
            <a:extLst>
              <a:ext uri="{FF2B5EF4-FFF2-40B4-BE49-F238E27FC236}">
                <a16:creationId xmlns:a16="http://schemas.microsoft.com/office/drawing/2014/main" id="{6B77DBC5-A4E6-4B4F-A0C0-2CBA4F8CDA15}"/>
              </a:ext>
            </a:extLst>
          </p:cNvPr>
          <p:cNvPicPr>
            <a:picLocks noChangeAspect="1"/>
          </p:cNvPicPr>
          <p:nvPr/>
        </p:nvPicPr>
        <p:blipFill rotWithShape="1">
          <a:blip r:embed="rId4">
            <a:alphaModFix amt="35000"/>
          </a:blip>
          <a:srcRect t="7814"/>
          <a:stretch/>
        </p:blipFill>
        <p:spPr>
          <a:xfrm>
            <a:off x="20" y="0"/>
            <a:ext cx="12191980" cy="6855970"/>
          </a:xfrm>
          <a:prstGeom prst="rect">
            <a:avLst/>
          </a:prstGeom>
        </p:spPr>
      </p:pic>
      <p:sp>
        <p:nvSpPr>
          <p:cNvPr id="138" name="Rectangle 137">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362" name="Title 1"/>
          <p:cNvSpPr>
            <a:spLocks noGrp="1"/>
          </p:cNvSpPr>
          <p:nvPr>
            <p:ph type="title"/>
          </p:nvPr>
        </p:nvSpPr>
        <p:spPr>
          <a:xfrm>
            <a:off x="913795" y="609600"/>
            <a:ext cx="10353761" cy="1326321"/>
          </a:xfrm>
        </p:spPr>
        <p:txBody>
          <a:bodyPr>
            <a:normAutofit/>
          </a:bodyPr>
          <a:lstStyle/>
          <a:p>
            <a:r>
              <a:rPr lang="en-US" b="1"/>
              <a:t>Rational Basis of Ethics</a:t>
            </a:r>
            <a:endParaRPr lang="en-US"/>
          </a:p>
        </p:txBody>
      </p:sp>
      <p:sp>
        <p:nvSpPr>
          <p:cNvPr id="15363" name="Content Placeholder 2"/>
          <p:cNvSpPr>
            <a:spLocks noGrp="1"/>
          </p:cNvSpPr>
          <p:nvPr>
            <p:ph idx="1"/>
          </p:nvPr>
        </p:nvSpPr>
        <p:spPr>
          <a:xfrm>
            <a:off x="664029" y="1785257"/>
            <a:ext cx="7053943" cy="4463143"/>
          </a:xfrm>
        </p:spPr>
        <p:txBody>
          <a:bodyPr>
            <a:normAutofit fontScale="92500" lnSpcReduction="20000"/>
          </a:bodyPr>
          <a:lstStyle/>
          <a:p>
            <a:r>
              <a:rPr lang="en-US" sz="3200" dirty="0"/>
              <a:t>Irrationality – is to draw conclusions that are </a:t>
            </a:r>
            <a:r>
              <a:rPr lang="en-US" sz="3200" i="1" dirty="0"/>
              <a:t>not</a:t>
            </a:r>
            <a:r>
              <a:rPr lang="en-US" sz="3200" dirty="0"/>
              <a:t> warranted by adequate evidence</a:t>
            </a:r>
          </a:p>
          <a:p>
            <a:pPr lvl="1"/>
            <a:r>
              <a:rPr lang="en-US" sz="2800" dirty="0"/>
              <a:t>Fail mathematically.</a:t>
            </a:r>
          </a:p>
          <a:p>
            <a:pPr lvl="1"/>
            <a:r>
              <a:rPr lang="en-US" sz="2800" dirty="0"/>
              <a:t>Fail tests of probability.</a:t>
            </a:r>
          </a:p>
          <a:p>
            <a:pPr lvl="1"/>
            <a:r>
              <a:rPr lang="en-US" sz="2800" dirty="0"/>
              <a:t>Fail to meet legal thresholds</a:t>
            </a:r>
          </a:p>
          <a:p>
            <a:r>
              <a:rPr lang="en-US" sz="3000" dirty="0"/>
              <a:t>Psychiatric/ Psychological Irrational – inadequate processing, emotional distress, cognitive deficit.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a:t>Evasions of the Law of Rationality</a:t>
            </a:r>
            <a:r>
              <a:rPr lang="en-US" b="1" baseline="30000"/>
              <a:t>4</a:t>
            </a:r>
            <a:endParaRPr lang="en-US" b="1"/>
          </a:p>
        </p:txBody>
      </p:sp>
      <p:sp>
        <p:nvSpPr>
          <p:cNvPr id="16387" name="Content Placeholder 2"/>
          <p:cNvSpPr>
            <a:spLocks noGrp="1"/>
          </p:cNvSpPr>
          <p:nvPr>
            <p:ph idx="1"/>
          </p:nvPr>
        </p:nvSpPr>
        <p:spPr>
          <a:xfrm>
            <a:off x="424543" y="1736521"/>
            <a:ext cx="10853662" cy="4511879"/>
          </a:xfrm>
        </p:spPr>
        <p:txBody>
          <a:bodyPr>
            <a:normAutofit/>
          </a:bodyPr>
          <a:lstStyle/>
          <a:p>
            <a:r>
              <a:rPr lang="en-US" sz="3200" dirty="0"/>
              <a:t>Appeals to Authority – E.g. Michael Jordan  wears HANES</a:t>
            </a:r>
          </a:p>
          <a:p>
            <a:r>
              <a:rPr lang="en-US" sz="3200" dirty="0"/>
              <a:t>Appeals to Emotion – “I cannot bear to think it untrue”</a:t>
            </a:r>
          </a:p>
          <a:p>
            <a:r>
              <a:rPr lang="en-US" sz="3200" dirty="0"/>
              <a:t>Argumentum ad Hominem – directed at the man</a:t>
            </a:r>
          </a:p>
          <a:p>
            <a:r>
              <a:rPr lang="en-US" sz="3200" dirty="0"/>
              <a:t>Argumentum ad Ignorantiam  (appeal to ignorance) - it’s true because you can not disprove 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a:t>Evasions of the Law of Rationality</a:t>
            </a:r>
            <a:r>
              <a:rPr lang="en-US" b="1" baseline="30000"/>
              <a:t>4</a:t>
            </a:r>
            <a:endParaRPr lang="en-US" b="1"/>
          </a:p>
        </p:txBody>
      </p:sp>
      <p:sp>
        <p:nvSpPr>
          <p:cNvPr id="16387" name="Content Placeholder 2"/>
          <p:cNvSpPr>
            <a:spLocks noGrp="1"/>
          </p:cNvSpPr>
          <p:nvPr>
            <p:ph idx="1"/>
          </p:nvPr>
        </p:nvSpPr>
        <p:spPr>
          <a:xfrm>
            <a:off x="327171" y="1736521"/>
            <a:ext cx="10951034" cy="4511879"/>
          </a:xfrm>
        </p:spPr>
        <p:txBody>
          <a:bodyPr>
            <a:normAutofit/>
          </a:bodyPr>
          <a:lstStyle/>
          <a:p>
            <a:r>
              <a:rPr lang="en-US" sz="3200" dirty="0"/>
              <a:t>Begging the Question – the conclusion merely restates the evidence.  E.g. Ethics is good b/c it is good.</a:t>
            </a:r>
          </a:p>
          <a:p>
            <a:r>
              <a:rPr lang="en-US" sz="3200" dirty="0"/>
              <a:t>Diverting the Issue – Evidence is offered for a different proposition than the present.</a:t>
            </a:r>
          </a:p>
          <a:p>
            <a:r>
              <a:rPr lang="en-US" sz="3200" dirty="0"/>
              <a:t>Special Pleading – “cherry picking” using only evidence that is favorable to the conclusion we want. </a:t>
            </a:r>
          </a:p>
          <a:p>
            <a:endParaRPr lang="en-US" dirty="0"/>
          </a:p>
        </p:txBody>
      </p:sp>
    </p:spTree>
    <p:extLst>
      <p:ext uri="{BB962C8B-B14F-4D97-AF65-F5344CB8AC3E}">
        <p14:creationId xmlns:p14="http://schemas.microsoft.com/office/powerpoint/2010/main" val="373299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First Principles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6599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http://media-2.web.britannica.com/eb-media/73/5873-004-E5A0EFE3.jpg"/>
          <p:cNvPicPr>
            <a:picLocks noChangeAspect="1" noChangeArrowheads="1"/>
          </p:cNvPicPr>
          <p:nvPr/>
        </p:nvPicPr>
        <p:blipFill>
          <a:blip r:embed="rId3" cstate="print"/>
          <a:srcRect/>
          <a:stretch>
            <a:fillRect/>
          </a:stretch>
        </p:blipFill>
        <p:spPr bwMode="auto">
          <a:xfrm>
            <a:off x="8816923" y="1701567"/>
            <a:ext cx="2289175" cy="3048000"/>
          </a:xfrm>
          <a:prstGeom prst="rect">
            <a:avLst/>
          </a:prstGeom>
          <a:noFill/>
          <a:ln w="9525">
            <a:noFill/>
            <a:miter lim="800000"/>
            <a:headEnd/>
            <a:tailEnd/>
          </a:ln>
        </p:spPr>
      </p:pic>
      <p:sp>
        <p:nvSpPr>
          <p:cNvPr id="17411" name="Title 1"/>
          <p:cNvSpPr>
            <a:spLocks noGrp="1"/>
          </p:cNvSpPr>
          <p:nvPr>
            <p:ph type="title"/>
          </p:nvPr>
        </p:nvSpPr>
        <p:spPr/>
        <p:txBody>
          <a:bodyPr/>
          <a:lstStyle/>
          <a:p>
            <a:r>
              <a:rPr lang="en-US"/>
              <a:t>Laws of Thought (Aristotle)</a:t>
            </a:r>
            <a:r>
              <a:rPr lang="en-US" baseline="30000"/>
              <a:t>5</a:t>
            </a:r>
            <a:endParaRPr lang="en-US"/>
          </a:p>
        </p:txBody>
      </p:sp>
      <p:sp>
        <p:nvSpPr>
          <p:cNvPr id="17412" name="Content Placeholder 2"/>
          <p:cNvSpPr>
            <a:spLocks noGrp="1"/>
          </p:cNvSpPr>
          <p:nvPr>
            <p:ph idx="1"/>
          </p:nvPr>
        </p:nvSpPr>
        <p:spPr>
          <a:xfrm>
            <a:off x="402673" y="1828800"/>
            <a:ext cx="8252792" cy="4297364"/>
          </a:xfrm>
        </p:spPr>
        <p:txBody>
          <a:bodyPr>
            <a:normAutofit fontScale="92500"/>
          </a:bodyPr>
          <a:lstStyle/>
          <a:p>
            <a:r>
              <a:rPr lang="en-US" sz="3200" dirty="0"/>
              <a:t>Law of Identity (A = A) “it is what it is”</a:t>
            </a:r>
          </a:p>
          <a:p>
            <a:pPr lvl="1"/>
            <a:r>
              <a:rPr lang="en-US" sz="2800" dirty="0"/>
              <a:t>For things:  “a term retains identical meaning”</a:t>
            </a:r>
          </a:p>
          <a:p>
            <a:pPr lvl="2"/>
            <a:r>
              <a:rPr lang="en-US" sz="2400" dirty="0"/>
              <a:t>a dog is a dog.</a:t>
            </a:r>
          </a:p>
          <a:p>
            <a:pPr lvl="1"/>
            <a:r>
              <a:rPr lang="en-US" sz="2800" dirty="0"/>
              <a:t>For propositions: if a proposition is true, it is true.</a:t>
            </a:r>
          </a:p>
          <a:p>
            <a:pPr lvl="2"/>
            <a:r>
              <a:rPr lang="en-US" sz="2400" dirty="0"/>
              <a:t>It’s true “for all persons, in all times, and in all places.”</a:t>
            </a:r>
          </a:p>
          <a:p>
            <a:pPr lvl="2"/>
            <a:r>
              <a:rPr lang="en-US" sz="2400" dirty="0"/>
              <a:t>Example:  “It is wrong to torture children.”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9119" y="248874"/>
            <a:ext cx="10353761" cy="1326321"/>
          </a:xfrm>
        </p:spPr>
        <p:txBody>
          <a:bodyPr/>
          <a:lstStyle/>
          <a:p>
            <a:r>
              <a:rPr lang="en-US" dirty="0"/>
              <a:t>Laws of Thought (Aristotle)</a:t>
            </a:r>
            <a:r>
              <a:rPr lang="en-US" baseline="30000" dirty="0"/>
              <a:t> 5</a:t>
            </a:r>
            <a:endParaRPr lang="en-US" dirty="0"/>
          </a:p>
        </p:txBody>
      </p:sp>
      <p:sp>
        <p:nvSpPr>
          <p:cNvPr id="18435" name="Content Placeholder 2"/>
          <p:cNvSpPr>
            <a:spLocks noGrp="1"/>
          </p:cNvSpPr>
          <p:nvPr>
            <p:ph idx="1"/>
          </p:nvPr>
        </p:nvSpPr>
        <p:spPr>
          <a:xfrm>
            <a:off x="361950" y="1575195"/>
            <a:ext cx="10434681" cy="4943051"/>
          </a:xfrm>
        </p:spPr>
        <p:txBody>
          <a:bodyPr>
            <a:normAutofit fontScale="92500"/>
          </a:bodyPr>
          <a:lstStyle/>
          <a:p>
            <a:r>
              <a:rPr lang="en-US" sz="2200" dirty="0"/>
              <a:t>Law of Excluded Middle (A or not-A) “it is what it is or isn’t”</a:t>
            </a:r>
          </a:p>
          <a:p>
            <a:pPr lvl="1"/>
            <a:r>
              <a:rPr lang="en-US" sz="2200" dirty="0"/>
              <a:t>For things:  “anything is A or its contradictory.”  The car is red or not red, where red is precisely defined.</a:t>
            </a:r>
          </a:p>
          <a:p>
            <a:pPr lvl="1"/>
            <a:r>
              <a:rPr lang="en-US" sz="2200" dirty="0"/>
              <a:t>For propositions: A proposition is either true or false.  </a:t>
            </a:r>
          </a:p>
          <a:p>
            <a:pPr lvl="2"/>
            <a:r>
              <a:rPr lang="en-US" sz="2200" dirty="0"/>
              <a:t>Example:  There is no middle ground.  The proposition “it is wrong to torture children” is either true or not true.  This law excludes the possibility that “it </a:t>
            </a:r>
            <a:r>
              <a:rPr lang="en-US" sz="2200" i="1" dirty="0"/>
              <a:t>may</a:t>
            </a:r>
            <a:r>
              <a:rPr lang="en-US" sz="2200" dirty="0"/>
              <a:t> be wrong to torture children.”</a:t>
            </a:r>
          </a:p>
          <a:p>
            <a:pPr lvl="1"/>
            <a:r>
              <a:rPr lang="en-US" sz="2200" dirty="0"/>
              <a:t>NOTE</a:t>
            </a:r>
          </a:p>
          <a:p>
            <a:pPr lvl="2"/>
            <a:r>
              <a:rPr lang="en-US" sz="2200" dirty="0"/>
              <a:t>Precision in definition is vital here.  </a:t>
            </a:r>
          </a:p>
          <a:p>
            <a:pPr lvl="2"/>
            <a:r>
              <a:rPr lang="en-US" sz="2200" dirty="0"/>
              <a:t>This law identifies a level of certainty in what is being claimed.</a:t>
            </a:r>
          </a:p>
          <a:p>
            <a:pPr lvl="2"/>
            <a:r>
              <a:rPr lang="en-US" sz="2200" dirty="0"/>
              <a:t>This is not to say that there are not differences of degree (E.g. body temperature).  </a:t>
            </a:r>
            <a:r>
              <a:rPr lang="en-US" sz="2200"/>
              <a:t>This </a:t>
            </a:r>
            <a:r>
              <a:rPr lang="en-US" sz="2200" dirty="0"/>
              <a:t>law is axiomatic</a:t>
            </a:r>
            <a:r>
              <a:rPr lang="en-US" sz="2200"/>
              <a:t>. Either </a:t>
            </a:r>
            <a:r>
              <a:rPr lang="en-US" sz="2200" dirty="0"/>
              <a:t>you are 98.6 degrees F or not. </a:t>
            </a:r>
          </a:p>
          <a:p>
            <a:pPr lvl="2"/>
            <a:endParaRPr lang="en-US" dirty="0"/>
          </a:p>
          <a:p>
            <a:pPr lvl="1"/>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t>Laws of Thought (Aristotle)</a:t>
            </a:r>
            <a:r>
              <a:rPr lang="en-US" baseline="30000"/>
              <a:t> 5</a:t>
            </a:r>
            <a:endParaRPr lang="en-US"/>
          </a:p>
        </p:txBody>
      </p:sp>
      <p:sp>
        <p:nvSpPr>
          <p:cNvPr id="19459" name="Content Placeholder 2"/>
          <p:cNvSpPr>
            <a:spLocks noGrp="1"/>
          </p:cNvSpPr>
          <p:nvPr>
            <p:ph idx="1"/>
          </p:nvPr>
        </p:nvSpPr>
        <p:spPr>
          <a:xfrm>
            <a:off x="729842" y="1845578"/>
            <a:ext cx="10537715" cy="4402822"/>
          </a:xfrm>
        </p:spPr>
        <p:txBody>
          <a:bodyPr>
            <a:normAutofit/>
          </a:bodyPr>
          <a:lstStyle/>
          <a:p>
            <a:r>
              <a:rPr lang="en-US" sz="3200" dirty="0"/>
              <a:t>Law of Contradiction (Non-Contradiction) “can’t be it is what it is and what it isn’t”</a:t>
            </a:r>
          </a:p>
          <a:p>
            <a:pPr lvl="1"/>
            <a:r>
              <a:rPr lang="en-US" sz="2800" dirty="0"/>
              <a:t>For Things: “Nothing can be both A and the contradictory of A.”</a:t>
            </a:r>
          </a:p>
          <a:p>
            <a:pPr lvl="1"/>
            <a:r>
              <a:rPr lang="en-US" sz="2800" dirty="0"/>
              <a:t>For Propositions:  “no proposition can be both true and false, in the same respect.”</a:t>
            </a:r>
          </a:p>
          <a:p>
            <a:pPr lvl="2"/>
            <a:r>
              <a:rPr lang="en-US" sz="2400" dirty="0"/>
              <a:t>Example: It cannot be both wrong and not wrong  to torture children.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z="5400" dirty="0"/>
              <a:t>Soren Kierkegaard</a:t>
            </a:r>
          </a:p>
        </p:txBody>
      </p:sp>
      <p:sp>
        <p:nvSpPr>
          <p:cNvPr id="20483" name="Content Placeholder 2"/>
          <p:cNvSpPr>
            <a:spLocks noGrp="1"/>
          </p:cNvSpPr>
          <p:nvPr>
            <p:ph idx="1"/>
          </p:nvPr>
        </p:nvSpPr>
        <p:spPr>
          <a:xfrm>
            <a:off x="411061" y="2086763"/>
            <a:ext cx="5203272" cy="4525963"/>
          </a:xfrm>
        </p:spPr>
        <p:txBody>
          <a:bodyPr/>
          <a:lstStyle/>
          <a:p>
            <a:r>
              <a:rPr lang="en-US" sz="4000" dirty="0">
                <a:solidFill>
                  <a:srgbClr val="FFFF00"/>
                </a:solidFill>
              </a:rPr>
              <a:t>“I want a truth for which I can live and die.” </a:t>
            </a:r>
            <a:r>
              <a:rPr lang="en-US" sz="2400" dirty="0"/>
              <a:t>from his </a:t>
            </a:r>
            <a:r>
              <a:rPr lang="en-US" sz="2400" i="1" dirty="0"/>
              <a:t>Journals</a:t>
            </a:r>
            <a:r>
              <a:rPr lang="en-US" sz="2400" dirty="0"/>
              <a:t> at age 20</a:t>
            </a:r>
          </a:p>
        </p:txBody>
      </p:sp>
      <p:pic>
        <p:nvPicPr>
          <p:cNvPr id="20484" name="Picture 2" descr="http://marcus.whitman.edu/~paulusmj/kierkegaard.jpg"/>
          <p:cNvPicPr>
            <a:picLocks noChangeAspect="1" noChangeArrowheads="1"/>
          </p:cNvPicPr>
          <p:nvPr/>
        </p:nvPicPr>
        <p:blipFill>
          <a:blip r:embed="rId3" cstate="print"/>
          <a:srcRect/>
          <a:stretch>
            <a:fillRect/>
          </a:stretch>
        </p:blipFill>
        <p:spPr bwMode="auto">
          <a:xfrm>
            <a:off x="7290034" y="1935921"/>
            <a:ext cx="3019289" cy="44664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F4A18-D948-4A51-AC28-B15BA514BF7C}"/>
              </a:ext>
            </a:extLst>
          </p:cNvPr>
          <p:cNvSpPr>
            <a:spLocks noGrp="1"/>
          </p:cNvSpPr>
          <p:nvPr>
            <p:ph type="title"/>
          </p:nvPr>
        </p:nvSpPr>
        <p:spPr>
          <a:xfrm>
            <a:off x="913795" y="286434"/>
            <a:ext cx="10353761" cy="1326321"/>
          </a:xfrm>
        </p:spPr>
        <p:txBody>
          <a:bodyPr/>
          <a:lstStyle/>
          <a:p>
            <a:r>
              <a:rPr lang="en-US" dirty="0"/>
              <a:t>Philosophical truth questions</a:t>
            </a:r>
          </a:p>
        </p:txBody>
      </p:sp>
      <p:sp>
        <p:nvSpPr>
          <p:cNvPr id="3" name="Content Placeholder 2">
            <a:extLst>
              <a:ext uri="{FF2B5EF4-FFF2-40B4-BE49-F238E27FC236}">
                <a16:creationId xmlns:a16="http://schemas.microsoft.com/office/drawing/2014/main" id="{16B74619-CD55-4F24-9333-7099E53B9517}"/>
              </a:ext>
            </a:extLst>
          </p:cNvPr>
          <p:cNvSpPr>
            <a:spLocks noGrp="1"/>
          </p:cNvSpPr>
          <p:nvPr>
            <p:ph idx="1"/>
          </p:nvPr>
        </p:nvSpPr>
        <p:spPr>
          <a:xfrm>
            <a:off x="642257" y="2057401"/>
            <a:ext cx="10656509" cy="4191000"/>
          </a:xfrm>
        </p:spPr>
        <p:txBody>
          <a:bodyPr>
            <a:normAutofit/>
          </a:bodyPr>
          <a:lstStyle/>
          <a:p>
            <a:r>
              <a:rPr lang="en-US" sz="2600" dirty="0">
                <a:effectLst/>
                <a:latin typeface="Calibri" panose="020F0502020204030204" pitchFamily="34" charset="0"/>
                <a:ea typeface="Calibri" panose="020F0502020204030204" pitchFamily="34" charset="0"/>
                <a:cs typeface="Times New Roman" panose="02020603050405020304" pitchFamily="18" charset="0"/>
              </a:rPr>
              <a:t>Is this truth timeless?  (Eccl. 3:1-8)</a:t>
            </a:r>
          </a:p>
          <a:p>
            <a:r>
              <a:rPr lang="en-US" sz="2600" dirty="0">
                <a:effectLst/>
                <a:latin typeface="Calibri" panose="020F0502020204030204" pitchFamily="34" charset="0"/>
                <a:ea typeface="Calibri" panose="020F0502020204030204" pitchFamily="34" charset="0"/>
                <a:cs typeface="Times New Roman" panose="02020603050405020304" pitchFamily="18" charset="0"/>
              </a:rPr>
              <a:t>It is universal?  Does it apply to all people in all places?  (2 Kings 5:10 vs. John 8:24)</a:t>
            </a:r>
          </a:p>
          <a:p>
            <a:r>
              <a:rPr lang="en-US" sz="2600" dirty="0">
                <a:effectLst/>
                <a:latin typeface="Calibri" panose="020F0502020204030204" pitchFamily="34" charset="0"/>
                <a:ea typeface="Calibri" panose="020F0502020204030204" pitchFamily="34" charset="0"/>
                <a:cs typeface="Times New Roman" panose="02020603050405020304" pitchFamily="18" charset="0"/>
              </a:rPr>
              <a:t>Is it necessary?  </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Archeology as a proof for inspiration is necessary, but not sufficient for establishing the Bible as Divine.</a:t>
            </a:r>
          </a:p>
          <a:p>
            <a:pPr lvl="1"/>
            <a:r>
              <a:rPr lang="en-US" sz="2200" dirty="0">
                <a:effectLst/>
                <a:latin typeface="Calibri" panose="020F0502020204030204" pitchFamily="34" charset="0"/>
                <a:ea typeface="Calibri" panose="020F0502020204030204" pitchFamily="34" charset="0"/>
                <a:cs typeface="Times New Roman" panose="02020603050405020304" pitchFamily="18" charset="0"/>
              </a:rPr>
              <a:t>A document could be validated archeologically yet be a work of fiction.</a:t>
            </a:r>
          </a:p>
          <a:p>
            <a:r>
              <a:rPr lang="en-US" sz="2600" dirty="0">
                <a:effectLst/>
                <a:latin typeface="Calibri" panose="020F0502020204030204" pitchFamily="34" charset="0"/>
                <a:ea typeface="Calibri" panose="020F0502020204030204" pitchFamily="34" charset="0"/>
                <a:cs typeface="Times New Roman" panose="02020603050405020304" pitchFamily="18" charset="0"/>
              </a:rPr>
              <a:t>Is it certain?   (Luke 1:4, Acts 2:36, 17:31)</a:t>
            </a:r>
          </a:p>
        </p:txBody>
      </p:sp>
      <p:sp>
        <p:nvSpPr>
          <p:cNvPr id="4" name="Slide Number Placeholder 3">
            <a:extLst>
              <a:ext uri="{FF2B5EF4-FFF2-40B4-BE49-F238E27FC236}">
                <a16:creationId xmlns:a16="http://schemas.microsoft.com/office/drawing/2014/main" id="{56FF876A-983F-47C8-B87D-1B73C1A33B71}"/>
              </a:ext>
            </a:extLst>
          </p:cNvPr>
          <p:cNvSpPr>
            <a:spLocks noGrp="1"/>
          </p:cNvSpPr>
          <p:nvPr>
            <p:ph type="sldNum" sz="quarter" idx="12"/>
          </p:nvPr>
        </p:nvSpPr>
        <p:spPr/>
        <p:txBody>
          <a:bodyPr/>
          <a:lstStyle/>
          <a:p>
            <a:fld id="{6D22F896-40B5-4ADD-8801-0D06FADFA095}" type="slidenum">
              <a:rPr lang="en-US" smtClean="0"/>
              <a:t>18</a:t>
            </a:fld>
            <a:endParaRPr lang="en-US" dirty="0"/>
          </a:p>
        </p:txBody>
      </p:sp>
      <p:sp>
        <p:nvSpPr>
          <p:cNvPr id="5" name="TextBox 4">
            <a:extLst>
              <a:ext uri="{FF2B5EF4-FFF2-40B4-BE49-F238E27FC236}">
                <a16:creationId xmlns:a16="http://schemas.microsoft.com/office/drawing/2014/main" id="{EB381ADC-94E2-4327-9F5A-4F7E3B6EFECD}"/>
              </a:ext>
            </a:extLst>
          </p:cNvPr>
          <p:cNvSpPr txBox="1"/>
          <p:nvPr/>
        </p:nvSpPr>
        <p:spPr>
          <a:xfrm>
            <a:off x="1453360" y="1321411"/>
            <a:ext cx="9274629" cy="646331"/>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(Steven Goldman,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Science Wars: What Scientists Know and How they Know It</a:t>
            </a:r>
            <a:r>
              <a:rPr lang="en-US" sz="1800" dirty="0">
                <a:effectLst/>
                <a:latin typeface="Calibri" panose="020F0502020204030204" pitchFamily="34" charset="0"/>
                <a:ea typeface="Calibri" panose="020F0502020204030204" pitchFamily="34" charset="0"/>
                <a:cs typeface="Times New Roman" panose="02020603050405020304" pitchFamily="18" charset="0"/>
              </a:rPr>
              <a:t>, Great Courses, 14).</a:t>
            </a:r>
            <a:endParaRPr lang="en-US" sz="1800" dirty="0"/>
          </a:p>
          <a:p>
            <a:endParaRPr lang="en-US" dirty="0"/>
          </a:p>
        </p:txBody>
      </p:sp>
    </p:spTree>
    <p:extLst>
      <p:ext uri="{BB962C8B-B14F-4D97-AF65-F5344CB8AC3E}">
        <p14:creationId xmlns:p14="http://schemas.microsoft.com/office/powerpoint/2010/main" val="2265047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Principle of Honesty and Veracity</a:t>
            </a:r>
          </a:p>
        </p:txBody>
      </p:sp>
      <p:sp>
        <p:nvSpPr>
          <p:cNvPr id="3" name="Content Placeholder 2"/>
          <p:cNvSpPr>
            <a:spLocks noGrp="1"/>
          </p:cNvSpPr>
          <p:nvPr>
            <p:ph idx="1"/>
          </p:nvPr>
        </p:nvSpPr>
        <p:spPr>
          <a:xfrm>
            <a:off x="631371" y="1935921"/>
            <a:ext cx="10114926" cy="4190243"/>
          </a:xfrm>
        </p:spPr>
        <p:txBody>
          <a:bodyPr>
            <a:normAutofit/>
          </a:bodyPr>
          <a:lstStyle/>
          <a:p>
            <a:r>
              <a:rPr lang="en-US" sz="2400" dirty="0"/>
              <a:t>Veracity – </a:t>
            </a:r>
          </a:p>
          <a:p>
            <a:pPr lvl="1"/>
            <a:r>
              <a:rPr lang="en-US" sz="2000" b="1" dirty="0"/>
              <a:t>1.</a:t>
            </a:r>
            <a:r>
              <a:rPr lang="en-US" sz="2000" dirty="0"/>
              <a:t> Truthfulness &lt;the witness's fraud conviction supports the defense's challenge to his veracity&gt;. </a:t>
            </a:r>
          </a:p>
          <a:p>
            <a:pPr lvl="1"/>
            <a:r>
              <a:rPr lang="en-US" sz="2000" b="1" dirty="0"/>
              <a:t>2.</a:t>
            </a:r>
            <a:r>
              <a:rPr lang="en-US" sz="2000" dirty="0"/>
              <a:t> Accuracy &lt;you called into question the veracity of Murphy's affidavit&gt;. — </a:t>
            </a:r>
            <a:r>
              <a:rPr lang="en-US" sz="2000" b="1" dirty="0"/>
              <a:t>veracious  (Black’s Law Dictionary, 2009).</a:t>
            </a:r>
          </a:p>
          <a:p>
            <a:r>
              <a:rPr lang="en-US" sz="2400" dirty="0"/>
              <a:t>The truth of God and the Bible are ultimate </a:t>
            </a:r>
            <a:r>
              <a:rPr lang="en-US" sz="2400" i="1" dirty="0">
                <a:solidFill>
                  <a:srgbClr val="FFFF00"/>
                </a:solidFill>
              </a:rPr>
              <a:t>epistemological</a:t>
            </a:r>
            <a:r>
              <a:rPr lang="en-US" sz="2400" i="1" dirty="0"/>
              <a:t> </a:t>
            </a:r>
            <a:r>
              <a:rPr lang="en-US" sz="2400" dirty="0"/>
              <a:t>truths – we can know!</a:t>
            </a:r>
          </a:p>
          <a:p>
            <a:r>
              <a:rPr lang="en-US" sz="2400" dirty="0"/>
              <a:t>The truth of Jesus Christ is our ultimate </a:t>
            </a:r>
            <a:r>
              <a:rPr lang="en-US" sz="2400" i="1" dirty="0">
                <a:solidFill>
                  <a:srgbClr val="FFFF00"/>
                </a:solidFill>
              </a:rPr>
              <a:t>existential</a:t>
            </a:r>
            <a:r>
              <a:rPr lang="en-US" sz="2400" i="1" dirty="0"/>
              <a:t> </a:t>
            </a:r>
            <a:r>
              <a:rPr lang="en-US" sz="2400" dirty="0"/>
              <a:t>example – we can live like Him!</a:t>
            </a:r>
          </a:p>
        </p:txBody>
      </p:sp>
    </p:spTree>
    <p:extLst>
      <p:ext uri="{BB962C8B-B14F-4D97-AF65-F5344CB8AC3E}">
        <p14:creationId xmlns:p14="http://schemas.microsoft.com/office/powerpoint/2010/main" val="742812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0671-DD79-4FF7-9219-72198BC95597}"/>
              </a:ext>
            </a:extLst>
          </p:cNvPr>
          <p:cNvSpPr>
            <a:spLocks noGrp="1"/>
          </p:cNvSpPr>
          <p:nvPr>
            <p:ph type="title"/>
          </p:nvPr>
        </p:nvSpPr>
        <p:spPr/>
        <p:txBody>
          <a:bodyPr/>
          <a:lstStyle/>
          <a:p>
            <a:r>
              <a:rPr lang="en-US" dirty="0"/>
              <a:t>What Makes Right acts right?</a:t>
            </a:r>
          </a:p>
        </p:txBody>
      </p:sp>
      <p:sp>
        <p:nvSpPr>
          <p:cNvPr id="3" name="Text Placeholder 2">
            <a:extLst>
              <a:ext uri="{FF2B5EF4-FFF2-40B4-BE49-F238E27FC236}">
                <a16:creationId xmlns:a16="http://schemas.microsoft.com/office/drawing/2014/main" id="{BC9938B0-EFC1-4BE7-9D99-450D4D30BFA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304418-BD65-4435-B070-7A62B7942838}"/>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3088143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127" y="299208"/>
            <a:ext cx="10353761" cy="1326321"/>
          </a:xfrm>
        </p:spPr>
        <p:txBody>
          <a:bodyPr/>
          <a:lstStyle/>
          <a:p>
            <a:r>
              <a:rPr lang="en-US" dirty="0"/>
              <a:t>Moral Principle of Honesty and Veracity</a:t>
            </a:r>
          </a:p>
        </p:txBody>
      </p:sp>
      <p:sp>
        <p:nvSpPr>
          <p:cNvPr id="3" name="Content Placeholder 2"/>
          <p:cNvSpPr>
            <a:spLocks noGrp="1"/>
          </p:cNvSpPr>
          <p:nvPr>
            <p:ph idx="1"/>
          </p:nvPr>
        </p:nvSpPr>
        <p:spPr>
          <a:xfrm>
            <a:off x="713064" y="1770077"/>
            <a:ext cx="10554493" cy="4356088"/>
          </a:xfrm>
        </p:spPr>
        <p:txBody>
          <a:bodyPr>
            <a:normAutofit/>
          </a:bodyPr>
          <a:lstStyle/>
          <a:p>
            <a:r>
              <a:rPr lang="en-US" sz="2800" dirty="0"/>
              <a:t>God/Bible/Jesus Christ – Epistemic and Existential</a:t>
            </a:r>
          </a:p>
          <a:p>
            <a:pPr lvl="1"/>
            <a:r>
              <a:rPr lang="en-US" sz="2400" dirty="0"/>
              <a:t>Jesus “full of grace and truth” (John 1:14)</a:t>
            </a:r>
          </a:p>
          <a:p>
            <a:pPr lvl="1"/>
            <a:r>
              <a:rPr lang="en-US" sz="2400" dirty="0"/>
              <a:t>Jesus  is “the way, the truth, and the life” (John 14:6)</a:t>
            </a:r>
          </a:p>
          <a:p>
            <a:pPr lvl="1"/>
            <a:r>
              <a:rPr lang="en-US" sz="2400" dirty="0"/>
              <a:t>God’s word sets apart (sanctifies); God’s word is truth (John 17:17)</a:t>
            </a:r>
          </a:p>
          <a:p>
            <a:pPr lvl="1"/>
            <a:r>
              <a:rPr lang="en-US" sz="2400" dirty="0"/>
              <a:t>We can know truth (John 8:32)</a:t>
            </a:r>
          </a:p>
          <a:p>
            <a:pPr lvl="1"/>
            <a:r>
              <a:rPr lang="en-US" sz="2400" dirty="0"/>
              <a:t>Spirit of truth (HS) guides into all truth (John 16:13)</a:t>
            </a:r>
          </a:p>
          <a:p>
            <a:pPr lvl="1"/>
            <a:r>
              <a:rPr lang="en-US" sz="2400" dirty="0"/>
              <a:t>“love rejoices with truth” (1 Cor. 13:6)</a:t>
            </a:r>
          </a:p>
          <a:p>
            <a:pPr lvl="1"/>
            <a:r>
              <a:rPr lang="en-US" sz="2400" dirty="0"/>
              <a:t>Word of truth = the gospel (Col. 1:5)</a:t>
            </a:r>
          </a:p>
        </p:txBody>
      </p:sp>
    </p:spTree>
    <p:extLst>
      <p:ext uri="{BB962C8B-B14F-4D97-AF65-F5344CB8AC3E}">
        <p14:creationId xmlns:p14="http://schemas.microsoft.com/office/powerpoint/2010/main" val="2229635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261F-8094-F693-A6A1-B2AF948A9D3C}"/>
              </a:ext>
            </a:extLst>
          </p:cNvPr>
          <p:cNvSpPr>
            <a:spLocks noGrp="1"/>
          </p:cNvSpPr>
          <p:nvPr>
            <p:ph type="title"/>
          </p:nvPr>
        </p:nvSpPr>
        <p:spPr/>
        <p:txBody>
          <a:bodyPr>
            <a:normAutofit/>
          </a:bodyPr>
          <a:lstStyle/>
          <a:p>
            <a:r>
              <a:rPr lang="en-US" sz="4800" dirty="0">
                <a:solidFill>
                  <a:srgbClr val="FFFF00"/>
                </a:solidFill>
              </a:rPr>
              <a:t>Stopped</a:t>
            </a:r>
          </a:p>
        </p:txBody>
      </p:sp>
      <p:sp>
        <p:nvSpPr>
          <p:cNvPr id="3" name="Slide Number Placeholder 2">
            <a:extLst>
              <a:ext uri="{FF2B5EF4-FFF2-40B4-BE49-F238E27FC236}">
                <a16:creationId xmlns:a16="http://schemas.microsoft.com/office/drawing/2014/main" id="{35D32EC3-8212-6317-618A-12F5A0842172}"/>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1247316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3FDC-B53E-47C7-B3EE-9AA573CC4CD9}"/>
              </a:ext>
            </a:extLst>
          </p:cNvPr>
          <p:cNvSpPr>
            <a:spLocks noGrp="1"/>
          </p:cNvSpPr>
          <p:nvPr>
            <p:ph type="title"/>
          </p:nvPr>
        </p:nvSpPr>
        <p:spPr/>
        <p:txBody>
          <a:bodyPr/>
          <a:lstStyle/>
          <a:p>
            <a:r>
              <a:rPr lang="en-US" dirty="0"/>
              <a:t>Moral Argument for the Existence of God</a:t>
            </a:r>
          </a:p>
        </p:txBody>
      </p:sp>
      <p:sp>
        <p:nvSpPr>
          <p:cNvPr id="3" name="Content Placeholder 2">
            <a:extLst>
              <a:ext uri="{FF2B5EF4-FFF2-40B4-BE49-F238E27FC236}">
                <a16:creationId xmlns:a16="http://schemas.microsoft.com/office/drawing/2014/main" id="{627528AA-A53D-47AA-993F-48426732DDE6}"/>
              </a:ext>
            </a:extLst>
          </p:cNvPr>
          <p:cNvSpPr>
            <a:spLocks noGrp="1"/>
          </p:cNvSpPr>
          <p:nvPr>
            <p:ph idx="1"/>
          </p:nvPr>
        </p:nvSpPr>
        <p:spPr>
          <a:xfrm>
            <a:off x="913795" y="2231472"/>
            <a:ext cx="10353762" cy="4135772"/>
          </a:xfrm>
        </p:spPr>
        <p:txBody>
          <a:bodyPr>
            <a:normAutofit/>
          </a:bodyPr>
          <a:lstStyle/>
          <a:p>
            <a:pPr marL="457200" indent="-457200">
              <a:buFont typeface="+mj-lt"/>
              <a:buAutoNum type="arabicPeriod"/>
            </a:pPr>
            <a:r>
              <a:rPr lang="en-US" sz="2800" dirty="0"/>
              <a:t>Objective evil is real and exists.</a:t>
            </a:r>
          </a:p>
          <a:p>
            <a:pPr marL="457200" indent="-457200">
              <a:buFont typeface="+mj-lt"/>
              <a:buAutoNum type="arabicPeriod"/>
            </a:pPr>
            <a:r>
              <a:rPr lang="en-US" sz="2800" dirty="0"/>
              <a:t>If objective evil exists, then objective good exists.</a:t>
            </a:r>
          </a:p>
          <a:p>
            <a:pPr marL="457200" indent="-457200">
              <a:buFont typeface="+mj-lt"/>
              <a:buAutoNum type="arabicPeriod"/>
            </a:pPr>
            <a:r>
              <a:rPr lang="en-US" sz="2800" dirty="0"/>
              <a:t>If objective evil and objective good exist, then an objective standard exists.</a:t>
            </a:r>
          </a:p>
          <a:p>
            <a:pPr marL="457200" indent="-457200">
              <a:buFont typeface="+mj-lt"/>
              <a:buAutoNum type="arabicPeriod"/>
            </a:pPr>
            <a:r>
              <a:rPr lang="en-US" sz="2800" dirty="0"/>
              <a:t>If an objective standard exists, then an objective standard Giver exists.</a:t>
            </a:r>
          </a:p>
        </p:txBody>
      </p:sp>
      <p:sp>
        <p:nvSpPr>
          <p:cNvPr id="4" name="Slide Number Placeholder 3">
            <a:extLst>
              <a:ext uri="{FF2B5EF4-FFF2-40B4-BE49-F238E27FC236}">
                <a16:creationId xmlns:a16="http://schemas.microsoft.com/office/drawing/2014/main" id="{25D63ECC-E8C0-4F5E-AA34-EC6558CEA94B}"/>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3727768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Principle of Honesty and Veracity</a:t>
            </a:r>
          </a:p>
        </p:txBody>
      </p:sp>
      <p:sp>
        <p:nvSpPr>
          <p:cNvPr id="3" name="Content Placeholder 2"/>
          <p:cNvSpPr>
            <a:spLocks noGrp="1"/>
          </p:cNvSpPr>
          <p:nvPr>
            <p:ph idx="1"/>
          </p:nvPr>
        </p:nvSpPr>
        <p:spPr>
          <a:xfrm>
            <a:off x="629174" y="2088859"/>
            <a:ext cx="10712742" cy="4159541"/>
          </a:xfrm>
        </p:spPr>
        <p:txBody>
          <a:bodyPr>
            <a:normAutofit/>
          </a:bodyPr>
          <a:lstStyle/>
          <a:p>
            <a:r>
              <a:rPr lang="en-US" sz="2400" dirty="0"/>
              <a:t>Veracity – </a:t>
            </a:r>
          </a:p>
          <a:p>
            <a:pPr lvl="1"/>
            <a:r>
              <a:rPr lang="en-US" sz="2000" b="1" dirty="0"/>
              <a:t>1.</a:t>
            </a:r>
            <a:r>
              <a:rPr lang="en-US" sz="2000" dirty="0"/>
              <a:t> Truthfulness &lt;the witness's fraud conviction supports the defense's challenge to his veracity&gt;. </a:t>
            </a:r>
          </a:p>
          <a:p>
            <a:pPr lvl="1"/>
            <a:r>
              <a:rPr lang="en-US" sz="2000" b="1" dirty="0"/>
              <a:t>2.</a:t>
            </a:r>
            <a:r>
              <a:rPr lang="en-US" sz="2000" dirty="0"/>
              <a:t> Accuracy &lt;you called into question the veracity of Murphy's affidavit&gt;. — </a:t>
            </a:r>
            <a:r>
              <a:rPr lang="en-US" sz="2000" b="1" dirty="0"/>
              <a:t>veracious  (Black’s Law Dictionary, 2009).</a:t>
            </a:r>
          </a:p>
          <a:p>
            <a:r>
              <a:rPr lang="en-US" sz="2400" dirty="0"/>
              <a:t>The truth of God and the Bible are ultimate </a:t>
            </a:r>
            <a:r>
              <a:rPr lang="en-US" sz="2400" i="1" dirty="0"/>
              <a:t>epistemological </a:t>
            </a:r>
            <a:r>
              <a:rPr lang="en-US" sz="2400" dirty="0"/>
              <a:t>truths – we can know!</a:t>
            </a:r>
          </a:p>
          <a:p>
            <a:r>
              <a:rPr lang="en-US" sz="2400" dirty="0"/>
              <a:t>The truth of Jesus Christ is our ultimate </a:t>
            </a:r>
            <a:r>
              <a:rPr lang="en-US" sz="2400" i="1" dirty="0"/>
              <a:t>existential </a:t>
            </a:r>
            <a:r>
              <a:rPr lang="en-US" sz="2400" dirty="0"/>
              <a:t>example – we can live like Him!</a:t>
            </a:r>
          </a:p>
        </p:txBody>
      </p:sp>
    </p:spTree>
    <p:extLst>
      <p:ext uri="{BB962C8B-B14F-4D97-AF65-F5344CB8AC3E}">
        <p14:creationId xmlns:p14="http://schemas.microsoft.com/office/powerpoint/2010/main" val="588325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2B4CB-F00C-4E27-97C3-C52EF1F48C2C}"/>
              </a:ext>
            </a:extLst>
          </p:cNvPr>
          <p:cNvSpPr>
            <a:spLocks noGrp="1"/>
          </p:cNvSpPr>
          <p:nvPr>
            <p:ph type="title"/>
          </p:nvPr>
        </p:nvSpPr>
        <p:spPr>
          <a:xfrm>
            <a:off x="645078" y="390088"/>
            <a:ext cx="10655160" cy="1326321"/>
          </a:xfrm>
        </p:spPr>
        <p:txBody>
          <a:bodyPr/>
          <a:lstStyle/>
          <a:p>
            <a:r>
              <a:rPr lang="en-US" dirty="0"/>
              <a:t>Truth is Not Necessarily Determined by: </a:t>
            </a:r>
          </a:p>
        </p:txBody>
      </p:sp>
      <p:sp>
        <p:nvSpPr>
          <p:cNvPr id="3" name="Content Placeholder 2">
            <a:extLst>
              <a:ext uri="{FF2B5EF4-FFF2-40B4-BE49-F238E27FC236}">
                <a16:creationId xmlns:a16="http://schemas.microsoft.com/office/drawing/2014/main" id="{8CE5DF77-F69D-4B0D-B352-A725F6F9F174}"/>
              </a:ext>
            </a:extLst>
          </p:cNvPr>
          <p:cNvSpPr>
            <a:spLocks noGrp="1"/>
          </p:cNvSpPr>
          <p:nvPr>
            <p:ph idx="1"/>
          </p:nvPr>
        </p:nvSpPr>
        <p:spPr>
          <a:xfrm>
            <a:off x="645078" y="1716409"/>
            <a:ext cx="10386445" cy="4751503"/>
          </a:xfrm>
        </p:spPr>
        <p:txBody>
          <a:bodyPr>
            <a:normAutofit fontScale="77500" lnSpcReduction="20000"/>
          </a:bodyPr>
          <a:lstStyle/>
          <a:p>
            <a:r>
              <a:rPr lang="en-US" sz="3800" dirty="0"/>
              <a:t>Majority </a:t>
            </a:r>
          </a:p>
          <a:p>
            <a:pPr lvl="1"/>
            <a:r>
              <a:rPr lang="en-US" sz="3800" dirty="0"/>
              <a:t>10 spies were wrong (Num. 13:31, Ex. 23:2)</a:t>
            </a:r>
          </a:p>
          <a:p>
            <a:r>
              <a:rPr lang="en-US" sz="3800" dirty="0"/>
              <a:t>Minority </a:t>
            </a:r>
          </a:p>
          <a:p>
            <a:pPr lvl="1"/>
            <a:r>
              <a:rPr lang="en-US" sz="3800" dirty="0"/>
              <a:t>Peter and Barnabas were wrong in their bias toward Jews (Gal. 2:7-8)</a:t>
            </a:r>
          </a:p>
          <a:p>
            <a:r>
              <a:rPr lang="en-US" sz="3800" dirty="0"/>
              <a:t>History</a:t>
            </a:r>
          </a:p>
          <a:p>
            <a:pPr lvl="1"/>
            <a:r>
              <a:rPr lang="en-US" sz="3800" dirty="0"/>
              <a:t>Truth is revealed in history</a:t>
            </a:r>
          </a:p>
          <a:p>
            <a:pPr lvl="1"/>
            <a:r>
              <a:rPr lang="en-US" sz="3800" dirty="0"/>
              <a:t>Historical truth is just as true as recent truth</a:t>
            </a:r>
          </a:p>
          <a:p>
            <a:pPr lvl="1"/>
            <a:r>
              <a:rPr lang="en-US" sz="3800" dirty="0"/>
              <a:t>Truth isn’t truer because it happened more recently</a:t>
            </a:r>
            <a:endParaRPr lang="en-US" sz="2400" dirty="0"/>
          </a:p>
        </p:txBody>
      </p:sp>
    </p:spTree>
    <p:extLst>
      <p:ext uri="{BB962C8B-B14F-4D97-AF65-F5344CB8AC3E}">
        <p14:creationId xmlns:p14="http://schemas.microsoft.com/office/powerpoint/2010/main" val="2958334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2FF9A-F4C9-4B54-9DB8-8CD9FA6FE881}"/>
              </a:ext>
            </a:extLst>
          </p:cNvPr>
          <p:cNvSpPr>
            <a:spLocks noGrp="1"/>
          </p:cNvSpPr>
          <p:nvPr>
            <p:ph type="title"/>
          </p:nvPr>
        </p:nvSpPr>
        <p:spPr/>
        <p:txBody>
          <a:bodyPr/>
          <a:lstStyle/>
          <a:p>
            <a:r>
              <a:rPr lang="en-US" dirty="0"/>
              <a:t>Truth is Not Necessarily Determined by: </a:t>
            </a:r>
          </a:p>
        </p:txBody>
      </p:sp>
      <p:sp>
        <p:nvSpPr>
          <p:cNvPr id="3" name="Content Placeholder 2">
            <a:extLst>
              <a:ext uri="{FF2B5EF4-FFF2-40B4-BE49-F238E27FC236}">
                <a16:creationId xmlns:a16="http://schemas.microsoft.com/office/drawing/2014/main" id="{C42C10C5-709A-4AF1-8ACA-DE996A9113C8}"/>
              </a:ext>
            </a:extLst>
          </p:cNvPr>
          <p:cNvSpPr>
            <a:spLocks noGrp="1"/>
          </p:cNvSpPr>
          <p:nvPr>
            <p:ph idx="1"/>
          </p:nvPr>
        </p:nvSpPr>
        <p:spPr>
          <a:xfrm>
            <a:off x="1224793" y="2088859"/>
            <a:ext cx="8986007" cy="4037305"/>
          </a:xfrm>
        </p:spPr>
        <p:txBody>
          <a:bodyPr>
            <a:normAutofit/>
          </a:bodyPr>
          <a:lstStyle/>
          <a:p>
            <a:r>
              <a:rPr lang="en-US" sz="3200" dirty="0"/>
              <a:t>Personal Experience</a:t>
            </a:r>
          </a:p>
          <a:p>
            <a:pPr lvl="1"/>
            <a:r>
              <a:rPr lang="en-US" sz="2800" dirty="0"/>
              <a:t>Deceived or duped by magic or slight of hand</a:t>
            </a:r>
          </a:p>
          <a:p>
            <a:pPr lvl="1"/>
            <a:r>
              <a:rPr lang="en-US" sz="2800" dirty="0"/>
              <a:t>Psychosomatic Event – like a physical reaction to plastic flowers</a:t>
            </a:r>
          </a:p>
        </p:txBody>
      </p:sp>
    </p:spTree>
    <p:extLst>
      <p:ext uri="{BB962C8B-B14F-4D97-AF65-F5344CB8AC3E}">
        <p14:creationId xmlns:p14="http://schemas.microsoft.com/office/powerpoint/2010/main" val="1625298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55072" y="0"/>
            <a:ext cx="10353761" cy="1326321"/>
          </a:xfrm>
        </p:spPr>
        <p:txBody>
          <a:bodyPr/>
          <a:lstStyle/>
          <a:p>
            <a:r>
              <a:rPr lang="en-US" b="1" dirty="0"/>
              <a:t>Correspondence Theory of Truth</a:t>
            </a:r>
          </a:p>
        </p:txBody>
      </p:sp>
      <p:sp>
        <p:nvSpPr>
          <p:cNvPr id="12291" name="Content Placeholder 2"/>
          <p:cNvSpPr>
            <a:spLocks noGrp="1"/>
          </p:cNvSpPr>
          <p:nvPr>
            <p:ph idx="1"/>
          </p:nvPr>
        </p:nvSpPr>
        <p:spPr>
          <a:xfrm>
            <a:off x="629174" y="1326320"/>
            <a:ext cx="10922466" cy="5124813"/>
          </a:xfrm>
        </p:spPr>
        <p:txBody>
          <a:bodyPr>
            <a:normAutofit/>
          </a:bodyPr>
          <a:lstStyle/>
          <a:p>
            <a:r>
              <a:rPr lang="en-US" sz="2800" dirty="0"/>
              <a:t>Historically, the correspondence theory of truth is suggested in the writings of Plato (</a:t>
            </a:r>
            <a:r>
              <a:rPr lang="en-US" sz="2800" i="1" dirty="0"/>
              <a:t>Sophist)</a:t>
            </a:r>
            <a:r>
              <a:rPr lang="en-US" sz="2800" dirty="0"/>
              <a:t>, Aristotle’s (</a:t>
            </a:r>
            <a:r>
              <a:rPr lang="en-US" sz="2800" i="1" dirty="0"/>
              <a:t>Categories</a:t>
            </a:r>
            <a:r>
              <a:rPr lang="en-US" sz="2800" dirty="0"/>
              <a:t> and </a:t>
            </a:r>
            <a:r>
              <a:rPr lang="en-US" sz="2800" i="1" dirty="0"/>
              <a:t>Metaphysics)</a:t>
            </a:r>
            <a:r>
              <a:rPr lang="en-US" sz="2800" dirty="0"/>
              <a:t>; It echoes down the centuries through St. Thomas Aquinas, William of Ockham, and more modernly G.E. Moore.</a:t>
            </a:r>
            <a:r>
              <a:rPr lang="en-US" sz="2800" baseline="30000" dirty="0"/>
              <a:t> 6</a:t>
            </a:r>
            <a:endParaRPr lang="en-US" sz="2800" dirty="0"/>
          </a:p>
          <a:p>
            <a:r>
              <a:rPr lang="en-US" sz="2800" dirty="0"/>
              <a:t>What is the Correspondence Theory of Truth?</a:t>
            </a:r>
          </a:p>
          <a:p>
            <a:pPr lvl="1"/>
            <a:r>
              <a:rPr lang="en-US" sz="2400" dirty="0"/>
              <a:t>“According to the correspondence theory truth consists in correspondence to the facts. A truth-bearer (say, the proposition that snow is white) is true if and only if it corresponds to a fact (that snow is white). Broadly speaking, truth is a relational property between truth-bearers on the one side and the world on the other.”</a:t>
            </a:r>
            <a:r>
              <a:rPr lang="en-US" sz="2400" baseline="30000" dirty="0"/>
              <a:t> 6</a:t>
            </a:r>
            <a:endParaRPr lang="en-US" sz="2400"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dirty="0"/>
              <a:t>Correspondence Theory of Truth</a:t>
            </a:r>
            <a:r>
              <a:rPr lang="en-US" baseline="30000" dirty="0"/>
              <a:t>6,7</a:t>
            </a:r>
            <a:endParaRPr lang="en-US" dirty="0"/>
          </a:p>
        </p:txBody>
      </p:sp>
      <p:sp>
        <p:nvSpPr>
          <p:cNvPr id="13315" name="Content Placeholder 2"/>
          <p:cNvSpPr>
            <a:spLocks noGrp="1"/>
          </p:cNvSpPr>
          <p:nvPr>
            <p:ph idx="1"/>
          </p:nvPr>
        </p:nvSpPr>
        <p:spPr>
          <a:xfrm>
            <a:off x="729842" y="2096064"/>
            <a:ext cx="10537715" cy="4152336"/>
          </a:xfrm>
        </p:spPr>
        <p:txBody>
          <a:bodyPr/>
          <a:lstStyle/>
          <a:p>
            <a:r>
              <a:rPr lang="en-US" sz="3200" dirty="0"/>
              <a:t>Example </a:t>
            </a:r>
          </a:p>
          <a:p>
            <a:pPr lvl="1"/>
            <a:r>
              <a:rPr lang="en-US" sz="2800" dirty="0"/>
              <a:t>If I make the claim that there are 16 students in the class, this is true, if and only if, it corresponds with reality that there are indeed 16 students in the class.  If there are 18 students, then my claim does not correspond to reality and is therefore false.</a:t>
            </a:r>
          </a:p>
          <a:p>
            <a:pPr lvl="1"/>
            <a:r>
              <a:rPr lang="en-US" sz="2800" dirty="0"/>
              <a:t>Mathematical Correspondence</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Truth Corresponds</a:t>
            </a:r>
          </a:p>
        </p:txBody>
      </p:sp>
      <p:sp>
        <p:nvSpPr>
          <p:cNvPr id="3" name="Content Placeholder 2"/>
          <p:cNvSpPr>
            <a:spLocks noGrp="1"/>
          </p:cNvSpPr>
          <p:nvPr>
            <p:ph idx="1"/>
          </p:nvPr>
        </p:nvSpPr>
        <p:spPr/>
        <p:txBody>
          <a:bodyPr>
            <a:normAutofit/>
          </a:bodyPr>
          <a:lstStyle/>
          <a:p>
            <a:r>
              <a:rPr lang="en-US" sz="2800" b="1" dirty="0"/>
              <a:t>Genesis 42:16 </a:t>
            </a:r>
            <a:r>
              <a:rPr lang="en-US" sz="2800" dirty="0"/>
              <a:t> Send one of you, and let him bring your brother, while you remain confined, that your words may be tested, </a:t>
            </a:r>
            <a:r>
              <a:rPr lang="en-US" sz="2800" dirty="0">
                <a:solidFill>
                  <a:srgbClr val="FFFF00"/>
                </a:solidFill>
              </a:rPr>
              <a:t>whether there is truth in you</a:t>
            </a:r>
            <a:r>
              <a:rPr lang="en-US" sz="2800" dirty="0"/>
              <a:t>. Or else, by the life of Pharaoh, surely you are spies." </a:t>
            </a:r>
          </a:p>
        </p:txBody>
      </p:sp>
    </p:spTree>
    <p:extLst>
      <p:ext uri="{BB962C8B-B14F-4D97-AF65-F5344CB8AC3E}">
        <p14:creationId xmlns:p14="http://schemas.microsoft.com/office/powerpoint/2010/main" val="1315255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Truth Corresponds</a:t>
            </a:r>
          </a:p>
        </p:txBody>
      </p:sp>
      <p:sp>
        <p:nvSpPr>
          <p:cNvPr id="3" name="Content Placeholder 2"/>
          <p:cNvSpPr>
            <a:spLocks noGrp="1"/>
          </p:cNvSpPr>
          <p:nvPr>
            <p:ph idx="1"/>
          </p:nvPr>
        </p:nvSpPr>
        <p:spPr/>
        <p:txBody>
          <a:bodyPr>
            <a:normAutofit/>
          </a:bodyPr>
          <a:lstStyle/>
          <a:p>
            <a:r>
              <a:rPr lang="en-US" sz="3200" b="1" dirty="0"/>
              <a:t>Deuteronomy 18:22 </a:t>
            </a:r>
            <a:r>
              <a:rPr lang="en-US" sz="3200" dirty="0"/>
              <a:t> when a prophet speaks in the name of the LORD, if the word does not come to pass or come </a:t>
            </a:r>
            <a:r>
              <a:rPr lang="en-US" sz="3200" dirty="0">
                <a:solidFill>
                  <a:srgbClr val="FFFF00"/>
                </a:solidFill>
              </a:rPr>
              <a:t>true</a:t>
            </a:r>
            <a:r>
              <a:rPr lang="en-US" sz="3200" dirty="0"/>
              <a:t>, </a:t>
            </a:r>
            <a:r>
              <a:rPr lang="en-US" sz="3200" dirty="0">
                <a:solidFill>
                  <a:srgbClr val="FFFF00"/>
                </a:solidFill>
              </a:rPr>
              <a:t>that is a word that the LORD has not spoken</a:t>
            </a:r>
            <a:r>
              <a:rPr lang="en-US" sz="3200" dirty="0"/>
              <a:t>; </a:t>
            </a:r>
          </a:p>
        </p:txBody>
      </p:sp>
    </p:spTree>
    <p:extLst>
      <p:ext uri="{BB962C8B-B14F-4D97-AF65-F5344CB8AC3E}">
        <p14:creationId xmlns:p14="http://schemas.microsoft.com/office/powerpoint/2010/main" val="1120966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D44CD-DCE1-4B0E-A0F0-D953E49904E1}"/>
              </a:ext>
            </a:extLst>
          </p:cNvPr>
          <p:cNvSpPr>
            <a:spLocks noGrp="1"/>
          </p:cNvSpPr>
          <p:nvPr>
            <p:ph type="title"/>
          </p:nvPr>
        </p:nvSpPr>
        <p:spPr/>
        <p:txBody>
          <a:bodyPr/>
          <a:lstStyle/>
          <a:p>
            <a:r>
              <a:rPr lang="en-US" dirty="0"/>
              <a:t>What makes Right Acts Right?</a:t>
            </a:r>
          </a:p>
        </p:txBody>
      </p:sp>
      <p:sp>
        <p:nvSpPr>
          <p:cNvPr id="3" name="Content Placeholder 2">
            <a:extLst>
              <a:ext uri="{FF2B5EF4-FFF2-40B4-BE49-F238E27FC236}">
                <a16:creationId xmlns:a16="http://schemas.microsoft.com/office/drawing/2014/main" id="{33F6C69D-A005-45BF-A65F-EE1706C8C91E}"/>
              </a:ext>
            </a:extLst>
          </p:cNvPr>
          <p:cNvSpPr>
            <a:spLocks noGrp="1"/>
          </p:cNvSpPr>
          <p:nvPr>
            <p:ph sz="half" idx="1"/>
          </p:nvPr>
        </p:nvSpPr>
        <p:spPr>
          <a:xfrm>
            <a:off x="755781" y="2088319"/>
            <a:ext cx="4544008" cy="3702881"/>
          </a:xfrm>
        </p:spPr>
        <p:txBody>
          <a:bodyPr>
            <a:normAutofit fontScale="92500" lnSpcReduction="20000"/>
          </a:bodyPr>
          <a:lstStyle/>
          <a:p>
            <a:r>
              <a:rPr lang="en-US" dirty="0"/>
              <a:t>Pleasure or what feels right?</a:t>
            </a:r>
          </a:p>
          <a:p>
            <a:r>
              <a:rPr lang="en-US" dirty="0"/>
              <a:t>Power, might or force?</a:t>
            </a:r>
          </a:p>
          <a:p>
            <a:r>
              <a:rPr lang="en-US" dirty="0"/>
              <a:t>Wealth or land ownership?</a:t>
            </a:r>
          </a:p>
          <a:p>
            <a:r>
              <a:rPr lang="en-US" dirty="0"/>
              <a:t>Family, tribe, culture or heritage?</a:t>
            </a:r>
          </a:p>
          <a:p>
            <a:r>
              <a:rPr lang="en-US" dirty="0"/>
              <a:t>Natural Law – the rights of nature?</a:t>
            </a:r>
          </a:p>
          <a:p>
            <a:r>
              <a:rPr lang="en-US" dirty="0"/>
              <a:t>Evolution – right of the fittest?</a:t>
            </a:r>
          </a:p>
          <a:p>
            <a:r>
              <a:rPr lang="en-US" dirty="0"/>
              <a:t>National origin or boundaries? </a:t>
            </a:r>
          </a:p>
          <a:p>
            <a:r>
              <a:rPr lang="en-US" dirty="0"/>
              <a:t>Group or Political Party?</a:t>
            </a:r>
          </a:p>
        </p:txBody>
      </p:sp>
      <p:sp>
        <p:nvSpPr>
          <p:cNvPr id="5" name="Content Placeholder 4">
            <a:extLst>
              <a:ext uri="{FF2B5EF4-FFF2-40B4-BE49-F238E27FC236}">
                <a16:creationId xmlns:a16="http://schemas.microsoft.com/office/drawing/2014/main" id="{1A723C9E-E8CB-4AE6-B35E-865FE580A0D8}"/>
              </a:ext>
            </a:extLst>
          </p:cNvPr>
          <p:cNvSpPr>
            <a:spLocks noGrp="1"/>
          </p:cNvSpPr>
          <p:nvPr>
            <p:ph sz="half" idx="2"/>
          </p:nvPr>
        </p:nvSpPr>
        <p:spPr>
          <a:xfrm>
            <a:off x="6173402" y="2088319"/>
            <a:ext cx="5262817" cy="3794956"/>
          </a:xfrm>
        </p:spPr>
        <p:txBody>
          <a:bodyPr>
            <a:normAutofit fontScale="92500" lnSpcReduction="20000"/>
          </a:bodyPr>
          <a:lstStyle/>
          <a:p>
            <a:r>
              <a:rPr lang="en-US" sz="2600" dirty="0"/>
              <a:t>Majority or Minority?</a:t>
            </a:r>
          </a:p>
          <a:p>
            <a:r>
              <a:rPr lang="en-US" sz="2600" dirty="0"/>
              <a:t>Historical and/or Legal and/or Case Precedent?</a:t>
            </a:r>
          </a:p>
          <a:p>
            <a:r>
              <a:rPr lang="en-US" sz="2600" dirty="0"/>
              <a:t>A calculation of ends and the greatest happiness?</a:t>
            </a:r>
          </a:p>
          <a:p>
            <a:r>
              <a:rPr lang="en-US" sz="2600" dirty="0"/>
              <a:t>The means being justified?</a:t>
            </a:r>
          </a:p>
          <a:p>
            <a:r>
              <a:rPr lang="en-US" sz="2600" dirty="0"/>
              <a:t>Social contract?</a:t>
            </a:r>
          </a:p>
          <a:p>
            <a:r>
              <a:rPr lang="en-US" sz="2600" i="1" dirty="0"/>
              <a:t>Any</a:t>
            </a:r>
            <a:r>
              <a:rPr lang="en-US" sz="2600" dirty="0"/>
              <a:t> religious theory of the right? </a:t>
            </a:r>
          </a:p>
          <a:p>
            <a:endParaRPr lang="en-US" dirty="0"/>
          </a:p>
        </p:txBody>
      </p:sp>
      <p:sp>
        <p:nvSpPr>
          <p:cNvPr id="4" name="Slide Number Placeholder 3">
            <a:extLst>
              <a:ext uri="{FF2B5EF4-FFF2-40B4-BE49-F238E27FC236}">
                <a16:creationId xmlns:a16="http://schemas.microsoft.com/office/drawing/2014/main" id="{124BF011-2005-428C-80DE-F0D89B2AEE8F}"/>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2910439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Coherence Test</a:t>
            </a:r>
          </a:p>
        </p:txBody>
      </p:sp>
      <p:sp>
        <p:nvSpPr>
          <p:cNvPr id="3" name="Content Placeholder 2"/>
          <p:cNvSpPr>
            <a:spLocks noGrp="1"/>
          </p:cNvSpPr>
          <p:nvPr>
            <p:ph idx="1"/>
          </p:nvPr>
        </p:nvSpPr>
        <p:spPr/>
        <p:txBody>
          <a:bodyPr>
            <a:normAutofit/>
          </a:bodyPr>
          <a:lstStyle/>
          <a:p>
            <a:r>
              <a:rPr lang="en-US" sz="3600" dirty="0"/>
              <a:t>Things that cohere, agree, connect, are consistent (Webster)</a:t>
            </a:r>
          </a:p>
          <a:p>
            <a:r>
              <a:rPr lang="en-US" sz="3600" dirty="0"/>
              <a:t>Coherence is a </a:t>
            </a:r>
            <a:r>
              <a:rPr lang="en-US" sz="3600" dirty="0">
                <a:solidFill>
                  <a:srgbClr val="FFFF00"/>
                </a:solidFill>
              </a:rPr>
              <a:t>negative test </a:t>
            </a:r>
            <a:r>
              <a:rPr lang="en-US" sz="3600" dirty="0"/>
              <a:t>for truth, not a positive one</a:t>
            </a:r>
          </a:p>
        </p:txBody>
      </p:sp>
    </p:spTree>
    <p:extLst>
      <p:ext uri="{BB962C8B-B14F-4D97-AF65-F5344CB8AC3E}">
        <p14:creationId xmlns:p14="http://schemas.microsoft.com/office/powerpoint/2010/main" val="1190235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80" y="223707"/>
            <a:ext cx="10353761" cy="1326321"/>
          </a:xfrm>
        </p:spPr>
        <p:txBody>
          <a:bodyPr/>
          <a:lstStyle/>
          <a:p>
            <a:r>
              <a:rPr lang="en-US" dirty="0"/>
              <a:t>Nature of Truth</a:t>
            </a:r>
          </a:p>
        </p:txBody>
      </p:sp>
      <p:sp>
        <p:nvSpPr>
          <p:cNvPr id="3" name="Content Placeholder 2"/>
          <p:cNvSpPr>
            <a:spLocks noGrp="1"/>
          </p:cNvSpPr>
          <p:nvPr>
            <p:ph type="body" sz="quarter" idx="10"/>
          </p:nvPr>
        </p:nvSpPr>
        <p:spPr>
          <a:xfrm>
            <a:off x="662731" y="1384184"/>
            <a:ext cx="10737908" cy="5025006"/>
          </a:xfrm>
        </p:spPr>
        <p:txBody>
          <a:bodyPr>
            <a:normAutofit/>
          </a:bodyPr>
          <a:lstStyle/>
          <a:p>
            <a:r>
              <a:rPr lang="en-US" sz="2800" dirty="0"/>
              <a:t>Truth is </a:t>
            </a:r>
            <a:r>
              <a:rPr lang="en-US" sz="2800" b="1" dirty="0">
                <a:solidFill>
                  <a:srgbClr val="FFFF00"/>
                </a:solidFill>
              </a:rPr>
              <a:t>Objective</a:t>
            </a:r>
            <a:r>
              <a:rPr lang="en-US" sz="2800" dirty="0"/>
              <a:t> – “the faith”</a:t>
            </a:r>
          </a:p>
          <a:p>
            <a:pPr lvl="1"/>
            <a:r>
              <a:rPr lang="en-US" sz="3200" b="1" dirty="0"/>
              <a:t>Jude 1:3 </a:t>
            </a:r>
            <a:r>
              <a:rPr lang="en-US" sz="3200" dirty="0"/>
              <a:t>  </a:t>
            </a:r>
            <a:r>
              <a:rPr lang="en-US" sz="3200" baseline="30000" dirty="0"/>
              <a:t>3</a:t>
            </a:r>
            <a:r>
              <a:rPr lang="en-US" sz="3200" dirty="0"/>
              <a:t> Beloved, although I was very eager to write to you about our common salvation, I found it necessary to write appealing to you to contend for </a:t>
            </a:r>
            <a:r>
              <a:rPr lang="en-US" sz="3200" dirty="0">
                <a:solidFill>
                  <a:srgbClr val="FFFF00"/>
                </a:solidFill>
              </a:rPr>
              <a:t>the faith </a:t>
            </a:r>
            <a:r>
              <a:rPr lang="en-US" sz="3200" dirty="0"/>
              <a:t>that was once for all delivered to the saints.</a:t>
            </a:r>
          </a:p>
          <a:p>
            <a:r>
              <a:rPr lang="en-US" sz="2800" dirty="0"/>
              <a:t>Our Response – </a:t>
            </a:r>
            <a:r>
              <a:rPr lang="en-US" sz="2800" b="1" dirty="0">
                <a:solidFill>
                  <a:srgbClr val="FFFF00"/>
                </a:solidFill>
              </a:rPr>
              <a:t>Subjective</a:t>
            </a:r>
            <a:r>
              <a:rPr lang="en-US" sz="2800" dirty="0"/>
              <a:t> – “your faith”</a:t>
            </a:r>
          </a:p>
          <a:p>
            <a:pPr lvl="1"/>
            <a:r>
              <a:rPr lang="en-US" sz="3200" b="1" dirty="0"/>
              <a:t>2 Thessalonians 1:3 </a:t>
            </a:r>
            <a:r>
              <a:rPr lang="en-US" sz="3200" dirty="0"/>
              <a:t>  </a:t>
            </a:r>
            <a:r>
              <a:rPr lang="en-US" sz="3200" baseline="30000" dirty="0"/>
              <a:t>3</a:t>
            </a:r>
            <a:r>
              <a:rPr lang="en-US" sz="3200" dirty="0"/>
              <a:t> We ought always to give thanks to God for you, brothers,</a:t>
            </a:r>
            <a:r>
              <a:rPr lang="en-US" sz="3200" baseline="30000" dirty="0"/>
              <a:t> </a:t>
            </a:r>
            <a:r>
              <a:rPr lang="en-US" sz="3200" dirty="0"/>
              <a:t>as is right, because </a:t>
            </a:r>
            <a:r>
              <a:rPr lang="en-US" sz="3200" dirty="0">
                <a:solidFill>
                  <a:srgbClr val="FFFF00"/>
                </a:solidFill>
              </a:rPr>
              <a:t>your faith </a:t>
            </a:r>
            <a:r>
              <a:rPr lang="en-US" sz="3200" dirty="0"/>
              <a:t>is growing abundantly, and the love of every one of you for one another is increasing. </a:t>
            </a:r>
          </a:p>
        </p:txBody>
      </p:sp>
    </p:spTree>
    <p:extLst>
      <p:ext uri="{BB962C8B-B14F-4D97-AF65-F5344CB8AC3E}">
        <p14:creationId xmlns:p14="http://schemas.microsoft.com/office/powerpoint/2010/main" val="331848559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621B6-6776-43F8-B9BC-3F7601B0477D}"/>
              </a:ext>
            </a:extLst>
          </p:cNvPr>
          <p:cNvSpPr>
            <a:spLocks noGrp="1"/>
          </p:cNvSpPr>
          <p:nvPr>
            <p:ph type="title"/>
          </p:nvPr>
        </p:nvSpPr>
        <p:spPr>
          <a:xfrm>
            <a:off x="913795" y="181762"/>
            <a:ext cx="10353761" cy="959141"/>
          </a:xfrm>
        </p:spPr>
        <p:txBody>
          <a:bodyPr/>
          <a:lstStyle/>
          <a:p>
            <a:r>
              <a:rPr lang="en-US" dirty="0"/>
              <a:t>Subjective Response in Faith</a:t>
            </a:r>
          </a:p>
        </p:txBody>
      </p:sp>
      <p:sp>
        <p:nvSpPr>
          <p:cNvPr id="3" name="Content Placeholder 2">
            <a:extLst>
              <a:ext uri="{FF2B5EF4-FFF2-40B4-BE49-F238E27FC236}">
                <a16:creationId xmlns:a16="http://schemas.microsoft.com/office/drawing/2014/main" id="{222D6CE6-5203-408B-B7A1-5F706DA16C6C}"/>
              </a:ext>
            </a:extLst>
          </p:cNvPr>
          <p:cNvSpPr>
            <a:spLocks noGrp="1"/>
          </p:cNvSpPr>
          <p:nvPr>
            <p:ph idx="1"/>
          </p:nvPr>
        </p:nvSpPr>
        <p:spPr>
          <a:xfrm>
            <a:off x="411060" y="1057013"/>
            <a:ext cx="11073467" cy="5301842"/>
          </a:xfrm>
        </p:spPr>
        <p:txBody>
          <a:bodyPr>
            <a:normAutofit lnSpcReduction="10000"/>
          </a:bodyPr>
          <a:lstStyle/>
          <a:p>
            <a:r>
              <a:rPr lang="en-US" sz="3200" dirty="0"/>
              <a:t>Note these Subjective Responses to the Objective Faith</a:t>
            </a:r>
          </a:p>
          <a:p>
            <a:pPr lvl="1"/>
            <a:r>
              <a:rPr lang="en-US" sz="2800" b="1" dirty="0"/>
              <a:t>Matt. 7:7-8  </a:t>
            </a:r>
            <a:r>
              <a:rPr lang="en-US" sz="2800" dirty="0"/>
              <a:t>- Ask, Seek, and Knock – subjective responses </a:t>
            </a:r>
          </a:p>
          <a:p>
            <a:pPr lvl="1"/>
            <a:r>
              <a:rPr lang="en-US" sz="2800" b="1" dirty="0">
                <a:effectLst/>
              </a:rPr>
              <a:t>John 7:17 </a:t>
            </a:r>
            <a:r>
              <a:rPr lang="en-US" sz="2800" dirty="0">
                <a:effectLst/>
              </a:rPr>
              <a:t>If anyone’s will is to do God’s will, he will know whether the teaching is from God or whether I am speaking on my own authority. </a:t>
            </a:r>
          </a:p>
          <a:p>
            <a:pPr lvl="2"/>
            <a:r>
              <a:rPr lang="en-US" sz="2400" dirty="0"/>
              <a:t>Personal Subjective Response of Knowledge upon Receiving Objective Truth/Knowledge (John 7:17, Rom. 10)</a:t>
            </a:r>
          </a:p>
          <a:p>
            <a:pPr lvl="1"/>
            <a:r>
              <a:rPr lang="en-US" sz="2800" b="1" dirty="0">
                <a:effectLst/>
              </a:rPr>
              <a:t>James 1:5 </a:t>
            </a:r>
            <a:r>
              <a:rPr lang="en-US" sz="2800" dirty="0">
                <a:effectLst/>
              </a:rPr>
              <a:t>If any of you lacks wisdom, let him ask God, who gives generously to all without reproach, and it will be given him. </a:t>
            </a:r>
            <a:endParaRPr lang="en-US" sz="2800" dirty="0"/>
          </a:p>
        </p:txBody>
      </p:sp>
      <p:sp>
        <p:nvSpPr>
          <p:cNvPr id="4" name="Slide Number Placeholder 3">
            <a:extLst>
              <a:ext uri="{FF2B5EF4-FFF2-40B4-BE49-F238E27FC236}">
                <a16:creationId xmlns:a16="http://schemas.microsoft.com/office/drawing/2014/main" id="{0536C6EC-E186-43CE-A1E4-A30D4EB9478B}"/>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25493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621B6-6776-43F8-B9BC-3F7601B0477D}"/>
              </a:ext>
            </a:extLst>
          </p:cNvPr>
          <p:cNvSpPr>
            <a:spLocks noGrp="1"/>
          </p:cNvSpPr>
          <p:nvPr>
            <p:ph type="title"/>
          </p:nvPr>
        </p:nvSpPr>
        <p:spPr>
          <a:xfrm>
            <a:off x="913795" y="181762"/>
            <a:ext cx="10353761" cy="959141"/>
          </a:xfrm>
        </p:spPr>
        <p:txBody>
          <a:bodyPr/>
          <a:lstStyle/>
          <a:p>
            <a:r>
              <a:rPr lang="en-US" dirty="0"/>
              <a:t>Subjective Response in Faith</a:t>
            </a:r>
          </a:p>
        </p:txBody>
      </p:sp>
      <p:sp>
        <p:nvSpPr>
          <p:cNvPr id="3" name="Content Placeholder 2">
            <a:extLst>
              <a:ext uri="{FF2B5EF4-FFF2-40B4-BE49-F238E27FC236}">
                <a16:creationId xmlns:a16="http://schemas.microsoft.com/office/drawing/2014/main" id="{222D6CE6-5203-408B-B7A1-5F706DA16C6C}"/>
              </a:ext>
            </a:extLst>
          </p:cNvPr>
          <p:cNvSpPr>
            <a:spLocks noGrp="1"/>
          </p:cNvSpPr>
          <p:nvPr>
            <p:ph idx="1"/>
          </p:nvPr>
        </p:nvSpPr>
        <p:spPr>
          <a:xfrm>
            <a:off x="411060" y="1057013"/>
            <a:ext cx="11073467" cy="5301842"/>
          </a:xfrm>
        </p:spPr>
        <p:txBody>
          <a:bodyPr>
            <a:normAutofit lnSpcReduction="10000"/>
          </a:bodyPr>
          <a:lstStyle/>
          <a:p>
            <a:r>
              <a:rPr lang="en-US" sz="2800" dirty="0"/>
              <a:t>“</a:t>
            </a:r>
            <a:r>
              <a:rPr lang="en-US" sz="2800" dirty="0">
                <a:effectLst/>
              </a:rPr>
              <a:t>The Christian ideal has not been tried and found wanting. It has been found difficult; and left untried.”  GK Chesterton, </a:t>
            </a:r>
            <a:r>
              <a:rPr lang="en-US" sz="2800" i="1" dirty="0">
                <a:effectLst/>
              </a:rPr>
              <a:t>What’s Wrong with the World</a:t>
            </a:r>
          </a:p>
          <a:p>
            <a:r>
              <a:rPr lang="en-US" sz="2800" dirty="0">
                <a:solidFill>
                  <a:srgbClr val="FFFF00"/>
                </a:solidFill>
                <a:effectLst/>
              </a:rPr>
              <a:t>Faith is the result/ product of proper application of truth, not I believe, therefore </a:t>
            </a:r>
            <a:r>
              <a:rPr lang="en-US" sz="2800">
                <a:solidFill>
                  <a:srgbClr val="FFFF00"/>
                </a:solidFill>
                <a:effectLst/>
              </a:rPr>
              <a:t>its true</a:t>
            </a:r>
            <a:endParaRPr lang="en-US" sz="2800" dirty="0">
              <a:solidFill>
                <a:srgbClr val="FFFF00"/>
              </a:solidFill>
              <a:effectLst/>
            </a:endParaRPr>
          </a:p>
          <a:p>
            <a:r>
              <a:rPr lang="en-US" sz="2800" dirty="0"/>
              <a:t>John 4:43-54</a:t>
            </a:r>
          </a:p>
          <a:p>
            <a:pPr lvl="1"/>
            <a:r>
              <a:rPr lang="en-US" sz="2600" dirty="0">
                <a:effectLst/>
              </a:rPr>
              <a:t>Vs. 48 – “you all” (NAS)</a:t>
            </a:r>
          </a:p>
          <a:p>
            <a:pPr lvl="1"/>
            <a:r>
              <a:rPr lang="en-US" sz="2600" dirty="0">
                <a:effectLst/>
              </a:rPr>
              <a:t>We live in a world that says “seeing is believing” </a:t>
            </a:r>
          </a:p>
          <a:p>
            <a:pPr lvl="2"/>
            <a:r>
              <a:rPr lang="en-US" sz="2400" dirty="0">
                <a:effectLst/>
              </a:rPr>
              <a:t>Jesus said “go” and he eventually would see</a:t>
            </a:r>
          </a:p>
          <a:p>
            <a:pPr lvl="1"/>
            <a:r>
              <a:rPr lang="en-US" sz="2600" dirty="0">
                <a:effectLst/>
              </a:rPr>
              <a:t>Christianity experience - “believing is seeing” (Acts 28:27-28)</a:t>
            </a:r>
          </a:p>
        </p:txBody>
      </p:sp>
      <p:sp>
        <p:nvSpPr>
          <p:cNvPr id="4" name="Slide Number Placeholder 3">
            <a:extLst>
              <a:ext uri="{FF2B5EF4-FFF2-40B4-BE49-F238E27FC236}">
                <a16:creationId xmlns:a16="http://schemas.microsoft.com/office/drawing/2014/main" id="{0536C6EC-E186-43CE-A1E4-A30D4EB9478B}"/>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3690673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621B6-6776-43F8-B9BC-3F7601B0477D}"/>
              </a:ext>
            </a:extLst>
          </p:cNvPr>
          <p:cNvSpPr>
            <a:spLocks noGrp="1"/>
          </p:cNvSpPr>
          <p:nvPr>
            <p:ph type="title"/>
          </p:nvPr>
        </p:nvSpPr>
        <p:spPr>
          <a:xfrm>
            <a:off x="913795" y="181762"/>
            <a:ext cx="10353761" cy="1326321"/>
          </a:xfrm>
        </p:spPr>
        <p:txBody>
          <a:bodyPr/>
          <a:lstStyle/>
          <a:p>
            <a:r>
              <a:rPr lang="en-US" dirty="0"/>
              <a:t>Subjective Response in Faith</a:t>
            </a:r>
          </a:p>
        </p:txBody>
      </p:sp>
      <p:sp>
        <p:nvSpPr>
          <p:cNvPr id="3" name="Content Placeholder 2">
            <a:extLst>
              <a:ext uri="{FF2B5EF4-FFF2-40B4-BE49-F238E27FC236}">
                <a16:creationId xmlns:a16="http://schemas.microsoft.com/office/drawing/2014/main" id="{222D6CE6-5203-408B-B7A1-5F706DA16C6C}"/>
              </a:ext>
            </a:extLst>
          </p:cNvPr>
          <p:cNvSpPr>
            <a:spLocks noGrp="1"/>
          </p:cNvSpPr>
          <p:nvPr>
            <p:ph idx="1"/>
          </p:nvPr>
        </p:nvSpPr>
        <p:spPr>
          <a:xfrm>
            <a:off x="522514" y="1400961"/>
            <a:ext cx="10745043" cy="4941115"/>
          </a:xfrm>
        </p:spPr>
        <p:txBody>
          <a:bodyPr>
            <a:normAutofit/>
          </a:bodyPr>
          <a:lstStyle/>
          <a:p>
            <a:r>
              <a:rPr lang="en-US" sz="2800" dirty="0"/>
              <a:t>We live in a testimonial/ anecdotal world (Social Media)</a:t>
            </a:r>
          </a:p>
          <a:p>
            <a:r>
              <a:rPr lang="en-US" sz="2800" dirty="0"/>
              <a:t>What is the role of personal experience? </a:t>
            </a:r>
          </a:p>
          <a:p>
            <a:pPr lvl="1"/>
            <a:r>
              <a:rPr lang="en-US" sz="2400" dirty="0"/>
              <a:t>Historical or Contemporary (cf. Acts 1:8)? </a:t>
            </a:r>
          </a:p>
          <a:p>
            <a:pPr lvl="1"/>
            <a:r>
              <a:rPr lang="en-US" sz="2600" dirty="0"/>
              <a:t>The OT and NT are full of first-person Divine encounters that validate the corpus/ totality of the truth presented (1 Cor. 14:37)</a:t>
            </a:r>
          </a:p>
          <a:p>
            <a:pPr lvl="1"/>
            <a:r>
              <a:rPr lang="en-US" sz="2600" dirty="0"/>
              <a:t>Yours/ My Contemporary Personal Religious Experience is not a Source of Divine Authority.  Scripture is (2 Tim. 3:16-17, Jude 1:3).</a:t>
            </a:r>
          </a:p>
          <a:p>
            <a:pPr lvl="2"/>
            <a:r>
              <a:rPr lang="en-US" sz="2400" dirty="0">
                <a:solidFill>
                  <a:srgbClr val="FFFF00"/>
                </a:solidFill>
              </a:rPr>
              <a:t>Therefore, experience can be meaningful, yet not authoritative</a:t>
            </a:r>
          </a:p>
        </p:txBody>
      </p:sp>
      <p:sp>
        <p:nvSpPr>
          <p:cNvPr id="4" name="Slide Number Placeholder 3">
            <a:extLst>
              <a:ext uri="{FF2B5EF4-FFF2-40B4-BE49-F238E27FC236}">
                <a16:creationId xmlns:a16="http://schemas.microsoft.com/office/drawing/2014/main" id="{0536C6EC-E186-43CE-A1E4-A30D4EB9478B}"/>
              </a:ext>
            </a:extLst>
          </p:cNvPr>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2085500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621B6-6776-43F8-B9BC-3F7601B0477D}"/>
              </a:ext>
            </a:extLst>
          </p:cNvPr>
          <p:cNvSpPr>
            <a:spLocks noGrp="1"/>
          </p:cNvSpPr>
          <p:nvPr>
            <p:ph type="title"/>
          </p:nvPr>
        </p:nvSpPr>
        <p:spPr>
          <a:xfrm>
            <a:off x="913795" y="181762"/>
            <a:ext cx="10353761" cy="1326321"/>
          </a:xfrm>
        </p:spPr>
        <p:txBody>
          <a:bodyPr/>
          <a:lstStyle/>
          <a:p>
            <a:r>
              <a:rPr lang="en-US" dirty="0"/>
              <a:t>Subjective Response in Faith</a:t>
            </a:r>
          </a:p>
        </p:txBody>
      </p:sp>
      <p:sp>
        <p:nvSpPr>
          <p:cNvPr id="3" name="Content Placeholder 2">
            <a:extLst>
              <a:ext uri="{FF2B5EF4-FFF2-40B4-BE49-F238E27FC236}">
                <a16:creationId xmlns:a16="http://schemas.microsoft.com/office/drawing/2014/main" id="{222D6CE6-5203-408B-B7A1-5F706DA16C6C}"/>
              </a:ext>
            </a:extLst>
          </p:cNvPr>
          <p:cNvSpPr>
            <a:spLocks noGrp="1"/>
          </p:cNvSpPr>
          <p:nvPr>
            <p:ph idx="1"/>
          </p:nvPr>
        </p:nvSpPr>
        <p:spPr>
          <a:xfrm>
            <a:off x="664028" y="1508083"/>
            <a:ext cx="10831285" cy="5023346"/>
          </a:xfrm>
        </p:spPr>
        <p:txBody>
          <a:bodyPr>
            <a:normAutofit fontScale="92500"/>
          </a:bodyPr>
          <a:lstStyle/>
          <a:p>
            <a:r>
              <a:rPr lang="en-US" sz="3600" dirty="0"/>
              <a:t>Yet, is our own personal experience meaningless?</a:t>
            </a:r>
          </a:p>
          <a:p>
            <a:pPr lvl="1"/>
            <a:r>
              <a:rPr lang="en-US" sz="3200" dirty="0"/>
              <a:t>Certainly not to us (Heb. 11:6). But what about to others?</a:t>
            </a:r>
          </a:p>
          <a:p>
            <a:pPr lvl="1"/>
            <a:r>
              <a:rPr lang="en-US" sz="3200" dirty="0"/>
              <a:t>Is a balance to be found between, on the one-hand rejecting current uninspired witnessing plus rejecting personal testimonials,  and on the other hand understanding that faith is propagated “from faith for (ESV)/ to (KJV) faith” (Rom. 1:16-17, Rom. 10)? </a:t>
            </a:r>
          </a:p>
        </p:txBody>
      </p:sp>
      <p:sp>
        <p:nvSpPr>
          <p:cNvPr id="4" name="Slide Number Placeholder 3">
            <a:extLst>
              <a:ext uri="{FF2B5EF4-FFF2-40B4-BE49-F238E27FC236}">
                <a16:creationId xmlns:a16="http://schemas.microsoft.com/office/drawing/2014/main" id="{0536C6EC-E186-43CE-A1E4-A30D4EB9478B}"/>
              </a:ext>
            </a:extLst>
          </p:cNvPr>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321980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223707"/>
            <a:ext cx="10353761" cy="1326321"/>
          </a:xfrm>
        </p:spPr>
        <p:txBody>
          <a:bodyPr/>
          <a:lstStyle/>
          <a:p>
            <a:r>
              <a:rPr lang="en-US" dirty="0"/>
              <a:t>Nature of Truth</a:t>
            </a:r>
          </a:p>
        </p:txBody>
      </p:sp>
      <p:sp>
        <p:nvSpPr>
          <p:cNvPr id="3" name="Content Placeholder 2"/>
          <p:cNvSpPr>
            <a:spLocks noGrp="1"/>
          </p:cNvSpPr>
          <p:nvPr>
            <p:ph type="body" sz="quarter" idx="10"/>
          </p:nvPr>
        </p:nvSpPr>
        <p:spPr>
          <a:xfrm>
            <a:off x="664029" y="1415143"/>
            <a:ext cx="10733314" cy="4974771"/>
          </a:xfrm>
        </p:spPr>
        <p:txBody>
          <a:bodyPr>
            <a:normAutofit/>
          </a:bodyPr>
          <a:lstStyle/>
          <a:p>
            <a:r>
              <a:rPr lang="en-US" sz="3200" dirty="0"/>
              <a:t>Some Truths are Without Exception – Absolute</a:t>
            </a:r>
          </a:p>
          <a:p>
            <a:pPr lvl="1"/>
            <a:r>
              <a:rPr lang="en-US" sz="2800" dirty="0"/>
              <a:t>God Exists, Jesus is God’s Son, Bible is Inspired</a:t>
            </a:r>
          </a:p>
          <a:p>
            <a:pPr lvl="1"/>
            <a:r>
              <a:rPr lang="en-US" sz="2800" dirty="0"/>
              <a:t>Matt. 22:37-39</a:t>
            </a:r>
          </a:p>
          <a:p>
            <a:pPr marL="517525" lvl="1" indent="0">
              <a:buNone/>
            </a:pPr>
            <a:endParaRPr lang="en-US" sz="2800" b="1" dirty="0"/>
          </a:p>
          <a:p>
            <a:r>
              <a:rPr lang="en-US" sz="3200" dirty="0"/>
              <a:t>Some Truths are Instrumental (Relative)</a:t>
            </a:r>
          </a:p>
          <a:p>
            <a:pPr lvl="1"/>
            <a:r>
              <a:rPr lang="en-US" sz="2800" dirty="0"/>
              <a:t>Can I sing this song? Can I eat this meat?  - It depends on various contingencies</a:t>
            </a:r>
          </a:p>
          <a:p>
            <a:pPr lvl="2"/>
            <a:r>
              <a:rPr lang="en-US" sz="2600" dirty="0"/>
              <a:t>1 Cor. 10:23, Rom. 14, 1 Cor. 8</a:t>
            </a:r>
          </a:p>
          <a:p>
            <a:pPr lvl="1"/>
            <a:r>
              <a:rPr lang="en-US" sz="2800" dirty="0"/>
              <a:t>Other passages with relative words (e.g. more, less, greater, lesser) – </a:t>
            </a:r>
            <a:r>
              <a:rPr lang="en-US" sz="2800" dirty="0" err="1"/>
              <a:t>Ecc</a:t>
            </a:r>
            <a:r>
              <a:rPr lang="en-US" sz="2800" dirty="0"/>
              <a:t>. 7:26, 10:10, Matt. 10:15</a:t>
            </a:r>
          </a:p>
          <a:p>
            <a:pPr lvl="1"/>
            <a:r>
              <a:rPr lang="en-US" sz="2800" dirty="0"/>
              <a:t>Note: Don’t confuse the circumstantial with </a:t>
            </a:r>
            <a:r>
              <a:rPr lang="en-US" sz="2800" dirty="0">
                <a:solidFill>
                  <a:srgbClr val="FFFF00"/>
                </a:solidFill>
              </a:rPr>
              <a:t>Relativism</a:t>
            </a:r>
          </a:p>
        </p:txBody>
      </p:sp>
    </p:spTree>
    <p:extLst>
      <p:ext uri="{BB962C8B-B14F-4D97-AF65-F5344CB8AC3E}">
        <p14:creationId xmlns:p14="http://schemas.microsoft.com/office/powerpoint/2010/main" val="6347282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029893"/>
            <a:ext cx="8382000" cy="1329595"/>
          </a:xfrm>
        </p:spPr>
        <p:txBody>
          <a:bodyPr/>
          <a:lstStyle/>
          <a:p>
            <a:r>
              <a:rPr lang="en-US" dirty="0"/>
              <a:t>Nature of Truth and  the 10 Commandments</a:t>
            </a:r>
          </a:p>
        </p:txBody>
      </p:sp>
      <p:sp>
        <p:nvSpPr>
          <p:cNvPr id="3" name="Text Placeholder 2"/>
          <p:cNvSpPr>
            <a:spLocks noGrp="1"/>
          </p:cNvSpPr>
          <p:nvPr>
            <p:ph type="body" sz="quarter" idx="10"/>
          </p:nvPr>
        </p:nvSpPr>
        <p:spPr>
          <a:xfrm>
            <a:off x="805343" y="2590802"/>
            <a:ext cx="10108734" cy="3600273"/>
          </a:xfrm>
        </p:spPr>
        <p:txBody>
          <a:bodyPr>
            <a:normAutofit/>
          </a:bodyPr>
          <a:lstStyle/>
          <a:p>
            <a:r>
              <a:rPr lang="en-US" sz="4000" dirty="0"/>
              <a:t>Prescriptive – Ought</a:t>
            </a:r>
          </a:p>
          <a:p>
            <a:pPr lvl="1"/>
            <a:r>
              <a:rPr lang="en-US" sz="3600" dirty="0"/>
              <a:t>4</a:t>
            </a:r>
            <a:r>
              <a:rPr lang="en-US" sz="3600" baseline="30000" dirty="0"/>
              <a:t>th</a:t>
            </a:r>
            <a:r>
              <a:rPr lang="en-US" sz="3600" dirty="0"/>
              <a:t> – Keep the Sabbath</a:t>
            </a:r>
          </a:p>
          <a:p>
            <a:pPr lvl="1"/>
            <a:r>
              <a:rPr lang="en-US" sz="3600" dirty="0"/>
              <a:t>5</a:t>
            </a:r>
            <a:r>
              <a:rPr lang="en-US" sz="3600" baseline="30000" dirty="0"/>
              <a:t>th</a:t>
            </a:r>
            <a:r>
              <a:rPr lang="en-US" sz="3600" dirty="0"/>
              <a:t> – Honor Father and Mother</a:t>
            </a:r>
          </a:p>
          <a:p>
            <a:r>
              <a:rPr lang="en-US" sz="4000" dirty="0"/>
              <a:t>Proscriptive – Ought not</a:t>
            </a:r>
          </a:p>
          <a:p>
            <a:pPr lvl="1"/>
            <a:r>
              <a:rPr lang="en-US" sz="3600" dirty="0"/>
              <a:t>All other 8 Commandments</a:t>
            </a:r>
          </a:p>
        </p:txBody>
      </p:sp>
    </p:spTree>
    <p:extLst>
      <p:ext uri="{BB962C8B-B14F-4D97-AF65-F5344CB8AC3E}">
        <p14:creationId xmlns:p14="http://schemas.microsoft.com/office/powerpoint/2010/main" val="342926690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of Truth and Time</a:t>
            </a:r>
          </a:p>
        </p:txBody>
      </p:sp>
      <p:sp>
        <p:nvSpPr>
          <p:cNvPr id="3" name="Text Placeholder 2"/>
          <p:cNvSpPr>
            <a:spLocks noGrp="1"/>
          </p:cNvSpPr>
          <p:nvPr>
            <p:ph type="body" sz="quarter" idx="10"/>
          </p:nvPr>
        </p:nvSpPr>
        <p:spPr>
          <a:xfrm>
            <a:off x="763398" y="1752600"/>
            <a:ext cx="10242958" cy="4896918"/>
          </a:xfrm>
        </p:spPr>
        <p:txBody>
          <a:bodyPr/>
          <a:lstStyle/>
          <a:p>
            <a:r>
              <a:rPr lang="en-US" sz="3200" dirty="0"/>
              <a:t>Immediate - Present</a:t>
            </a:r>
          </a:p>
          <a:p>
            <a:pPr lvl="1"/>
            <a:r>
              <a:rPr lang="en-US" sz="2800" b="1" dirty="0"/>
              <a:t>Acts 2:38 </a:t>
            </a:r>
            <a:r>
              <a:rPr lang="en-US" sz="2800" dirty="0"/>
              <a:t>  And Peter said to them, "Repent and be baptized every one of you in the name of Jesus Christ for the forgiveness of your sins, and you will receive the gift of the Holy Spirit. </a:t>
            </a:r>
          </a:p>
          <a:p>
            <a:r>
              <a:rPr lang="en-US" sz="3200" dirty="0"/>
              <a:t>Retrospective - Past</a:t>
            </a:r>
          </a:p>
          <a:p>
            <a:pPr lvl="1"/>
            <a:r>
              <a:rPr lang="en-US" sz="2400" b="1" dirty="0">
                <a:effectLst/>
              </a:rPr>
              <a:t>1 John 1:3 </a:t>
            </a:r>
            <a:r>
              <a:rPr lang="en-US" sz="2400" dirty="0">
                <a:effectLst/>
              </a:rPr>
              <a:t>that which we </a:t>
            </a:r>
            <a:r>
              <a:rPr lang="en-US" sz="2400" dirty="0">
                <a:solidFill>
                  <a:srgbClr val="FFFF00"/>
                </a:solidFill>
                <a:effectLst/>
              </a:rPr>
              <a:t>have seen and heard</a:t>
            </a:r>
            <a:r>
              <a:rPr lang="en-US" sz="2400" dirty="0">
                <a:effectLst/>
              </a:rPr>
              <a:t> we proclaim also to you, so that you too may have fellowship with us; and indeed our fellowship is with the Father and with his Son Jesus Christ. </a:t>
            </a:r>
          </a:p>
          <a:p>
            <a:pPr lvl="2"/>
            <a:r>
              <a:rPr lang="en-US" sz="2200" dirty="0">
                <a:effectLst/>
              </a:rPr>
              <a:t>“have seen” and “heard” –  both are perfect tense, meaning completed in the past with continuing results</a:t>
            </a:r>
          </a:p>
          <a:p>
            <a:pPr lvl="2"/>
            <a:endParaRPr lang="en-US" sz="2200" dirty="0">
              <a:effectLst/>
            </a:endParaRPr>
          </a:p>
          <a:p>
            <a:pPr lvl="1"/>
            <a:endParaRPr lang="en-US" dirty="0"/>
          </a:p>
        </p:txBody>
      </p:sp>
    </p:spTree>
    <p:extLst>
      <p:ext uri="{BB962C8B-B14F-4D97-AF65-F5344CB8AC3E}">
        <p14:creationId xmlns:p14="http://schemas.microsoft.com/office/powerpoint/2010/main" val="186365984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of Truth and Time</a:t>
            </a:r>
          </a:p>
        </p:txBody>
      </p:sp>
      <p:sp>
        <p:nvSpPr>
          <p:cNvPr id="3" name="Text Placeholder 2"/>
          <p:cNvSpPr>
            <a:spLocks noGrp="1"/>
          </p:cNvSpPr>
          <p:nvPr>
            <p:ph type="body" sz="quarter" idx="10"/>
          </p:nvPr>
        </p:nvSpPr>
        <p:spPr>
          <a:xfrm>
            <a:off x="595618" y="2097247"/>
            <a:ext cx="10595296" cy="3642791"/>
          </a:xfrm>
        </p:spPr>
        <p:txBody>
          <a:bodyPr/>
          <a:lstStyle/>
          <a:p>
            <a:r>
              <a:rPr lang="en-US" sz="3200" dirty="0"/>
              <a:t>Prospective – Future</a:t>
            </a:r>
          </a:p>
          <a:p>
            <a:pPr lvl="1"/>
            <a:r>
              <a:rPr lang="en-US" sz="2800" b="1" dirty="0"/>
              <a:t>Acts 10:42-43 </a:t>
            </a:r>
            <a:r>
              <a:rPr lang="en-US" sz="2800" dirty="0"/>
              <a:t> And he commanded us to preach to the people and to testify that he is the one appointed by God to be judge of the living and the dead.  </a:t>
            </a:r>
            <a:r>
              <a:rPr lang="en-US" sz="2800" baseline="30000" dirty="0"/>
              <a:t>43</a:t>
            </a:r>
            <a:r>
              <a:rPr lang="en-US" sz="2800" dirty="0"/>
              <a:t> To him all the prophets bear witness that everyone who believes in him receives forgiveness of sins through his name."</a:t>
            </a:r>
          </a:p>
          <a:p>
            <a:pPr lvl="1"/>
            <a:endParaRPr lang="en-US" dirty="0"/>
          </a:p>
          <a:p>
            <a:pPr lvl="1"/>
            <a:endParaRPr lang="en-US" dirty="0"/>
          </a:p>
        </p:txBody>
      </p:sp>
    </p:spTree>
    <p:extLst>
      <p:ext uri="{BB962C8B-B14F-4D97-AF65-F5344CB8AC3E}">
        <p14:creationId xmlns:p14="http://schemas.microsoft.com/office/powerpoint/2010/main" val="32044756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0671-DD79-4FF7-9219-72198BC95597}"/>
              </a:ext>
            </a:extLst>
          </p:cNvPr>
          <p:cNvSpPr>
            <a:spLocks noGrp="1"/>
          </p:cNvSpPr>
          <p:nvPr>
            <p:ph type="title"/>
          </p:nvPr>
        </p:nvSpPr>
        <p:spPr>
          <a:xfrm>
            <a:off x="998376" y="382556"/>
            <a:ext cx="9768794" cy="5421086"/>
          </a:xfrm>
        </p:spPr>
        <p:txBody>
          <a:bodyPr>
            <a:normAutofit fontScale="90000"/>
          </a:bodyPr>
          <a:lstStyle/>
          <a:p>
            <a:r>
              <a:rPr lang="en-US" sz="5400" b="0" dirty="0"/>
              <a:t>Is Christianity merely</a:t>
            </a:r>
            <a:r>
              <a:rPr lang="en-US" sz="5400" b="0" dirty="0">
                <a:solidFill>
                  <a:srgbClr val="FFFF00"/>
                </a:solidFill>
              </a:rPr>
              <a:t> “a” </a:t>
            </a:r>
            <a:r>
              <a:rPr lang="en-US" sz="5400" b="0" dirty="0"/>
              <a:t>viable option among competing ethical options?</a:t>
            </a:r>
            <a:br>
              <a:rPr lang="en-US" sz="5400" b="0" dirty="0"/>
            </a:br>
            <a:r>
              <a:rPr lang="en-US" sz="5400" b="0" dirty="0">
                <a:solidFill>
                  <a:srgbClr val="FFFF00"/>
                </a:solidFill>
              </a:rPr>
              <a:t>Or</a:t>
            </a:r>
            <a:r>
              <a:rPr lang="en-US" sz="5400" b="0" dirty="0"/>
              <a:t>, is Christianity exclusively </a:t>
            </a:r>
            <a:r>
              <a:rPr lang="en-US" sz="5400" b="0" dirty="0">
                <a:solidFill>
                  <a:srgbClr val="FFFF00"/>
                </a:solidFill>
              </a:rPr>
              <a:t>the</a:t>
            </a:r>
            <a:r>
              <a:rPr lang="en-US" sz="5400" b="0" dirty="0"/>
              <a:t> way, </a:t>
            </a:r>
            <a:r>
              <a:rPr lang="en-US" sz="5400" b="0" dirty="0">
                <a:solidFill>
                  <a:srgbClr val="FFFF00"/>
                </a:solidFill>
              </a:rPr>
              <a:t>the</a:t>
            </a:r>
            <a:r>
              <a:rPr lang="en-US" sz="5400" b="0" dirty="0"/>
              <a:t> truth, and </a:t>
            </a:r>
            <a:r>
              <a:rPr lang="en-US" sz="5400" b="0" dirty="0">
                <a:solidFill>
                  <a:srgbClr val="FFFF00"/>
                </a:solidFill>
              </a:rPr>
              <a:t>the</a:t>
            </a:r>
            <a:r>
              <a:rPr lang="en-US" sz="5400" b="0" dirty="0"/>
              <a:t> life?</a:t>
            </a:r>
          </a:p>
        </p:txBody>
      </p:sp>
      <p:sp>
        <p:nvSpPr>
          <p:cNvPr id="4" name="Slide Number Placeholder 3">
            <a:extLst>
              <a:ext uri="{FF2B5EF4-FFF2-40B4-BE49-F238E27FC236}">
                <a16:creationId xmlns:a16="http://schemas.microsoft.com/office/drawing/2014/main" id="{39304418-BD65-4435-B070-7A62B7942838}"/>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4028882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DB4A-F0C2-4F5D-8213-07EDDBA55C92}"/>
              </a:ext>
            </a:extLst>
          </p:cNvPr>
          <p:cNvSpPr>
            <a:spLocks noGrp="1"/>
          </p:cNvSpPr>
          <p:nvPr>
            <p:ph type="title"/>
          </p:nvPr>
        </p:nvSpPr>
        <p:spPr>
          <a:xfrm>
            <a:off x="919119" y="356533"/>
            <a:ext cx="10353761" cy="1326321"/>
          </a:xfrm>
        </p:spPr>
        <p:txBody>
          <a:bodyPr/>
          <a:lstStyle/>
          <a:p>
            <a:r>
              <a:rPr lang="en-US" b="1" dirty="0">
                <a:solidFill>
                  <a:srgbClr val="FFFF00"/>
                </a:solidFill>
                <a:effectLst>
                  <a:outerShdw blurRad="38100" dist="38100" dir="2700000" algn="tl">
                    <a:srgbClr val="000000">
                      <a:alpha val="43137"/>
                    </a:srgbClr>
                  </a:outerShdw>
                </a:effectLst>
              </a:rPr>
              <a:t>Truth Can Be</a:t>
            </a:r>
          </a:p>
        </p:txBody>
      </p:sp>
      <p:sp>
        <p:nvSpPr>
          <p:cNvPr id="3" name="Content Placeholder 2">
            <a:extLst>
              <a:ext uri="{FF2B5EF4-FFF2-40B4-BE49-F238E27FC236}">
                <a16:creationId xmlns:a16="http://schemas.microsoft.com/office/drawing/2014/main" id="{B6AE854E-7D7B-49BE-B3EA-FD2659A14867}"/>
              </a:ext>
            </a:extLst>
          </p:cNvPr>
          <p:cNvSpPr>
            <a:spLocks noGrp="1"/>
          </p:cNvSpPr>
          <p:nvPr>
            <p:ph sz="half" idx="1"/>
          </p:nvPr>
        </p:nvSpPr>
        <p:spPr>
          <a:xfrm>
            <a:off x="327171" y="1493240"/>
            <a:ext cx="5612633" cy="5008227"/>
          </a:xfrm>
        </p:spPr>
        <p:txBody>
          <a:bodyPr>
            <a:normAutofit lnSpcReduction="10000"/>
          </a:bodyPr>
          <a:lstStyle/>
          <a:p>
            <a:r>
              <a:rPr lang="en-US" sz="2800" dirty="0"/>
              <a:t>Known (John 8:32)</a:t>
            </a:r>
          </a:p>
          <a:p>
            <a:r>
              <a:rPr lang="en-US" sz="2800" dirty="0"/>
              <a:t>Tested, Proven (1 Thess. 5:21)</a:t>
            </a:r>
          </a:p>
          <a:p>
            <a:r>
              <a:rPr lang="en-US" sz="2800" dirty="0"/>
              <a:t>Persuasive (2 Cor. 5:11)</a:t>
            </a:r>
          </a:p>
          <a:p>
            <a:r>
              <a:rPr lang="en-US" sz="2800" dirty="0"/>
              <a:t>Chosen (Josh. 24:15)</a:t>
            </a:r>
          </a:p>
          <a:p>
            <a:r>
              <a:rPr lang="en-US" sz="2800" dirty="0"/>
              <a:t>Relative to time:  past/ retrospective, present/ immediate, or future/prospective (Rom. 10:9-10, Acts 2:38, Acts 10:42-43)</a:t>
            </a:r>
          </a:p>
          <a:p>
            <a:endParaRPr lang="en-US" dirty="0"/>
          </a:p>
          <a:p>
            <a:endParaRPr lang="en-US" dirty="0"/>
          </a:p>
        </p:txBody>
      </p:sp>
      <p:sp>
        <p:nvSpPr>
          <p:cNvPr id="4" name="Content Placeholder 3">
            <a:extLst>
              <a:ext uri="{FF2B5EF4-FFF2-40B4-BE49-F238E27FC236}">
                <a16:creationId xmlns:a16="http://schemas.microsoft.com/office/drawing/2014/main" id="{4858A6CE-B512-4E2E-978C-73E1B1772B36}"/>
              </a:ext>
            </a:extLst>
          </p:cNvPr>
          <p:cNvSpPr>
            <a:spLocks noGrp="1"/>
          </p:cNvSpPr>
          <p:nvPr>
            <p:ph sz="half" idx="2"/>
          </p:nvPr>
        </p:nvSpPr>
        <p:spPr>
          <a:xfrm>
            <a:off x="5890419" y="1493240"/>
            <a:ext cx="5612633" cy="4840447"/>
          </a:xfrm>
        </p:spPr>
        <p:txBody>
          <a:bodyPr>
            <a:normAutofit lnSpcReduction="10000"/>
          </a:bodyPr>
          <a:lstStyle/>
          <a:p>
            <a:r>
              <a:rPr lang="en-US" sz="2800" dirty="0"/>
              <a:t>Prescriptive (4</a:t>
            </a:r>
            <a:r>
              <a:rPr lang="en-US" sz="2800" baseline="30000" dirty="0"/>
              <a:t>th</a:t>
            </a:r>
            <a:r>
              <a:rPr lang="en-US" sz="2800" dirty="0"/>
              <a:t> and 5</a:t>
            </a:r>
            <a:r>
              <a:rPr lang="en-US" sz="2800" baseline="30000" dirty="0"/>
              <a:t>th</a:t>
            </a:r>
            <a:r>
              <a:rPr lang="en-US" sz="2800" dirty="0"/>
              <a:t> Commandment) – Ought</a:t>
            </a:r>
          </a:p>
          <a:p>
            <a:r>
              <a:rPr lang="en-US" sz="2800" dirty="0"/>
              <a:t>Proscriptive (1-3, 6-10 Commandments) - Prohibits</a:t>
            </a:r>
          </a:p>
          <a:p>
            <a:r>
              <a:rPr lang="en-US" sz="2800" dirty="0"/>
              <a:t>Certain (Luke 1:3-4, Acts 2:36)</a:t>
            </a:r>
          </a:p>
          <a:p>
            <a:r>
              <a:rPr lang="en-US" sz="2800" dirty="0"/>
              <a:t>Unrevealed (Col. 1:26)</a:t>
            </a:r>
          </a:p>
          <a:p>
            <a:r>
              <a:rPr lang="en-US" sz="2800" dirty="0"/>
              <a:t>Revealed (Heb. 1:1-2)</a:t>
            </a:r>
          </a:p>
          <a:p>
            <a:r>
              <a:rPr lang="en-US" sz="2800" dirty="0"/>
              <a:t>Hidden (Matt. 5:15)</a:t>
            </a:r>
          </a:p>
        </p:txBody>
      </p:sp>
    </p:spTree>
    <p:extLst>
      <p:ext uri="{BB962C8B-B14F-4D97-AF65-F5344CB8AC3E}">
        <p14:creationId xmlns:p14="http://schemas.microsoft.com/office/powerpoint/2010/main" val="1693326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F41C-9B99-4F6B-8B3E-699B4F337436}"/>
              </a:ext>
            </a:extLst>
          </p:cNvPr>
          <p:cNvSpPr>
            <a:spLocks noGrp="1"/>
          </p:cNvSpPr>
          <p:nvPr>
            <p:ph type="title"/>
          </p:nvPr>
        </p:nvSpPr>
        <p:spPr/>
        <p:txBody>
          <a:bodyPr/>
          <a:lstStyle/>
          <a:p>
            <a:r>
              <a:rPr lang="en-US" dirty="0"/>
              <a:t>Nature of truth</a:t>
            </a:r>
          </a:p>
        </p:txBody>
      </p:sp>
      <p:sp>
        <p:nvSpPr>
          <p:cNvPr id="3" name="Content Placeholder 2">
            <a:extLst>
              <a:ext uri="{FF2B5EF4-FFF2-40B4-BE49-F238E27FC236}">
                <a16:creationId xmlns:a16="http://schemas.microsoft.com/office/drawing/2014/main" id="{E0E641B8-6A5C-4597-9205-50A8C54E3174}"/>
              </a:ext>
            </a:extLst>
          </p:cNvPr>
          <p:cNvSpPr>
            <a:spLocks noGrp="1"/>
          </p:cNvSpPr>
          <p:nvPr>
            <p:ph idx="1"/>
          </p:nvPr>
        </p:nvSpPr>
        <p:spPr>
          <a:xfrm>
            <a:off x="478172" y="1847850"/>
            <a:ext cx="10789385" cy="3943350"/>
          </a:xfrm>
        </p:spPr>
        <p:txBody>
          <a:bodyPr>
            <a:normAutofit/>
          </a:bodyPr>
          <a:lstStyle/>
          <a:p>
            <a:r>
              <a:rPr lang="en-US" sz="2800" dirty="0"/>
              <a:t>Truth is Discovered (John 8:32)</a:t>
            </a:r>
          </a:p>
          <a:p>
            <a:r>
              <a:rPr lang="en-US" sz="2800" dirty="0"/>
              <a:t>Truth is Unchanging (Heb. 13:8)</a:t>
            </a:r>
          </a:p>
          <a:p>
            <a:r>
              <a:rPr lang="en-US" sz="2800" dirty="0"/>
              <a:t>Beliefs Cannot Change a Fact (1 Cor. 10:15)</a:t>
            </a:r>
          </a:p>
          <a:p>
            <a:r>
              <a:rPr lang="en-US" sz="2800" dirty="0"/>
              <a:t>Truth is not changed by the character or attitude of one professing it (Matt. 27:4, Luke 22:57).</a:t>
            </a:r>
          </a:p>
          <a:p>
            <a:r>
              <a:rPr lang="en-US" sz="2800" dirty="0"/>
              <a:t>All truths are absolute truths (1 Cor. 15:3-4)</a:t>
            </a:r>
          </a:p>
        </p:txBody>
      </p:sp>
      <p:sp>
        <p:nvSpPr>
          <p:cNvPr id="4" name="TextBox 3">
            <a:extLst>
              <a:ext uri="{FF2B5EF4-FFF2-40B4-BE49-F238E27FC236}">
                <a16:creationId xmlns:a16="http://schemas.microsoft.com/office/drawing/2014/main" id="{756D8E48-9849-415D-9522-6A5007216977}"/>
              </a:ext>
            </a:extLst>
          </p:cNvPr>
          <p:cNvSpPr txBox="1"/>
          <p:nvPr/>
        </p:nvSpPr>
        <p:spPr>
          <a:xfrm>
            <a:off x="2013358" y="6019801"/>
            <a:ext cx="6978242" cy="369332"/>
          </a:xfrm>
          <a:prstGeom prst="rect">
            <a:avLst/>
          </a:prstGeom>
          <a:noFill/>
        </p:spPr>
        <p:txBody>
          <a:bodyPr wrap="square" rtlCol="0">
            <a:spAutoFit/>
          </a:bodyPr>
          <a:lstStyle/>
          <a:p>
            <a:r>
              <a:rPr lang="en-US" dirty="0">
                <a:solidFill>
                  <a:schemeClr val="tx2"/>
                </a:solidFill>
              </a:rPr>
              <a:t>Geisler  and </a:t>
            </a:r>
            <a:r>
              <a:rPr lang="en-US" dirty="0" err="1">
                <a:solidFill>
                  <a:schemeClr val="tx2"/>
                </a:solidFill>
              </a:rPr>
              <a:t>Turek</a:t>
            </a:r>
            <a:r>
              <a:rPr lang="en-US" dirty="0">
                <a:solidFill>
                  <a:schemeClr val="tx2"/>
                </a:solidFill>
              </a:rPr>
              <a:t>, </a:t>
            </a:r>
            <a:r>
              <a:rPr lang="en-US" i="1" dirty="0">
                <a:solidFill>
                  <a:schemeClr val="tx2"/>
                </a:solidFill>
              </a:rPr>
              <a:t>I Don’t Have Enough Faith To Be An Atheist</a:t>
            </a:r>
          </a:p>
        </p:txBody>
      </p:sp>
    </p:spTree>
    <p:extLst>
      <p:ext uri="{BB962C8B-B14F-4D97-AF65-F5344CB8AC3E}">
        <p14:creationId xmlns:p14="http://schemas.microsoft.com/office/powerpoint/2010/main" val="366631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D0BEB-DEA3-4A91-8DFB-869D1440EDFF}"/>
              </a:ext>
            </a:extLst>
          </p:cNvPr>
          <p:cNvSpPr>
            <a:spLocks noGrp="1"/>
          </p:cNvSpPr>
          <p:nvPr>
            <p:ph type="title"/>
          </p:nvPr>
        </p:nvSpPr>
        <p:spPr/>
        <p:txBody>
          <a:bodyPr/>
          <a:lstStyle/>
          <a:p>
            <a:r>
              <a:rPr lang="en-US" b="1" dirty="0">
                <a:solidFill>
                  <a:srgbClr val="FFFF00"/>
                </a:solidFill>
                <a:effectLst>
                  <a:outerShdw blurRad="38100" dist="38100" dir="2700000" algn="tl">
                    <a:srgbClr val="000000">
                      <a:alpha val="43137"/>
                    </a:srgbClr>
                  </a:outerShdw>
                </a:effectLst>
              </a:rPr>
              <a:t>!!! Big Difference !!!</a:t>
            </a:r>
          </a:p>
        </p:txBody>
      </p:sp>
      <p:sp>
        <p:nvSpPr>
          <p:cNvPr id="3" name="Content Placeholder 2">
            <a:extLst>
              <a:ext uri="{FF2B5EF4-FFF2-40B4-BE49-F238E27FC236}">
                <a16:creationId xmlns:a16="http://schemas.microsoft.com/office/drawing/2014/main" id="{CB7EF6C9-0A76-4293-B5F2-3488B5CC6788}"/>
              </a:ext>
            </a:extLst>
          </p:cNvPr>
          <p:cNvSpPr>
            <a:spLocks noGrp="1"/>
          </p:cNvSpPr>
          <p:nvPr>
            <p:ph idx="1"/>
          </p:nvPr>
        </p:nvSpPr>
        <p:spPr>
          <a:xfrm>
            <a:off x="924444" y="2219325"/>
            <a:ext cx="10124556" cy="4290532"/>
          </a:xfrm>
        </p:spPr>
        <p:txBody>
          <a:bodyPr>
            <a:normAutofit/>
          </a:bodyPr>
          <a:lstStyle/>
          <a:p>
            <a:r>
              <a:rPr lang="en-US" sz="3000" dirty="0"/>
              <a:t>I believe,  therefore it is true  (Faith  		Truth)</a:t>
            </a:r>
          </a:p>
          <a:p>
            <a:pPr lvl="1"/>
            <a:r>
              <a:rPr lang="en-US" sz="2850" dirty="0"/>
              <a:t>Test the spirits (1 John 4:1)</a:t>
            </a:r>
          </a:p>
          <a:p>
            <a:r>
              <a:rPr lang="en-US" sz="3000" dirty="0"/>
              <a:t>It is true, therefore I believe  (</a:t>
            </a:r>
            <a:r>
              <a:rPr lang="en-US" sz="3000" dirty="0">
                <a:solidFill>
                  <a:prstClr val="white"/>
                </a:solidFill>
              </a:rPr>
              <a:t>Truth 		Faith)</a:t>
            </a:r>
            <a:endParaRPr lang="en-US" sz="3000" dirty="0"/>
          </a:p>
          <a:p>
            <a:pPr lvl="1"/>
            <a:r>
              <a:rPr lang="en-US" sz="2850" dirty="0"/>
              <a:t>Faith comes from hearing (Rom. 10:17)</a:t>
            </a:r>
          </a:p>
        </p:txBody>
      </p:sp>
      <p:sp>
        <p:nvSpPr>
          <p:cNvPr id="4" name="Arrow: Right 3">
            <a:extLst>
              <a:ext uri="{FF2B5EF4-FFF2-40B4-BE49-F238E27FC236}">
                <a16:creationId xmlns:a16="http://schemas.microsoft.com/office/drawing/2014/main" id="{D9F64513-6AF5-4001-BA53-A667BCF86DA1}"/>
              </a:ext>
            </a:extLst>
          </p:cNvPr>
          <p:cNvSpPr/>
          <p:nvPr/>
        </p:nvSpPr>
        <p:spPr>
          <a:xfrm>
            <a:off x="7557300" y="2431580"/>
            <a:ext cx="1406686" cy="22701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Arrow: Right 4">
            <a:extLst>
              <a:ext uri="{FF2B5EF4-FFF2-40B4-BE49-F238E27FC236}">
                <a16:creationId xmlns:a16="http://schemas.microsoft.com/office/drawing/2014/main" id="{50DBAFD2-8348-4D6C-901D-457B7E52E128}"/>
              </a:ext>
            </a:extLst>
          </p:cNvPr>
          <p:cNvSpPr/>
          <p:nvPr/>
        </p:nvSpPr>
        <p:spPr>
          <a:xfrm>
            <a:off x="7653424" y="3607318"/>
            <a:ext cx="1214438" cy="3048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8" name="Multiplication Sign 7">
            <a:extLst>
              <a:ext uri="{FF2B5EF4-FFF2-40B4-BE49-F238E27FC236}">
                <a16:creationId xmlns:a16="http://schemas.microsoft.com/office/drawing/2014/main" id="{783A2165-F4BB-46EE-8366-9E01B747393B}"/>
              </a:ext>
            </a:extLst>
          </p:cNvPr>
          <p:cNvSpPr/>
          <p:nvPr/>
        </p:nvSpPr>
        <p:spPr>
          <a:xfrm>
            <a:off x="7653424" y="2219325"/>
            <a:ext cx="1214438" cy="736600"/>
          </a:xfrm>
          <a:prstGeom prst="mathMultiply">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7" name="Graphic 6" descr="Checkbox Checked with solid fill">
            <a:extLst>
              <a:ext uri="{FF2B5EF4-FFF2-40B4-BE49-F238E27FC236}">
                <a16:creationId xmlns:a16="http://schemas.microsoft.com/office/drawing/2014/main" id="{705FB23E-B4FA-473F-B400-A120FA0A0E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10437" y="3020872"/>
            <a:ext cx="1518425" cy="1518425"/>
          </a:xfrm>
          <a:prstGeom prst="rect">
            <a:avLst/>
          </a:prstGeom>
        </p:spPr>
      </p:pic>
      <p:pic>
        <p:nvPicPr>
          <p:cNvPr id="12" name="Graphic 11" descr="Thumbs Down with solid fill">
            <a:extLst>
              <a:ext uri="{FF2B5EF4-FFF2-40B4-BE49-F238E27FC236}">
                <a16:creationId xmlns:a16="http://schemas.microsoft.com/office/drawing/2014/main" id="{A6F1C792-3728-760D-7102-75580FAFEF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24531" y="2174902"/>
            <a:ext cx="914400" cy="914400"/>
          </a:xfrm>
          <a:prstGeom prst="rect">
            <a:avLst/>
          </a:prstGeom>
        </p:spPr>
      </p:pic>
    </p:spTree>
    <p:extLst>
      <p:ext uri="{BB962C8B-B14F-4D97-AF65-F5344CB8AC3E}">
        <p14:creationId xmlns:p14="http://schemas.microsoft.com/office/powerpoint/2010/main" val="2886004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880" y="284766"/>
            <a:ext cx="10353761" cy="1326321"/>
          </a:xfrm>
        </p:spPr>
        <p:txBody>
          <a:bodyPr/>
          <a:lstStyle/>
          <a:p>
            <a:r>
              <a:rPr lang="en-US" dirty="0"/>
              <a:t>Our Response to Truth</a:t>
            </a:r>
          </a:p>
        </p:txBody>
      </p:sp>
      <p:sp>
        <p:nvSpPr>
          <p:cNvPr id="3" name="Text Placeholder 2"/>
          <p:cNvSpPr>
            <a:spLocks noGrp="1"/>
          </p:cNvSpPr>
          <p:nvPr>
            <p:ph type="body" sz="quarter" idx="10"/>
          </p:nvPr>
        </p:nvSpPr>
        <p:spPr>
          <a:xfrm>
            <a:off x="402772" y="1611087"/>
            <a:ext cx="11223172" cy="5018314"/>
          </a:xfrm>
        </p:spPr>
        <p:txBody>
          <a:bodyPr>
            <a:normAutofit/>
          </a:bodyPr>
          <a:lstStyle/>
          <a:p>
            <a:r>
              <a:rPr lang="en-US" sz="4000" dirty="0"/>
              <a:t>We Can Be Certain</a:t>
            </a:r>
          </a:p>
          <a:p>
            <a:pPr lvl="1"/>
            <a:r>
              <a:rPr lang="en-US" sz="3600" dirty="0" err="1"/>
              <a:t>Theophilus</a:t>
            </a:r>
            <a:r>
              <a:rPr lang="en-US" sz="3600" dirty="0"/>
              <a:t> </a:t>
            </a:r>
          </a:p>
          <a:p>
            <a:pPr lvl="2"/>
            <a:r>
              <a:rPr lang="en-US" sz="3200" b="1" dirty="0"/>
              <a:t>Luke 1:3-4 </a:t>
            </a:r>
            <a:r>
              <a:rPr lang="en-US" sz="3200" dirty="0"/>
              <a:t>  </a:t>
            </a:r>
            <a:r>
              <a:rPr lang="en-US" sz="3200" baseline="30000" dirty="0"/>
              <a:t>3</a:t>
            </a:r>
            <a:r>
              <a:rPr lang="en-US" sz="3200" dirty="0"/>
              <a:t> it seemed good to me also, having followed all things closely for some time past, to write an orderly account for you, most excellent </a:t>
            </a:r>
            <a:r>
              <a:rPr lang="en-US" sz="3200" dirty="0" err="1"/>
              <a:t>Theophilus</a:t>
            </a:r>
            <a:r>
              <a:rPr lang="en-US" sz="3200" dirty="0"/>
              <a:t>,  </a:t>
            </a:r>
            <a:r>
              <a:rPr lang="en-US" sz="3200" baseline="30000" dirty="0"/>
              <a:t>4</a:t>
            </a:r>
            <a:r>
              <a:rPr lang="en-US" sz="3200" dirty="0"/>
              <a:t> that you may have </a:t>
            </a:r>
            <a:r>
              <a:rPr lang="en-US" sz="3200" dirty="0">
                <a:solidFill>
                  <a:srgbClr val="FFFF00"/>
                </a:solidFill>
              </a:rPr>
              <a:t>certainty </a:t>
            </a:r>
            <a:r>
              <a:rPr lang="en-US" sz="3200" dirty="0"/>
              <a:t>concerning the things you have been taught. </a:t>
            </a:r>
          </a:p>
          <a:p>
            <a:pPr lvl="2"/>
            <a:r>
              <a:rPr lang="en-US" sz="3200" b="1" dirty="0"/>
              <a:t>Acts </a:t>
            </a:r>
            <a:r>
              <a:rPr lang="en-US" sz="3200" b="1"/>
              <a:t>2:36 </a:t>
            </a:r>
            <a:r>
              <a:rPr lang="en-US" sz="3200"/>
              <a:t> Let </a:t>
            </a:r>
            <a:r>
              <a:rPr lang="en-US" sz="3200" dirty="0"/>
              <a:t>all the house of Israel therefore know </a:t>
            </a:r>
            <a:r>
              <a:rPr lang="en-US" sz="3200" dirty="0">
                <a:solidFill>
                  <a:srgbClr val="FFFF00"/>
                </a:solidFill>
              </a:rPr>
              <a:t>for certain </a:t>
            </a:r>
            <a:r>
              <a:rPr lang="en-US" sz="3200" dirty="0"/>
              <a:t>that God has made him both Lord and Christ, this Jesus whom you crucified."</a:t>
            </a:r>
          </a:p>
          <a:p>
            <a:endParaRPr lang="en-US" dirty="0"/>
          </a:p>
        </p:txBody>
      </p:sp>
    </p:spTree>
    <p:extLst>
      <p:ext uri="{BB962C8B-B14F-4D97-AF65-F5344CB8AC3E}">
        <p14:creationId xmlns:p14="http://schemas.microsoft.com/office/powerpoint/2010/main" val="367062012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3E18D-3912-4F63-9E05-29F65A81CF24}"/>
              </a:ext>
            </a:extLst>
          </p:cNvPr>
          <p:cNvSpPr>
            <a:spLocks noGrp="1"/>
          </p:cNvSpPr>
          <p:nvPr>
            <p:ph type="title"/>
          </p:nvPr>
        </p:nvSpPr>
        <p:spPr>
          <a:xfrm>
            <a:off x="197048" y="186298"/>
            <a:ext cx="3246063" cy="1326321"/>
          </a:xfrm>
        </p:spPr>
        <p:txBody>
          <a:bodyPr/>
          <a:lstStyle/>
          <a:p>
            <a:r>
              <a:rPr lang="en-US" dirty="0"/>
              <a:t>Real Evil?</a:t>
            </a:r>
          </a:p>
        </p:txBody>
      </p:sp>
      <p:sp>
        <p:nvSpPr>
          <p:cNvPr id="3" name="Slide Number Placeholder 2">
            <a:extLst>
              <a:ext uri="{FF2B5EF4-FFF2-40B4-BE49-F238E27FC236}">
                <a16:creationId xmlns:a16="http://schemas.microsoft.com/office/drawing/2014/main" id="{20488419-AB5D-4F13-8C0E-A4EE5E2DEC2F}"/>
              </a:ext>
            </a:extLst>
          </p:cNvPr>
          <p:cNvSpPr>
            <a:spLocks noGrp="1"/>
          </p:cNvSpPr>
          <p:nvPr>
            <p:ph type="sldNum" sz="quarter" idx="12"/>
          </p:nvPr>
        </p:nvSpPr>
        <p:spPr/>
        <p:txBody>
          <a:bodyPr/>
          <a:lstStyle/>
          <a:p>
            <a:fld id="{6D22F896-40B5-4ADD-8801-0D06FADFA095}" type="slidenum">
              <a:rPr lang="en-US" smtClean="0"/>
              <a:t>44</a:t>
            </a:fld>
            <a:endParaRPr lang="en-US" dirty="0"/>
          </a:p>
        </p:txBody>
      </p:sp>
      <p:sp>
        <p:nvSpPr>
          <p:cNvPr id="4" name="Rectangle 3">
            <a:extLst>
              <a:ext uri="{FF2B5EF4-FFF2-40B4-BE49-F238E27FC236}">
                <a16:creationId xmlns:a16="http://schemas.microsoft.com/office/drawing/2014/main" id="{1CE48D32-B63C-407A-A047-8BF1BE3D2446}"/>
              </a:ext>
            </a:extLst>
          </p:cNvPr>
          <p:cNvSpPr/>
          <p:nvPr/>
        </p:nvSpPr>
        <p:spPr>
          <a:xfrm>
            <a:off x="455039" y="6043452"/>
            <a:ext cx="11057088" cy="461665"/>
          </a:xfrm>
          <a:prstGeom prst="rect">
            <a:avLst/>
          </a:prstGeom>
        </p:spPr>
        <p:txBody>
          <a:bodyPr wrap="square">
            <a:spAutoFit/>
          </a:bodyPr>
          <a:lstStyle/>
          <a:p>
            <a:r>
              <a:rPr lang="en-US" sz="1200" dirty="0">
                <a:hlinkClick r:id="rId2"/>
              </a:rPr>
              <a:t>https://commons.wikimedia.org/w/index.php?curid=5780403</a:t>
            </a:r>
            <a:r>
              <a:rPr lang="en-US" sz="1200" dirty="0"/>
              <a:t>, Khmer Rouge:  By Anonymous - English Wikipedia[1]; &lt;http://www.adam-carr.net/travelindex13.html&gt;, Public Domain, https://commons.wikimedia.org/w/index.php?curid=1767288</a:t>
            </a:r>
          </a:p>
        </p:txBody>
      </p:sp>
      <p:pic>
        <p:nvPicPr>
          <p:cNvPr id="1028" name="Picture 4">
            <a:extLst>
              <a:ext uri="{FF2B5EF4-FFF2-40B4-BE49-F238E27FC236}">
                <a16:creationId xmlns:a16="http://schemas.microsoft.com/office/drawing/2014/main" id="{A0FDA903-8326-4D56-A39D-93AC962D4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48" y="1137267"/>
            <a:ext cx="3627967" cy="48372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E25AC18-3F73-466D-9EA8-C1668FFCA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326" y="1510268"/>
            <a:ext cx="5441244" cy="408093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623EBF5-FE1C-4F8A-8A42-851B7B3596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0660" y="361244"/>
            <a:ext cx="3908496" cy="54911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03078B-92CE-49C3-A1E8-14DD889201E8}"/>
              </a:ext>
            </a:extLst>
          </p:cNvPr>
          <p:cNvSpPr txBox="1"/>
          <p:nvPr/>
        </p:nvSpPr>
        <p:spPr>
          <a:xfrm>
            <a:off x="4583090" y="4752307"/>
            <a:ext cx="3131311" cy="646331"/>
          </a:xfrm>
          <a:prstGeom prst="rect">
            <a:avLst/>
          </a:prstGeom>
          <a:noFill/>
        </p:spPr>
        <p:txBody>
          <a:bodyPr wrap="square" rtlCol="0">
            <a:spAutoFit/>
          </a:bodyPr>
          <a:lstStyle/>
          <a:p>
            <a:r>
              <a:rPr lang="en-US" b="1" dirty="0">
                <a:solidFill>
                  <a:srgbClr val="FFFF00"/>
                </a:solidFill>
              </a:rPr>
              <a:t>Pol Pot and Khmer Rouge</a:t>
            </a:r>
          </a:p>
          <a:p>
            <a:r>
              <a:rPr lang="en-US" b="1" dirty="0">
                <a:solidFill>
                  <a:srgbClr val="FFFF00"/>
                </a:solidFill>
              </a:rPr>
              <a:t>1-3 Million</a:t>
            </a:r>
          </a:p>
        </p:txBody>
      </p:sp>
      <p:sp>
        <p:nvSpPr>
          <p:cNvPr id="6" name="TextBox 5">
            <a:extLst>
              <a:ext uri="{FF2B5EF4-FFF2-40B4-BE49-F238E27FC236}">
                <a16:creationId xmlns:a16="http://schemas.microsoft.com/office/drawing/2014/main" id="{CF180692-0395-42DF-BFA0-01766F5393EE}"/>
              </a:ext>
            </a:extLst>
          </p:cNvPr>
          <p:cNvSpPr txBox="1"/>
          <p:nvPr/>
        </p:nvSpPr>
        <p:spPr>
          <a:xfrm>
            <a:off x="7931745" y="4421742"/>
            <a:ext cx="3395824" cy="1200329"/>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highlight>
                  <a:srgbClr val="FFFF00"/>
                </a:highlight>
              </a:rPr>
              <a:t>Stalin’s Part in Killing 9-11,000 </a:t>
            </a:r>
            <a:r>
              <a:rPr lang="en-US" b="1" dirty="0" err="1">
                <a:solidFill>
                  <a:schemeClr val="bg1"/>
                </a:solidFill>
                <a:effectLst>
                  <a:outerShdw blurRad="38100" dist="38100" dir="2700000" algn="tl">
                    <a:srgbClr val="000000">
                      <a:alpha val="43137"/>
                    </a:srgbClr>
                  </a:outerShdw>
                </a:effectLst>
                <a:highlight>
                  <a:srgbClr val="FFFF00"/>
                </a:highlight>
              </a:rPr>
              <a:t>Ukranians</a:t>
            </a:r>
            <a:r>
              <a:rPr lang="en-US" b="1" dirty="0">
                <a:solidFill>
                  <a:schemeClr val="bg1"/>
                </a:solidFill>
                <a:effectLst>
                  <a:outerShdw blurRad="38100" dist="38100" dir="2700000" algn="tl">
                    <a:srgbClr val="000000">
                      <a:alpha val="43137"/>
                    </a:srgbClr>
                  </a:outerShdw>
                </a:effectLst>
                <a:highlight>
                  <a:srgbClr val="FFFF00"/>
                </a:highlight>
              </a:rPr>
              <a:t> (</a:t>
            </a:r>
            <a:r>
              <a:rPr lang="en-US" b="1" dirty="0" err="1">
                <a:solidFill>
                  <a:schemeClr val="bg1"/>
                </a:solidFill>
                <a:effectLst>
                  <a:outerShdw blurRad="38100" dist="38100" dir="2700000" algn="tl">
                    <a:srgbClr val="000000">
                      <a:alpha val="43137"/>
                    </a:srgbClr>
                  </a:outerShdw>
                </a:effectLst>
                <a:highlight>
                  <a:srgbClr val="FFFF00"/>
                </a:highlight>
              </a:rPr>
              <a:t>Vinnytsia</a:t>
            </a:r>
            <a:r>
              <a:rPr lang="en-US" b="1" dirty="0">
                <a:solidFill>
                  <a:schemeClr val="bg1"/>
                </a:solidFill>
                <a:effectLst>
                  <a:outerShdw blurRad="38100" dist="38100" dir="2700000" algn="tl">
                    <a:srgbClr val="000000">
                      <a:alpha val="43137"/>
                    </a:srgbClr>
                  </a:outerShdw>
                </a:effectLst>
                <a:highlight>
                  <a:srgbClr val="FFFF00"/>
                </a:highlight>
              </a:rPr>
              <a:t> Massacre), totaling 15 million</a:t>
            </a:r>
          </a:p>
        </p:txBody>
      </p:sp>
      <p:sp>
        <p:nvSpPr>
          <p:cNvPr id="9" name="TextBox 8">
            <a:extLst>
              <a:ext uri="{FF2B5EF4-FFF2-40B4-BE49-F238E27FC236}">
                <a16:creationId xmlns:a16="http://schemas.microsoft.com/office/drawing/2014/main" id="{411BC626-4147-466B-BD47-A0F5E20DE488}"/>
              </a:ext>
            </a:extLst>
          </p:cNvPr>
          <p:cNvSpPr txBox="1"/>
          <p:nvPr/>
        </p:nvSpPr>
        <p:spPr>
          <a:xfrm>
            <a:off x="462844" y="5605153"/>
            <a:ext cx="2244730" cy="369403"/>
          </a:xfrm>
          <a:prstGeom prst="rect">
            <a:avLst/>
          </a:prstGeom>
          <a:noFill/>
        </p:spPr>
        <p:txBody>
          <a:bodyPr wrap="square" rtlCol="0">
            <a:spAutoFit/>
          </a:bodyPr>
          <a:lstStyle/>
          <a:p>
            <a:r>
              <a:rPr lang="en-US" dirty="0">
                <a:solidFill>
                  <a:srgbClr val="FFFF00"/>
                </a:solidFill>
              </a:rPr>
              <a:t>Hitler - 6 Million</a:t>
            </a:r>
          </a:p>
        </p:txBody>
      </p:sp>
    </p:spTree>
    <p:extLst>
      <p:ext uri="{BB962C8B-B14F-4D97-AF65-F5344CB8AC3E}">
        <p14:creationId xmlns:p14="http://schemas.microsoft.com/office/powerpoint/2010/main" val="319473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A7AFA-F7A1-4054-8A3C-78BA6F5F2F33}"/>
              </a:ext>
            </a:extLst>
          </p:cNvPr>
          <p:cNvSpPr>
            <a:spLocks noGrp="1"/>
          </p:cNvSpPr>
          <p:nvPr>
            <p:ph type="title"/>
          </p:nvPr>
        </p:nvSpPr>
        <p:spPr>
          <a:xfrm>
            <a:off x="8691418" y="609600"/>
            <a:ext cx="3133437" cy="923330"/>
          </a:xfrm>
        </p:spPr>
        <p:txBody>
          <a:bodyPr>
            <a:noAutofit/>
          </a:bodyPr>
          <a:lstStyle/>
          <a:p>
            <a:r>
              <a:rPr lang="en-US" sz="2400" dirty="0"/>
              <a:t>Andersonville, GA</a:t>
            </a:r>
          </a:p>
        </p:txBody>
      </p:sp>
      <p:sp>
        <p:nvSpPr>
          <p:cNvPr id="3" name="Slide Number Placeholder 2">
            <a:extLst>
              <a:ext uri="{FF2B5EF4-FFF2-40B4-BE49-F238E27FC236}">
                <a16:creationId xmlns:a16="http://schemas.microsoft.com/office/drawing/2014/main" id="{C0D0707D-BF42-4B80-BCBB-1AF8714732CB}"/>
              </a:ext>
            </a:extLst>
          </p:cNvPr>
          <p:cNvSpPr>
            <a:spLocks noGrp="1"/>
          </p:cNvSpPr>
          <p:nvPr>
            <p:ph type="sldNum" sz="quarter" idx="12"/>
          </p:nvPr>
        </p:nvSpPr>
        <p:spPr/>
        <p:txBody>
          <a:bodyPr/>
          <a:lstStyle/>
          <a:p>
            <a:fld id="{6D22F896-40B5-4ADD-8801-0D06FADFA095}" type="slidenum">
              <a:rPr lang="en-US" smtClean="0"/>
              <a:t>45</a:t>
            </a:fld>
            <a:endParaRPr lang="en-US" dirty="0"/>
          </a:p>
        </p:txBody>
      </p:sp>
      <p:pic>
        <p:nvPicPr>
          <p:cNvPr id="2050" name="Picture 2">
            <a:extLst>
              <a:ext uri="{FF2B5EF4-FFF2-40B4-BE49-F238E27FC236}">
                <a16:creationId xmlns:a16="http://schemas.microsoft.com/office/drawing/2014/main" id="{F1319D50-0D86-4F04-8389-AAB6D3BBA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54" y="0"/>
            <a:ext cx="843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F1EB87-0BEF-47FB-AB7A-E2C018DE4260}"/>
              </a:ext>
            </a:extLst>
          </p:cNvPr>
          <p:cNvSpPr txBox="1"/>
          <p:nvPr/>
        </p:nvSpPr>
        <p:spPr>
          <a:xfrm>
            <a:off x="8780318" y="1600200"/>
            <a:ext cx="3044537" cy="3139321"/>
          </a:xfrm>
          <a:prstGeom prst="rect">
            <a:avLst/>
          </a:prstGeom>
          <a:noFill/>
        </p:spPr>
        <p:txBody>
          <a:bodyPr wrap="square" rtlCol="0">
            <a:spAutoFit/>
          </a:bodyPr>
          <a:lstStyle/>
          <a:p>
            <a:pPr marL="285750" indent="-285750">
              <a:buFont typeface="Arial" panose="020B0604020202020204" pitchFamily="34" charset="0"/>
              <a:buChar char="•"/>
            </a:pPr>
            <a:r>
              <a:rPr lang="en-US" dirty="0"/>
              <a:t>1864-1865</a:t>
            </a:r>
          </a:p>
          <a:p>
            <a:pPr marL="285750" indent="-285750">
              <a:buFont typeface="Arial" panose="020B0604020202020204" pitchFamily="34" charset="0"/>
              <a:buChar char="•"/>
            </a:pPr>
            <a:r>
              <a:rPr lang="en-US" dirty="0"/>
              <a:t>45,000 Union Prisoners w/ 13,000 deaths (29% Mortality rate)</a:t>
            </a:r>
          </a:p>
          <a:p>
            <a:pPr marL="285750" indent="-285750">
              <a:buFont typeface="Arial" panose="020B0604020202020204" pitchFamily="34" charset="0"/>
              <a:buChar char="•"/>
            </a:pPr>
            <a:r>
              <a:rPr lang="en-US" dirty="0"/>
              <a:t>Scurvy, diarrhea, dysentery</a:t>
            </a:r>
          </a:p>
          <a:p>
            <a:pPr marL="285750" indent="-285750">
              <a:buFont typeface="Arial" panose="020B0604020202020204" pitchFamily="34" charset="0"/>
              <a:buChar char="•"/>
            </a:pPr>
            <a:r>
              <a:rPr lang="en-US" dirty="0"/>
              <a:t>1865 Henry </a:t>
            </a:r>
            <a:r>
              <a:rPr lang="en-US" dirty="0" err="1"/>
              <a:t>Wirz</a:t>
            </a:r>
            <a:r>
              <a:rPr lang="en-US" dirty="0"/>
              <a:t> (Conf. Officer) was hung for war crimes</a:t>
            </a:r>
          </a:p>
          <a:p>
            <a:endParaRPr lang="en-US" dirty="0"/>
          </a:p>
          <a:p>
            <a:endParaRPr lang="en-US" dirty="0"/>
          </a:p>
        </p:txBody>
      </p:sp>
      <p:pic>
        <p:nvPicPr>
          <p:cNvPr id="2052" name="Picture 4">
            <a:extLst>
              <a:ext uri="{FF2B5EF4-FFF2-40B4-BE49-F238E27FC236}">
                <a16:creationId xmlns:a16="http://schemas.microsoft.com/office/drawing/2014/main" id="{46A3C62D-F3F5-4816-8CDF-50B6D1CA90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4638" y="0"/>
            <a:ext cx="40227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15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6FF3F-F2DB-4EBE-8886-433BF52230B3}"/>
              </a:ext>
            </a:extLst>
          </p:cNvPr>
          <p:cNvSpPr>
            <a:spLocks noGrp="1"/>
          </p:cNvSpPr>
          <p:nvPr>
            <p:ph type="title"/>
          </p:nvPr>
        </p:nvSpPr>
        <p:spPr>
          <a:xfrm>
            <a:off x="8154444" y="609600"/>
            <a:ext cx="3113112" cy="1326321"/>
          </a:xfrm>
        </p:spPr>
        <p:txBody>
          <a:bodyPr vert="horz" lIns="91440" tIns="45720" rIns="91440" bIns="45720" rtlCol="0" anchor="ctr">
            <a:normAutofit/>
          </a:bodyPr>
          <a:lstStyle/>
          <a:p>
            <a:pPr algn="l"/>
            <a:r>
              <a:rPr lang="en-US" dirty="0"/>
              <a:t>Elmira, NY</a:t>
            </a:r>
          </a:p>
        </p:txBody>
      </p:sp>
      <p:pic>
        <p:nvPicPr>
          <p:cNvPr id="1026" name="Picture 2">
            <a:extLst>
              <a:ext uri="{FF2B5EF4-FFF2-40B4-BE49-F238E27FC236}">
                <a16:creationId xmlns:a16="http://schemas.microsoft.com/office/drawing/2014/main" id="{CCA7DCF4-FC40-41FC-A54A-1535E71085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973" r="-2" b="-2"/>
          <a:stretch/>
        </p:blipFill>
        <p:spPr bwMode="auto">
          <a:xfrm>
            <a:off x="20" y="10"/>
            <a:ext cx="7552924"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D954791-21CC-4F29-9DC2-13622F80CC40}"/>
              </a:ext>
            </a:extLst>
          </p:cNvPr>
          <p:cNvSpPr txBox="1"/>
          <p:nvPr/>
        </p:nvSpPr>
        <p:spPr>
          <a:xfrm>
            <a:off x="7924799" y="2096064"/>
            <a:ext cx="3657583" cy="4065250"/>
          </a:xfrm>
          <a:prstGeom prst="rect">
            <a:avLst/>
          </a:prstGeom>
        </p:spPr>
        <p:txBody>
          <a:bodyPr vert="horz" lIns="91440" tIns="45720" rIns="91440" bIns="45720" rtlCol="0">
            <a:normAutofit/>
          </a:bodyPr>
          <a:lstStyle/>
          <a:p>
            <a:pPr marL="285750" indent="-228600">
              <a:lnSpc>
                <a:spcPct val="110000"/>
              </a:lnSpc>
              <a:spcAft>
                <a:spcPts val="600"/>
              </a:spcAft>
              <a:buFont typeface="Arial" panose="020B0604020202020204" pitchFamily="34" charset="0"/>
              <a:buChar char="•"/>
            </a:pPr>
            <a:r>
              <a:rPr lang="en-US" sz="1500" dirty="0">
                <a:effectLst>
                  <a:outerShdw blurRad="50800" dist="38100" dir="2700000" algn="tl" rotWithShape="0">
                    <a:srgbClr val="000000">
                      <a:alpha val="48000"/>
                    </a:srgbClr>
                  </a:outerShdw>
                </a:effectLst>
              </a:rPr>
              <a:t>Union Forces 12,121 imprisoned, 2,963 deaths (25% mortality rate)</a:t>
            </a:r>
          </a:p>
          <a:p>
            <a:pPr marL="285750" indent="-228600">
              <a:lnSpc>
                <a:spcPct val="110000"/>
              </a:lnSpc>
              <a:spcAft>
                <a:spcPts val="600"/>
              </a:spcAft>
              <a:buFont typeface="Arial" panose="020B0604020202020204" pitchFamily="34" charset="0"/>
              <a:buChar char="•"/>
            </a:pPr>
            <a:r>
              <a:rPr lang="en-US" sz="1500" dirty="0">
                <a:effectLst>
                  <a:outerShdw blurRad="50800" dist="38100" dir="2700000" algn="tl" rotWithShape="0">
                    <a:srgbClr val="000000">
                      <a:alpha val="48000"/>
                    </a:srgbClr>
                  </a:outerShdw>
                </a:effectLst>
              </a:rPr>
              <a:t>Enough Space for 5,000</a:t>
            </a:r>
          </a:p>
          <a:p>
            <a:pPr marL="285750" indent="-228600">
              <a:lnSpc>
                <a:spcPct val="110000"/>
              </a:lnSpc>
              <a:spcAft>
                <a:spcPts val="600"/>
              </a:spcAft>
              <a:buFont typeface="Arial" panose="020B0604020202020204" pitchFamily="34" charset="0"/>
              <a:buChar char="•"/>
            </a:pPr>
            <a:r>
              <a:rPr lang="en-US" sz="1500" dirty="0">
                <a:effectLst>
                  <a:outerShdw blurRad="50800" dist="38100" dir="2700000" algn="tl" rotWithShape="0">
                    <a:srgbClr val="000000">
                      <a:alpha val="48000"/>
                    </a:srgbClr>
                  </a:outerShdw>
                </a:effectLst>
              </a:rPr>
              <a:t>Insufficient food, dysentery, typhoid, pneumonia, small pox</a:t>
            </a:r>
          </a:p>
          <a:p>
            <a:pPr marL="285750" indent="-228600">
              <a:lnSpc>
                <a:spcPct val="110000"/>
              </a:lnSpc>
              <a:spcAft>
                <a:spcPts val="600"/>
              </a:spcAft>
              <a:buFont typeface="Arial" panose="020B0604020202020204" pitchFamily="34" charset="0"/>
              <a:buChar char="•"/>
            </a:pPr>
            <a:r>
              <a:rPr lang="en-US" sz="1500" dirty="0">
                <a:effectLst>
                  <a:outerShdw blurRad="50800" dist="38100" dir="2700000" algn="tl" rotWithShape="0">
                    <a:srgbClr val="000000">
                      <a:alpha val="48000"/>
                    </a:srgbClr>
                  </a:outerShdw>
                </a:effectLst>
              </a:rPr>
              <a:t>Visitors charged 10¢  to see prisoners</a:t>
            </a:r>
          </a:p>
          <a:p>
            <a:pPr marL="285750" indent="-228600">
              <a:lnSpc>
                <a:spcPct val="110000"/>
              </a:lnSpc>
              <a:spcAft>
                <a:spcPts val="600"/>
              </a:spcAft>
              <a:buFont typeface="Arial" panose="020B0604020202020204" pitchFamily="34" charset="0"/>
              <a:buChar char="•"/>
            </a:pPr>
            <a:r>
              <a:rPr lang="en-US" sz="1500" dirty="0">
                <a:effectLst>
                  <a:outerShdw blurRad="50800" dist="38100" dir="2700000" algn="tl" rotWithShape="0">
                    <a:srgbClr val="000000">
                      <a:alpha val="48000"/>
                    </a:srgbClr>
                  </a:outerShdw>
                </a:effectLst>
              </a:rPr>
              <a:t>Prisoners charged 5¢ for rat meat </a:t>
            </a:r>
          </a:p>
        </p:txBody>
      </p:sp>
      <p:cxnSp>
        <p:nvCxnSpPr>
          <p:cNvPr id="135" name="Straight Connector 134">
            <a:extLst>
              <a:ext uri="{FF2B5EF4-FFF2-40B4-BE49-F238E27FC236}">
                <a16:creationId xmlns:a16="http://schemas.microsoft.com/office/drawing/2014/main" id="{A4F35239-EB86-4ACB-91DE-4989620C2C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9209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5A04EEA-7472-4A24-89FB-E6C5F2242988}"/>
              </a:ext>
            </a:extLst>
          </p:cNvPr>
          <p:cNvSpPr>
            <a:spLocks noGrp="1"/>
          </p:cNvSpPr>
          <p:nvPr>
            <p:ph type="sldNum" sz="quarter" idx="12"/>
          </p:nvPr>
        </p:nvSpPr>
        <p:spPr>
          <a:xfrm>
            <a:off x="10514011" y="6309360"/>
            <a:ext cx="753545" cy="365125"/>
          </a:xfrm>
        </p:spPr>
        <p:txBody>
          <a:bodyPr vert="horz" lIns="91440" tIns="45720" rIns="91440" bIns="45720" rtlCol="0" anchor="ctr">
            <a:normAutofit/>
          </a:bodyPr>
          <a:lstStyle/>
          <a:p>
            <a:pPr>
              <a:spcAft>
                <a:spcPts val="600"/>
              </a:spcAft>
            </a:pPr>
            <a:fld id="{6D22F896-40B5-4ADD-8801-0D06FADFA095}" type="slidenum">
              <a:rPr lang="en-US" smtClean="0"/>
              <a:pPr>
                <a:spcAft>
                  <a:spcPts val="600"/>
                </a:spcAft>
              </a:pPr>
              <a:t>46</a:t>
            </a:fld>
            <a:endParaRPr lang="en-US"/>
          </a:p>
        </p:txBody>
      </p:sp>
    </p:spTree>
    <p:extLst>
      <p:ext uri="{BB962C8B-B14F-4D97-AF65-F5344CB8AC3E}">
        <p14:creationId xmlns:p14="http://schemas.microsoft.com/office/powerpoint/2010/main" val="3488537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3FDC-B53E-47C7-B3EE-9AA573CC4CD9}"/>
              </a:ext>
            </a:extLst>
          </p:cNvPr>
          <p:cNvSpPr>
            <a:spLocks noGrp="1"/>
          </p:cNvSpPr>
          <p:nvPr>
            <p:ph type="title"/>
          </p:nvPr>
        </p:nvSpPr>
        <p:spPr/>
        <p:txBody>
          <a:bodyPr/>
          <a:lstStyle/>
          <a:p>
            <a:r>
              <a:rPr lang="en-US" dirty="0"/>
              <a:t>Moral Argument for the Existence of God</a:t>
            </a:r>
          </a:p>
        </p:txBody>
      </p:sp>
      <p:sp>
        <p:nvSpPr>
          <p:cNvPr id="3" name="Content Placeholder 2">
            <a:extLst>
              <a:ext uri="{FF2B5EF4-FFF2-40B4-BE49-F238E27FC236}">
                <a16:creationId xmlns:a16="http://schemas.microsoft.com/office/drawing/2014/main" id="{627528AA-A53D-47AA-993F-48426732DDE6}"/>
              </a:ext>
            </a:extLst>
          </p:cNvPr>
          <p:cNvSpPr>
            <a:spLocks noGrp="1"/>
          </p:cNvSpPr>
          <p:nvPr>
            <p:ph idx="1"/>
          </p:nvPr>
        </p:nvSpPr>
        <p:spPr>
          <a:xfrm>
            <a:off x="913795" y="2231472"/>
            <a:ext cx="10353762" cy="4135772"/>
          </a:xfrm>
        </p:spPr>
        <p:txBody>
          <a:bodyPr>
            <a:normAutofit/>
          </a:bodyPr>
          <a:lstStyle/>
          <a:p>
            <a:pPr marL="457200" indent="-457200">
              <a:buFont typeface="+mj-lt"/>
              <a:buAutoNum type="arabicPeriod"/>
            </a:pPr>
            <a:r>
              <a:rPr lang="en-US" sz="2800" dirty="0"/>
              <a:t>Objective evil is real and exists.</a:t>
            </a:r>
          </a:p>
          <a:p>
            <a:pPr marL="457200" indent="-457200">
              <a:buFont typeface="+mj-lt"/>
              <a:buAutoNum type="arabicPeriod"/>
            </a:pPr>
            <a:r>
              <a:rPr lang="en-US" sz="2800" dirty="0"/>
              <a:t>If objective evil exists, then objective good exists.</a:t>
            </a:r>
          </a:p>
          <a:p>
            <a:pPr marL="457200" indent="-457200">
              <a:buFont typeface="+mj-lt"/>
              <a:buAutoNum type="arabicPeriod"/>
            </a:pPr>
            <a:r>
              <a:rPr lang="en-US" sz="2800" dirty="0"/>
              <a:t>If objective evil and objective good exist, then an objective standard exists.</a:t>
            </a:r>
          </a:p>
          <a:p>
            <a:pPr marL="457200" indent="-457200">
              <a:buFont typeface="+mj-lt"/>
              <a:buAutoNum type="arabicPeriod"/>
            </a:pPr>
            <a:r>
              <a:rPr lang="en-US" sz="2800" dirty="0"/>
              <a:t>If an objective standard exists, then an objective standard Giver exists.</a:t>
            </a:r>
          </a:p>
        </p:txBody>
      </p:sp>
      <p:sp>
        <p:nvSpPr>
          <p:cNvPr id="4" name="Slide Number Placeholder 3">
            <a:extLst>
              <a:ext uri="{FF2B5EF4-FFF2-40B4-BE49-F238E27FC236}">
                <a16:creationId xmlns:a16="http://schemas.microsoft.com/office/drawing/2014/main" id="{25D63ECC-E8C0-4F5E-AA34-EC6558CEA94B}"/>
              </a:ext>
            </a:extLst>
          </p:cNvPr>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1782679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3FDC-B53E-47C7-B3EE-9AA573CC4CD9}"/>
              </a:ext>
            </a:extLst>
          </p:cNvPr>
          <p:cNvSpPr>
            <a:spLocks noGrp="1"/>
          </p:cNvSpPr>
          <p:nvPr>
            <p:ph type="title"/>
          </p:nvPr>
        </p:nvSpPr>
        <p:spPr/>
        <p:txBody>
          <a:bodyPr/>
          <a:lstStyle/>
          <a:p>
            <a:r>
              <a:rPr lang="en-US" dirty="0"/>
              <a:t>Moral Argument for the Existence of God</a:t>
            </a:r>
          </a:p>
        </p:txBody>
      </p:sp>
      <p:sp>
        <p:nvSpPr>
          <p:cNvPr id="3" name="Content Placeholder 2">
            <a:extLst>
              <a:ext uri="{FF2B5EF4-FFF2-40B4-BE49-F238E27FC236}">
                <a16:creationId xmlns:a16="http://schemas.microsoft.com/office/drawing/2014/main" id="{627528AA-A53D-47AA-993F-48426732DDE6}"/>
              </a:ext>
            </a:extLst>
          </p:cNvPr>
          <p:cNvSpPr>
            <a:spLocks noGrp="1"/>
          </p:cNvSpPr>
          <p:nvPr>
            <p:ph idx="1"/>
          </p:nvPr>
        </p:nvSpPr>
        <p:spPr>
          <a:xfrm>
            <a:off x="913795" y="2231472"/>
            <a:ext cx="10353762" cy="4135772"/>
          </a:xfrm>
        </p:spPr>
        <p:txBody>
          <a:bodyPr>
            <a:normAutofit/>
          </a:bodyPr>
          <a:lstStyle/>
          <a:p>
            <a:pPr marL="0" indent="0" algn="ctr">
              <a:buNone/>
            </a:pPr>
            <a:r>
              <a:rPr lang="en-US" sz="3600" dirty="0"/>
              <a:t>While the atheist and  agnostic use “evil” attempting to justify unbelief, the theist reasons from evil to the existence of God who ultimately and finally deals with evil. </a:t>
            </a:r>
          </a:p>
        </p:txBody>
      </p:sp>
      <p:sp>
        <p:nvSpPr>
          <p:cNvPr id="4" name="Slide Number Placeholder 3">
            <a:extLst>
              <a:ext uri="{FF2B5EF4-FFF2-40B4-BE49-F238E27FC236}">
                <a16:creationId xmlns:a16="http://schemas.microsoft.com/office/drawing/2014/main" id="{25D63ECC-E8C0-4F5E-AA34-EC6558CEA94B}"/>
              </a:ext>
            </a:extLst>
          </p:cNvPr>
          <p:cNvSpPr>
            <a:spLocks noGrp="1"/>
          </p:cNvSpPr>
          <p:nvPr>
            <p:ph type="sldNum" sz="quarter" idx="12"/>
          </p:nvPr>
        </p:nvSpPr>
        <p:spPr/>
        <p:txBody>
          <a:bodyPr/>
          <a:lstStyle/>
          <a:p>
            <a:fld id="{6D22F896-40B5-4ADD-8801-0D06FADFA095}" type="slidenum">
              <a:rPr lang="en-US" smtClean="0"/>
              <a:t>48</a:t>
            </a:fld>
            <a:endParaRPr lang="en-US" dirty="0"/>
          </a:p>
        </p:txBody>
      </p:sp>
    </p:spTree>
    <p:extLst>
      <p:ext uri="{BB962C8B-B14F-4D97-AF65-F5344CB8AC3E}">
        <p14:creationId xmlns:p14="http://schemas.microsoft.com/office/powerpoint/2010/main" val="3489830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92342" y="64316"/>
            <a:ext cx="10353761" cy="1326321"/>
          </a:xfrm>
        </p:spPr>
        <p:txBody>
          <a:bodyPr>
            <a:normAutofit/>
          </a:bodyPr>
          <a:lstStyle/>
          <a:p>
            <a:pPr algn="l"/>
            <a:r>
              <a:rPr lang="en-US" sz="2800" dirty="0"/>
              <a:t>References</a:t>
            </a:r>
          </a:p>
        </p:txBody>
      </p:sp>
      <p:sp>
        <p:nvSpPr>
          <p:cNvPr id="39939" name="Content Placeholder 2"/>
          <p:cNvSpPr>
            <a:spLocks noGrp="1"/>
          </p:cNvSpPr>
          <p:nvPr>
            <p:ph idx="1"/>
          </p:nvPr>
        </p:nvSpPr>
        <p:spPr>
          <a:xfrm>
            <a:off x="377505" y="1283515"/>
            <a:ext cx="11434194" cy="5192785"/>
          </a:xfrm>
        </p:spPr>
        <p:txBody>
          <a:bodyPr>
            <a:normAutofit fontScale="32500" lnSpcReduction="20000"/>
          </a:bodyPr>
          <a:lstStyle/>
          <a:p>
            <a:pPr>
              <a:spcBef>
                <a:spcPts val="0"/>
              </a:spcBef>
              <a:buFont typeface="Calibri" pitchFamily="34" charset="0"/>
              <a:buAutoNum type="arabicPeriod"/>
            </a:pPr>
            <a:r>
              <a:rPr lang="en-US" sz="4900" dirty="0"/>
              <a:t>Ferguson A. Liberty, Equality, Dignity:  Leon </a:t>
            </a:r>
            <a:r>
              <a:rPr lang="en-US" sz="4900" dirty="0" err="1"/>
              <a:t>Kass</a:t>
            </a:r>
            <a:r>
              <a:rPr lang="en-US" sz="4900" dirty="0"/>
              <a:t> Challenges the Scientific Project. </a:t>
            </a:r>
            <a:r>
              <a:rPr lang="en-US" sz="4900" i="1" dirty="0"/>
              <a:t>Weekly Standard. </a:t>
            </a:r>
            <a:r>
              <a:rPr lang="en-US" sz="4900" dirty="0"/>
              <a:t>2002;8(8). </a:t>
            </a:r>
            <a:r>
              <a:rPr lang="en-US" sz="4900" u="sng" dirty="0">
                <a:hlinkClick r:id="rId3"/>
              </a:rPr>
              <a:t>https://www.weeklystandard.com/Content/Public/Articles/000/000/001/819ceqtp.asp</a:t>
            </a:r>
            <a:r>
              <a:rPr lang="en-US" sz="4900" dirty="0"/>
              <a:t>.</a:t>
            </a:r>
          </a:p>
          <a:p>
            <a:pPr>
              <a:spcBef>
                <a:spcPts val="0"/>
              </a:spcBef>
              <a:buFont typeface="Calibri" pitchFamily="34" charset="0"/>
              <a:buAutoNum type="arabicPeriod"/>
            </a:pPr>
            <a:r>
              <a:rPr lang="en-US" sz="4900" dirty="0"/>
              <a:t>Ruby L. </a:t>
            </a:r>
            <a:r>
              <a:rPr lang="en-US" sz="4900" i="1" dirty="0"/>
              <a:t>Logic</a:t>
            </a:r>
            <a:r>
              <a:rPr lang="en-US" sz="4900" dirty="0"/>
              <a:t>. Second ed. Chicago: J.B. Lippincott Company; 1960:131.</a:t>
            </a:r>
          </a:p>
          <a:p>
            <a:pPr>
              <a:spcBef>
                <a:spcPts val="0"/>
              </a:spcBef>
              <a:buFont typeface="Calibri" pitchFamily="34" charset="0"/>
              <a:buAutoNum type="arabicPeriod"/>
            </a:pPr>
            <a:r>
              <a:rPr lang="en-US" sz="4900" dirty="0"/>
              <a:t>Ruby L. </a:t>
            </a:r>
            <a:r>
              <a:rPr lang="en-US" sz="4900" i="1" dirty="0"/>
              <a:t>The Art of Making Sense</a:t>
            </a:r>
            <a:r>
              <a:rPr lang="en-US" sz="4900" dirty="0"/>
              <a:t>. Philadelphia: J.B. Lippincott Company; 1954: 20.</a:t>
            </a:r>
          </a:p>
          <a:p>
            <a:pPr>
              <a:spcBef>
                <a:spcPts val="0"/>
              </a:spcBef>
              <a:buFont typeface="Calibri" pitchFamily="34" charset="0"/>
              <a:buAutoNum type="arabicPeriod"/>
            </a:pPr>
            <a:r>
              <a:rPr lang="en-US" sz="4900" dirty="0"/>
              <a:t>Ruby </a:t>
            </a:r>
            <a:r>
              <a:rPr lang="en-US" sz="4900" i="1" dirty="0"/>
              <a:t>Logic</a:t>
            </a:r>
            <a:r>
              <a:rPr lang="en-US" sz="4900" dirty="0"/>
              <a:t>, 131-144.</a:t>
            </a:r>
          </a:p>
          <a:p>
            <a:pPr>
              <a:spcBef>
                <a:spcPts val="0"/>
              </a:spcBef>
              <a:buFont typeface="Calibri" pitchFamily="34" charset="0"/>
              <a:buAutoNum type="arabicPeriod"/>
            </a:pPr>
            <a:r>
              <a:rPr lang="en-US" sz="4900" dirty="0"/>
              <a:t>Ruby </a:t>
            </a:r>
            <a:r>
              <a:rPr lang="en-US" sz="4900" i="1" dirty="0"/>
              <a:t>Logic</a:t>
            </a:r>
            <a:r>
              <a:rPr lang="en-US" sz="4900" dirty="0"/>
              <a:t>, 262-268.</a:t>
            </a:r>
          </a:p>
          <a:p>
            <a:pPr>
              <a:spcBef>
                <a:spcPts val="0"/>
              </a:spcBef>
              <a:buFont typeface="Calibri" pitchFamily="34" charset="0"/>
              <a:buAutoNum type="arabicPeriod"/>
            </a:pPr>
            <a:r>
              <a:rPr lang="en-US" sz="4900" dirty="0"/>
              <a:t>Simmons K. Truth. In: </a:t>
            </a:r>
            <a:r>
              <a:rPr lang="en-US" sz="4900" dirty="0" err="1"/>
              <a:t>Borchert</a:t>
            </a:r>
            <a:r>
              <a:rPr lang="en-US" sz="4900" dirty="0"/>
              <a:t> D, ed. </a:t>
            </a:r>
            <a:r>
              <a:rPr lang="en-US" sz="4900" i="1" dirty="0"/>
              <a:t>Encyclopedia of </a:t>
            </a:r>
            <a:r>
              <a:rPr lang="en-US" sz="4900" i="1" dirty="0" err="1"/>
              <a:t>Philosophy.</a:t>
            </a:r>
            <a:r>
              <a:rPr lang="en-US" sz="4900" dirty="0" err="1"/>
              <a:t>Second</a:t>
            </a:r>
            <a:r>
              <a:rPr lang="en-US" sz="4900" dirty="0"/>
              <a:t> ed.: McMillan Reference; 2005: 534-535.</a:t>
            </a:r>
          </a:p>
          <a:p>
            <a:pPr>
              <a:spcBef>
                <a:spcPts val="0"/>
              </a:spcBef>
              <a:buFont typeface="Calibri" pitchFamily="34" charset="0"/>
              <a:buAutoNum type="arabicPeriod"/>
            </a:pPr>
            <a:r>
              <a:rPr lang="en-US" sz="4900" dirty="0" err="1"/>
              <a:t>Joad</a:t>
            </a:r>
            <a:r>
              <a:rPr lang="en-US" sz="4900" dirty="0"/>
              <a:t> CEM. </a:t>
            </a:r>
            <a:r>
              <a:rPr lang="en-US" sz="4900" i="1" dirty="0"/>
              <a:t>Guide to Philosophy</a:t>
            </a:r>
            <a:r>
              <a:rPr lang="en-US" sz="4900" dirty="0"/>
              <a:t>. New York: Dover Publications; 1936: 432-436.</a:t>
            </a:r>
          </a:p>
          <a:p>
            <a:pPr>
              <a:spcBef>
                <a:spcPts val="0"/>
              </a:spcBef>
              <a:buFont typeface="Calibri" pitchFamily="34" charset="0"/>
              <a:buAutoNum type="arabicPeriod"/>
            </a:pPr>
            <a:r>
              <a:rPr lang="en-US" sz="4900" dirty="0"/>
              <a:t>Veatch R, Haddad A, English D. </a:t>
            </a:r>
            <a:r>
              <a:rPr lang="en-US" sz="4900" i="1" dirty="0"/>
              <a:t>Case Studies in Biomedical Ethics</a:t>
            </a:r>
            <a:r>
              <a:rPr lang="en-US" sz="4900" dirty="0"/>
              <a:t>. New York: Oxford University Press; 2010: 8-10.</a:t>
            </a:r>
          </a:p>
          <a:p>
            <a:pPr>
              <a:spcBef>
                <a:spcPts val="0"/>
              </a:spcBef>
              <a:buFont typeface="Calibri" pitchFamily="34" charset="0"/>
              <a:buAutoNum type="arabicPeriod"/>
            </a:pPr>
            <a:r>
              <a:rPr lang="en-US" sz="4900" dirty="0"/>
              <a:t>Solomon RC, Martin C, Vaught W. </a:t>
            </a:r>
            <a:r>
              <a:rPr lang="en-US" sz="4900" i="1" dirty="0"/>
              <a:t>Morality and The Good Life</a:t>
            </a:r>
            <a:r>
              <a:rPr lang="en-US" sz="4900" dirty="0"/>
              <a:t>. New York: McGraw-Hill; 2009.</a:t>
            </a:r>
          </a:p>
          <a:p>
            <a:pPr>
              <a:spcBef>
                <a:spcPts val="0"/>
              </a:spcBef>
              <a:buFont typeface="Calibri" pitchFamily="34" charset="0"/>
              <a:buAutoNum type="arabicPeriod"/>
            </a:pPr>
            <a:r>
              <a:rPr lang="en-US" sz="4900" dirty="0"/>
              <a:t>Kaufman F. </a:t>
            </a:r>
            <a:r>
              <a:rPr lang="en-US" sz="4900" i="1" dirty="0"/>
              <a:t>Life's Hardest Questions:  Big and Small</a:t>
            </a:r>
            <a:r>
              <a:rPr lang="en-US" sz="4900" dirty="0"/>
              <a:t>. New  York: McGraw-</a:t>
            </a:r>
            <a:r>
              <a:rPr lang="en-US" sz="4900" dirty="0" err="1"/>
              <a:t>HIll</a:t>
            </a:r>
            <a:r>
              <a:rPr lang="en-US" sz="4900" dirty="0"/>
              <a:t>; 2010.</a:t>
            </a:r>
          </a:p>
          <a:p>
            <a:pPr>
              <a:spcBef>
                <a:spcPts val="0"/>
              </a:spcBef>
              <a:buFont typeface="Calibri" pitchFamily="34" charset="0"/>
              <a:buAutoNum type="arabicPeriod"/>
            </a:pPr>
            <a:r>
              <a:rPr lang="en-US" sz="4900" dirty="0"/>
              <a:t>Beauchamp TL, Childress JF. </a:t>
            </a:r>
            <a:r>
              <a:rPr lang="en-US" sz="4900" i="1" dirty="0"/>
              <a:t>Principles of Biomedical Ethics. 6th ed. New York: Oxford University Press; 2009.</a:t>
            </a:r>
            <a:r>
              <a:rPr lang="en-US" sz="4900" dirty="0"/>
              <a:t> </a:t>
            </a:r>
          </a:p>
          <a:p>
            <a:pPr>
              <a:spcBef>
                <a:spcPts val="0"/>
              </a:spcBef>
              <a:buFont typeface="Calibri" pitchFamily="34" charset="0"/>
              <a:buAutoNum type="arabicPeriod"/>
            </a:pPr>
            <a:r>
              <a:rPr lang="en-US" sz="4900" dirty="0"/>
              <a:t>Pellegrino ED. Some Things Ought Never Be Done:  Moral Absolutes in Clinical Ethics. </a:t>
            </a:r>
            <a:r>
              <a:rPr lang="en-US" sz="4900" i="1" dirty="0"/>
              <a:t>Theoretical Medicine and Bioethics. </a:t>
            </a:r>
            <a:r>
              <a:rPr lang="en-US" sz="4900" dirty="0"/>
              <a:t>2005;26:469-486.</a:t>
            </a:r>
          </a:p>
          <a:p>
            <a:pPr>
              <a:spcBef>
                <a:spcPts val="0"/>
              </a:spcBef>
              <a:buFont typeface="Calibri" pitchFamily="34" charset="0"/>
              <a:buAutoNum type="arabicPeriod"/>
            </a:pPr>
            <a:r>
              <a:rPr lang="en-US" sz="4900" dirty="0"/>
              <a:t>Veatch RM. </a:t>
            </a:r>
            <a:r>
              <a:rPr lang="en-US" sz="4900" i="1" dirty="0"/>
              <a:t>The Basics of Bioethics</a:t>
            </a:r>
            <a:r>
              <a:rPr lang="en-US" sz="4900" dirty="0"/>
              <a:t>. Second ed. Upper Saddle River: Prentice Hall; 2003.</a:t>
            </a:r>
          </a:p>
          <a:p>
            <a:pPr>
              <a:spcBef>
                <a:spcPts val="0"/>
              </a:spcBef>
              <a:buFont typeface="Calibri" pitchFamily="34" charset="0"/>
              <a:buAutoNum type="arabicPeriod"/>
            </a:pPr>
            <a:r>
              <a:rPr lang="en-US" sz="4900" dirty="0"/>
              <a:t>Pence GE. </a:t>
            </a:r>
            <a:r>
              <a:rPr lang="en-US" sz="4900" i="1" dirty="0"/>
              <a:t>The Elements of Bioethics</a:t>
            </a:r>
            <a:r>
              <a:rPr lang="en-US" sz="4900" dirty="0"/>
              <a:t>. New York: McGraw-</a:t>
            </a:r>
            <a:r>
              <a:rPr lang="en-US" sz="4900" dirty="0" err="1"/>
              <a:t>HIll</a:t>
            </a:r>
            <a:r>
              <a:rPr lang="en-US" sz="4900" dirty="0"/>
              <a:t>; 2007: 1-11.</a:t>
            </a:r>
          </a:p>
          <a:p>
            <a:pPr>
              <a:spcBef>
                <a:spcPts val="0"/>
              </a:spcBef>
              <a:buFont typeface="Calibri" pitchFamily="34" charset="0"/>
              <a:buAutoNum type="arabicPeriod"/>
            </a:pPr>
            <a:r>
              <a:rPr lang="en-US" sz="4900" dirty="0"/>
              <a:t>Miller D. </a:t>
            </a:r>
            <a:r>
              <a:rPr lang="en-US" sz="4900" i="1" dirty="0"/>
              <a:t>The Silencing of God. </a:t>
            </a:r>
            <a:r>
              <a:rPr lang="en-US" sz="4900" dirty="0"/>
              <a:t>Montgomery: Apologetics Press; 2008, 45</a:t>
            </a:r>
            <a:r>
              <a:rPr lang="en-US" sz="4900" i="1" dirty="0"/>
              <a:t>.</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D2D814-DBFD-42E1-B496-3ECB25B5692E}"/>
              </a:ext>
            </a:extLst>
          </p:cNvPr>
          <p:cNvSpPr>
            <a:spLocks noGrp="1"/>
          </p:cNvSpPr>
          <p:nvPr>
            <p:ph idx="1"/>
          </p:nvPr>
        </p:nvSpPr>
        <p:spPr>
          <a:xfrm>
            <a:off x="924444" y="1001486"/>
            <a:ext cx="10425861" cy="4881788"/>
          </a:xfrm>
        </p:spPr>
        <p:txBody>
          <a:bodyPr>
            <a:normAutofit/>
          </a:bodyPr>
          <a:lstStyle/>
          <a:p>
            <a:pPr>
              <a:buFont typeface="Wingdings" panose="05000000000000000000" pitchFamily="2" charset="2"/>
              <a:buChar char="Ø"/>
            </a:pPr>
            <a:r>
              <a:rPr lang="en-US" sz="3600" dirty="0"/>
              <a:t>How are moral claims justified or denied? </a:t>
            </a:r>
          </a:p>
          <a:p>
            <a:pPr>
              <a:buFont typeface="Wingdings" panose="05000000000000000000" pitchFamily="2" charset="2"/>
              <a:buChar char="Ø"/>
            </a:pPr>
            <a:r>
              <a:rPr lang="en-US" sz="3600" dirty="0"/>
              <a:t>Is morality merely subjective? Or, is morality objective? </a:t>
            </a:r>
          </a:p>
          <a:p>
            <a:pPr>
              <a:buFont typeface="Wingdings" panose="05000000000000000000" pitchFamily="2" charset="2"/>
              <a:buChar char="Ø"/>
            </a:pPr>
            <a:r>
              <a:rPr lang="en-US" sz="3600" dirty="0"/>
              <a:t>Are some moral claims absolute and universal? </a:t>
            </a:r>
          </a:p>
          <a:p>
            <a:pPr>
              <a:buFont typeface="Wingdings" panose="05000000000000000000" pitchFamily="2" charset="2"/>
              <a:buChar char="Ø"/>
            </a:pPr>
            <a:r>
              <a:rPr lang="en-US" sz="3600" dirty="0"/>
              <a:t>Can there be certainty in moral claims?</a:t>
            </a:r>
          </a:p>
        </p:txBody>
      </p:sp>
      <p:sp>
        <p:nvSpPr>
          <p:cNvPr id="4" name="Slide Number Placeholder 3">
            <a:extLst>
              <a:ext uri="{FF2B5EF4-FFF2-40B4-BE49-F238E27FC236}">
                <a16:creationId xmlns:a16="http://schemas.microsoft.com/office/drawing/2014/main" id="{0D1ECF9A-4162-49E8-A777-7DDE351C3B6C}"/>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4506177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28879-5E13-4FE1-8385-1772F50ED02B}"/>
              </a:ext>
            </a:extLst>
          </p:cNvPr>
          <p:cNvSpPr>
            <a:spLocks noGrp="1"/>
          </p:cNvSpPr>
          <p:nvPr>
            <p:ph type="ctrTitle"/>
          </p:nvPr>
        </p:nvSpPr>
        <p:spPr>
          <a:xfrm>
            <a:off x="7908392" y="733425"/>
            <a:ext cx="3583953" cy="3500246"/>
          </a:xfrm>
        </p:spPr>
        <p:txBody>
          <a:bodyPr>
            <a:normAutofit/>
          </a:bodyPr>
          <a:lstStyle/>
          <a:p>
            <a:pPr algn="l"/>
            <a:r>
              <a:rPr lang="en-US" sz="3200" dirty="0"/>
              <a:t>Christian Ethics</a:t>
            </a:r>
          </a:p>
        </p:txBody>
      </p:sp>
      <p:sp>
        <p:nvSpPr>
          <p:cNvPr id="3" name="Subtitle 2">
            <a:extLst>
              <a:ext uri="{FF2B5EF4-FFF2-40B4-BE49-F238E27FC236}">
                <a16:creationId xmlns:a16="http://schemas.microsoft.com/office/drawing/2014/main" id="{15DFCC2D-2D5D-497D-9DDD-CC077C652B5D}"/>
              </a:ext>
            </a:extLst>
          </p:cNvPr>
          <p:cNvSpPr>
            <a:spLocks noGrp="1"/>
          </p:cNvSpPr>
          <p:nvPr>
            <p:ph type="subTitle" idx="1"/>
          </p:nvPr>
        </p:nvSpPr>
        <p:spPr>
          <a:xfrm>
            <a:off x="7908392" y="4233672"/>
            <a:ext cx="3583953" cy="1502780"/>
          </a:xfrm>
        </p:spPr>
        <p:txBody>
          <a:bodyPr>
            <a:normAutofit/>
          </a:bodyPr>
          <a:lstStyle/>
          <a:p>
            <a:pPr algn="l"/>
            <a:endParaRPr lang="en-US" sz="2000" dirty="0"/>
          </a:p>
        </p:txBody>
      </p:sp>
      <p:sp>
        <p:nvSpPr>
          <p:cNvPr id="25" name="Rectangle 24">
            <a:extLst>
              <a:ext uri="{FF2B5EF4-FFF2-40B4-BE49-F238E27FC236}">
                <a16:creationId xmlns:a16="http://schemas.microsoft.com/office/drawing/2014/main" id="{0A760627-7F98-49F3-99E6-ED04C739B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1F88FD4-9011-4A6F-AB39-4DE7E445F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newspaper&#10;&#10;Description automatically generated">
            <a:extLst>
              <a:ext uri="{FF2B5EF4-FFF2-40B4-BE49-F238E27FC236}">
                <a16:creationId xmlns:a16="http://schemas.microsoft.com/office/drawing/2014/main" id="{21A1C224-292E-4DAD-A79B-E3E8F4DEF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613" y="1410317"/>
            <a:ext cx="5895257" cy="4067727"/>
          </a:xfrm>
          <a:prstGeom prst="rect">
            <a:avLst/>
          </a:prstGeom>
        </p:spPr>
      </p:pic>
      <p:sp>
        <p:nvSpPr>
          <p:cNvPr id="4" name="Slide Number Placeholder 3">
            <a:extLst>
              <a:ext uri="{FF2B5EF4-FFF2-40B4-BE49-F238E27FC236}">
                <a16:creationId xmlns:a16="http://schemas.microsoft.com/office/drawing/2014/main" id="{6E14CB9B-8EAD-49E5-9BCE-7812F7499FFF}"/>
              </a:ext>
            </a:extLst>
          </p:cNvPr>
          <p:cNvSpPr>
            <a:spLocks noGrp="1"/>
          </p:cNvSpPr>
          <p:nvPr>
            <p:ph type="sldNum" sz="quarter" idx="12"/>
          </p:nvPr>
        </p:nvSpPr>
        <p:spPr>
          <a:xfrm>
            <a:off x="10514011" y="6309360"/>
            <a:ext cx="753545" cy="365125"/>
          </a:xfrm>
        </p:spPr>
        <p:txBody>
          <a:bodyPr>
            <a:normAutofit/>
          </a:bodyPr>
          <a:lstStyle/>
          <a:p>
            <a:pPr>
              <a:spcAft>
                <a:spcPts val="600"/>
              </a:spcAft>
            </a:pPr>
            <a:fld id="{6D22F896-40B5-4ADD-8801-0D06FADFA095}" type="slidenum">
              <a:rPr lang="en-US" smtClean="0"/>
              <a:pPr>
                <a:spcAft>
                  <a:spcPts val="600"/>
                </a:spcAft>
              </a:pPr>
              <a:t>50</a:t>
            </a:fld>
            <a:endParaRPr lang="en-US"/>
          </a:p>
        </p:txBody>
      </p:sp>
    </p:spTree>
    <p:extLst>
      <p:ext uri="{BB962C8B-B14F-4D97-AF65-F5344CB8AC3E}">
        <p14:creationId xmlns:p14="http://schemas.microsoft.com/office/powerpoint/2010/main" val="3974426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BDEF2-DF66-4320-AFEE-9CDFE686BBD0}"/>
              </a:ext>
            </a:extLst>
          </p:cNvPr>
          <p:cNvSpPr>
            <a:spLocks noGrp="1"/>
          </p:cNvSpPr>
          <p:nvPr>
            <p:ph type="title"/>
          </p:nvPr>
        </p:nvSpPr>
        <p:spPr/>
        <p:txBody>
          <a:bodyPr/>
          <a:lstStyle/>
          <a:p>
            <a:r>
              <a:rPr lang="en-US" dirty="0"/>
              <a:t>Foundations of Christian Ethics</a:t>
            </a:r>
          </a:p>
        </p:txBody>
      </p:sp>
      <p:sp>
        <p:nvSpPr>
          <p:cNvPr id="3" name="Content Placeholder 2">
            <a:extLst>
              <a:ext uri="{FF2B5EF4-FFF2-40B4-BE49-F238E27FC236}">
                <a16:creationId xmlns:a16="http://schemas.microsoft.com/office/drawing/2014/main" id="{7B7C286E-FCFD-4442-98CF-042E522D9662}"/>
              </a:ext>
            </a:extLst>
          </p:cNvPr>
          <p:cNvSpPr>
            <a:spLocks noGrp="1"/>
          </p:cNvSpPr>
          <p:nvPr>
            <p:ph idx="1"/>
          </p:nvPr>
        </p:nvSpPr>
        <p:spPr/>
        <p:txBody>
          <a:bodyPr>
            <a:normAutofit/>
          </a:bodyPr>
          <a:lstStyle/>
          <a:p>
            <a:r>
              <a:rPr lang="en-US" sz="3600" dirty="0"/>
              <a:t>Truth is real and can be known</a:t>
            </a:r>
          </a:p>
          <a:p>
            <a:r>
              <a:rPr lang="en-US" sz="3600" dirty="0"/>
              <a:t>God Exists</a:t>
            </a:r>
          </a:p>
          <a:p>
            <a:r>
              <a:rPr lang="en-US" sz="3600" dirty="0"/>
              <a:t>The Bible is Inspired of God</a:t>
            </a:r>
          </a:p>
          <a:p>
            <a:r>
              <a:rPr lang="en-US" sz="3600" dirty="0"/>
              <a:t>Jesus is the Son of God</a:t>
            </a:r>
          </a:p>
        </p:txBody>
      </p:sp>
      <p:sp>
        <p:nvSpPr>
          <p:cNvPr id="4" name="Slide Number Placeholder 3">
            <a:extLst>
              <a:ext uri="{FF2B5EF4-FFF2-40B4-BE49-F238E27FC236}">
                <a16:creationId xmlns:a16="http://schemas.microsoft.com/office/drawing/2014/main" id="{93A7352F-E3BE-4DB6-B2AF-FBFFCA9B8B07}"/>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246610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3CFD-06AA-45A1-BD19-C2153EA83294}"/>
              </a:ext>
            </a:extLst>
          </p:cNvPr>
          <p:cNvSpPr>
            <a:spLocks noGrp="1"/>
          </p:cNvSpPr>
          <p:nvPr>
            <p:ph type="title"/>
          </p:nvPr>
        </p:nvSpPr>
        <p:spPr>
          <a:xfrm>
            <a:off x="1229244" y="657226"/>
            <a:ext cx="9733512" cy="3816803"/>
          </a:xfrm>
        </p:spPr>
        <p:txBody>
          <a:bodyPr>
            <a:normAutofit/>
          </a:bodyPr>
          <a:lstStyle/>
          <a:p>
            <a:r>
              <a:rPr lang="en-US" sz="5400" dirty="0"/>
              <a:t>Coming to a knowledge of the Truth</a:t>
            </a:r>
          </a:p>
        </p:txBody>
      </p:sp>
      <p:sp>
        <p:nvSpPr>
          <p:cNvPr id="3" name="Text Placeholder 2">
            <a:extLst>
              <a:ext uri="{FF2B5EF4-FFF2-40B4-BE49-F238E27FC236}">
                <a16:creationId xmlns:a16="http://schemas.microsoft.com/office/drawing/2014/main" id="{A5A2223F-61D1-4C9F-9FFA-FBE0FA0BA3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960C2F-2075-48FF-9402-9F55DE5AB3B2}"/>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825558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15364">
            <a:extLst>
              <a:ext uri="{FF2B5EF4-FFF2-40B4-BE49-F238E27FC236}">
                <a16:creationId xmlns:a16="http://schemas.microsoft.com/office/drawing/2014/main" id="{6B77DBC5-A4E6-4B4F-A0C0-2CBA4F8CDA15}"/>
              </a:ext>
            </a:extLst>
          </p:cNvPr>
          <p:cNvPicPr>
            <a:picLocks noChangeAspect="1"/>
          </p:cNvPicPr>
          <p:nvPr/>
        </p:nvPicPr>
        <p:blipFill rotWithShape="1">
          <a:blip r:embed="rId3">
            <a:alphaModFix amt="35000"/>
          </a:blip>
          <a:srcRect t="7814"/>
          <a:stretch/>
        </p:blipFill>
        <p:spPr>
          <a:xfrm>
            <a:off x="20" y="0"/>
            <a:ext cx="12191980" cy="6855970"/>
          </a:xfrm>
          <a:prstGeom prst="rect">
            <a:avLst/>
          </a:prstGeom>
        </p:spPr>
      </p:pic>
      <p:sp>
        <p:nvSpPr>
          <p:cNvPr id="15362" name="Title 1"/>
          <p:cNvSpPr>
            <a:spLocks noGrp="1"/>
          </p:cNvSpPr>
          <p:nvPr>
            <p:ph type="title"/>
          </p:nvPr>
        </p:nvSpPr>
        <p:spPr>
          <a:xfrm>
            <a:off x="913795" y="609600"/>
            <a:ext cx="10353761" cy="1326321"/>
          </a:xfrm>
        </p:spPr>
        <p:txBody>
          <a:bodyPr>
            <a:normAutofit/>
          </a:bodyPr>
          <a:lstStyle/>
          <a:p>
            <a:r>
              <a:rPr lang="en-US" b="1"/>
              <a:t>Rational Basis of Ethics</a:t>
            </a:r>
            <a:endParaRPr lang="en-US"/>
          </a:p>
        </p:txBody>
      </p:sp>
      <p:sp>
        <p:nvSpPr>
          <p:cNvPr id="15363" name="Content Placeholder 2"/>
          <p:cNvSpPr>
            <a:spLocks noGrp="1"/>
          </p:cNvSpPr>
          <p:nvPr>
            <p:ph idx="1"/>
          </p:nvPr>
        </p:nvSpPr>
        <p:spPr>
          <a:xfrm>
            <a:off x="664029" y="1785257"/>
            <a:ext cx="7053943" cy="4463143"/>
          </a:xfrm>
        </p:spPr>
        <p:txBody>
          <a:bodyPr>
            <a:normAutofit/>
          </a:bodyPr>
          <a:lstStyle/>
          <a:p>
            <a:r>
              <a:rPr lang="en-US" sz="3200" i="1" dirty="0"/>
              <a:t>Rationality</a:t>
            </a:r>
            <a:r>
              <a:rPr lang="en-US" sz="3200" dirty="0"/>
              <a:t>  (being rational)</a:t>
            </a:r>
          </a:p>
          <a:p>
            <a:pPr lvl="1"/>
            <a:r>
              <a:rPr lang="en-US" sz="2800" dirty="0"/>
              <a:t>the law of rationality states “we ought to justify our conclusions by adequate evidence”</a:t>
            </a:r>
            <a:r>
              <a:rPr lang="en-US" sz="2800" baseline="30000" dirty="0"/>
              <a:t> 2</a:t>
            </a:r>
            <a:endParaRPr lang="en-US" sz="2800" dirty="0"/>
          </a:p>
          <a:p>
            <a:pPr lvl="1"/>
            <a:r>
              <a:rPr lang="en-US" sz="3200" dirty="0"/>
              <a:t>differs from </a:t>
            </a:r>
            <a:r>
              <a:rPr lang="en-US" sz="3200" i="1" dirty="0"/>
              <a:t>rationalization</a:t>
            </a:r>
            <a:r>
              <a:rPr lang="en-US" sz="3200" dirty="0"/>
              <a:t>, which is self justification.</a:t>
            </a:r>
            <a:r>
              <a:rPr lang="en-US" sz="3200" baseline="30000" dirty="0"/>
              <a:t> 3</a:t>
            </a:r>
          </a:p>
          <a:p>
            <a:r>
              <a:rPr lang="en-US" sz="4000" baseline="30000" dirty="0"/>
              <a:t>Luke 10:29</a:t>
            </a:r>
            <a:endParaRPr lang="en-US" sz="4000" dirty="0"/>
          </a:p>
          <a:p>
            <a:pPr marL="0" indent="0">
              <a:buNone/>
            </a:pPr>
            <a:endParaRPr lang="en-US" sz="3000" dirty="0"/>
          </a:p>
        </p:txBody>
      </p:sp>
    </p:spTree>
    <p:extLst>
      <p:ext uri="{BB962C8B-B14F-4D97-AF65-F5344CB8AC3E}">
        <p14:creationId xmlns:p14="http://schemas.microsoft.com/office/powerpoint/2010/main" val="4264539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13795" y="609600"/>
            <a:ext cx="10353761" cy="824917"/>
          </a:xfrm>
        </p:spPr>
        <p:txBody>
          <a:bodyPr/>
          <a:lstStyle/>
          <a:p>
            <a:r>
              <a:rPr lang="en-US" b="1" dirty="0"/>
              <a:t>Rational Basis of Ethics</a:t>
            </a:r>
          </a:p>
        </p:txBody>
      </p:sp>
      <p:sp>
        <p:nvSpPr>
          <p:cNvPr id="14339" name="Content Placeholder 2"/>
          <p:cNvSpPr>
            <a:spLocks noGrp="1"/>
          </p:cNvSpPr>
          <p:nvPr>
            <p:ph idx="1"/>
          </p:nvPr>
        </p:nvSpPr>
        <p:spPr>
          <a:xfrm>
            <a:off x="360727" y="1434517"/>
            <a:ext cx="10353761" cy="5251509"/>
          </a:xfrm>
        </p:spPr>
        <p:txBody>
          <a:bodyPr>
            <a:normAutofit lnSpcReduction="10000"/>
          </a:bodyPr>
          <a:lstStyle/>
          <a:p>
            <a:r>
              <a:rPr lang="en-US" sz="2800" i="1" dirty="0"/>
              <a:t>Rationality</a:t>
            </a:r>
            <a:r>
              <a:rPr lang="en-US" sz="2800" dirty="0"/>
              <a:t>  (being rational)</a:t>
            </a:r>
          </a:p>
          <a:p>
            <a:pPr lvl="1"/>
            <a:r>
              <a:rPr lang="en-US" sz="3600" dirty="0"/>
              <a:t>What counts as “adequate evidence”?</a:t>
            </a:r>
            <a:r>
              <a:rPr lang="en-US" sz="3600" baseline="30000" dirty="0"/>
              <a:t>2</a:t>
            </a:r>
            <a:endParaRPr lang="en-US" sz="3600" dirty="0"/>
          </a:p>
          <a:p>
            <a:pPr lvl="2"/>
            <a:r>
              <a:rPr lang="en-US" sz="2800" dirty="0"/>
              <a:t>Mathematics – conclusive proof counts as adequate evidence.</a:t>
            </a:r>
          </a:p>
          <a:p>
            <a:pPr lvl="2"/>
            <a:r>
              <a:rPr lang="en-US" sz="2800" dirty="0"/>
              <a:t>Weather Prediction- probability counts as adequate evidence</a:t>
            </a:r>
          </a:p>
          <a:p>
            <a:pPr lvl="2"/>
            <a:r>
              <a:rPr lang="en-US" sz="2800" dirty="0"/>
              <a:t>In Law, three different standards of proof: </a:t>
            </a:r>
          </a:p>
          <a:p>
            <a:pPr lvl="3"/>
            <a:r>
              <a:rPr lang="en-US" sz="2400" dirty="0"/>
              <a:t>a preponderance of evidence</a:t>
            </a:r>
          </a:p>
          <a:p>
            <a:pPr lvl="3"/>
            <a:r>
              <a:rPr lang="en-US" sz="2400" dirty="0"/>
              <a:t>clear and convincing evidence</a:t>
            </a:r>
          </a:p>
          <a:p>
            <a:pPr lvl="3"/>
            <a:r>
              <a:rPr lang="en-US" sz="2400" dirty="0"/>
              <a:t>beyond a reasonable doubt</a:t>
            </a:r>
          </a:p>
        </p:txBody>
      </p:sp>
    </p:spTree>
    <p:extLst>
      <p:ext uri="{BB962C8B-B14F-4D97-AF65-F5344CB8AC3E}">
        <p14:creationId xmlns:p14="http://schemas.microsoft.com/office/powerpoint/2010/main" val="209433441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2355</TotalTime>
  <Words>3488</Words>
  <Application>Microsoft Office PowerPoint</Application>
  <PresentationFormat>Widescreen</PresentationFormat>
  <Paragraphs>313</Paragraphs>
  <Slides>50</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50</vt:i4>
      </vt:variant>
    </vt:vector>
  </HeadingPairs>
  <TitlesOfParts>
    <vt:vector size="58" baseType="lpstr">
      <vt:lpstr>Arial</vt:lpstr>
      <vt:lpstr>Bookman Old Style</vt:lpstr>
      <vt:lpstr>Calibri</vt:lpstr>
      <vt:lpstr>Calibri Light</vt:lpstr>
      <vt:lpstr>Rockwell</vt:lpstr>
      <vt:lpstr>Wingdings</vt:lpstr>
      <vt:lpstr>Office Theme</vt:lpstr>
      <vt:lpstr>Damask</vt:lpstr>
      <vt:lpstr>Christian  Ethics</vt:lpstr>
      <vt:lpstr>What Makes Right acts right?</vt:lpstr>
      <vt:lpstr>What makes Right Acts Right?</vt:lpstr>
      <vt:lpstr>Is Christianity merely “a” viable option among competing ethical options? Or, is Christianity exclusively the way, the truth, and the life?</vt:lpstr>
      <vt:lpstr>PowerPoint Presentation</vt:lpstr>
      <vt:lpstr>Foundations of Christian Ethics</vt:lpstr>
      <vt:lpstr>Coming to a knowledge of the Truth</vt:lpstr>
      <vt:lpstr>Rational Basis of Ethics</vt:lpstr>
      <vt:lpstr>Rational Basis of Ethics</vt:lpstr>
      <vt:lpstr>Rational Basis of Ethics</vt:lpstr>
      <vt:lpstr>Evasions of the Law of Rationality4</vt:lpstr>
      <vt:lpstr>Evasions of the Law of Rationality4</vt:lpstr>
      <vt:lpstr>First Principles</vt:lpstr>
      <vt:lpstr>Laws of Thought (Aristotle)5</vt:lpstr>
      <vt:lpstr>Laws of Thought (Aristotle) 5</vt:lpstr>
      <vt:lpstr>Laws of Thought (Aristotle) 5</vt:lpstr>
      <vt:lpstr>Soren Kierkegaard</vt:lpstr>
      <vt:lpstr>Philosophical truth questions</vt:lpstr>
      <vt:lpstr>Moral Principle of Honesty and Veracity</vt:lpstr>
      <vt:lpstr>Moral Principle of Honesty and Veracity</vt:lpstr>
      <vt:lpstr>Stopped</vt:lpstr>
      <vt:lpstr>Moral Argument for the Existence of God</vt:lpstr>
      <vt:lpstr>Moral Principle of Honesty and Veracity</vt:lpstr>
      <vt:lpstr>Truth is Not Necessarily Determined by: </vt:lpstr>
      <vt:lpstr>Truth is Not Necessarily Determined by: </vt:lpstr>
      <vt:lpstr>Correspondence Theory of Truth</vt:lpstr>
      <vt:lpstr>Correspondence Theory of Truth6,7</vt:lpstr>
      <vt:lpstr>Truth Corresponds</vt:lpstr>
      <vt:lpstr>Truth Corresponds</vt:lpstr>
      <vt:lpstr>Coherence Test</vt:lpstr>
      <vt:lpstr>Nature of Truth</vt:lpstr>
      <vt:lpstr>Subjective Response in Faith</vt:lpstr>
      <vt:lpstr>Subjective Response in Faith</vt:lpstr>
      <vt:lpstr>Subjective Response in Faith</vt:lpstr>
      <vt:lpstr>Subjective Response in Faith</vt:lpstr>
      <vt:lpstr>Nature of Truth</vt:lpstr>
      <vt:lpstr>Nature of Truth and  the 10 Commandments</vt:lpstr>
      <vt:lpstr>Nature of Truth and Time</vt:lpstr>
      <vt:lpstr>Nature of Truth and Time</vt:lpstr>
      <vt:lpstr>Truth Can Be</vt:lpstr>
      <vt:lpstr>Nature of truth</vt:lpstr>
      <vt:lpstr>!!! Big Difference !!!</vt:lpstr>
      <vt:lpstr>Our Response to Truth</vt:lpstr>
      <vt:lpstr>Real Evil?</vt:lpstr>
      <vt:lpstr>Andersonville, GA</vt:lpstr>
      <vt:lpstr>Elmira, NY</vt:lpstr>
      <vt:lpstr>Moral Argument for the Existence of God</vt:lpstr>
      <vt:lpstr>Moral Argument for the Existence of God</vt:lpstr>
      <vt:lpstr>References</vt:lpstr>
      <vt:lpstr>Christian Ethics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Ethics</dc:title>
  <dc:creator>Daniel Stearsman</dc:creator>
  <cp:lastModifiedBy>Daniel Stearsman</cp:lastModifiedBy>
  <cp:revision>1</cp:revision>
  <dcterms:created xsi:type="dcterms:W3CDTF">2021-01-15T13:44:22Z</dcterms:created>
  <dcterms:modified xsi:type="dcterms:W3CDTF">2025-01-16T21:24:49Z</dcterms:modified>
</cp:coreProperties>
</file>