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7" r:id="rId2"/>
    <p:sldId id="327" r:id="rId3"/>
    <p:sldId id="328" r:id="rId4"/>
    <p:sldId id="329" r:id="rId5"/>
    <p:sldId id="330" r:id="rId6"/>
    <p:sldId id="331" r:id="rId7"/>
    <p:sldId id="332" r:id="rId8"/>
    <p:sldId id="336" r:id="rId9"/>
    <p:sldId id="337" r:id="rId10"/>
    <p:sldId id="338" r:id="rId11"/>
    <p:sldId id="333" r:id="rId12"/>
    <p:sldId id="266" r:id="rId13"/>
    <p:sldId id="267" r:id="rId14"/>
    <p:sldId id="334" r:id="rId15"/>
    <p:sldId id="335" r:id="rId16"/>
    <p:sldId id="339" r:id="rId17"/>
    <p:sldId id="299" r:id="rId18"/>
    <p:sldId id="340" r:id="rId19"/>
    <p:sldId id="346" r:id="rId20"/>
    <p:sldId id="347" r:id="rId21"/>
    <p:sldId id="271" r:id="rId22"/>
    <p:sldId id="342" r:id="rId23"/>
    <p:sldId id="343" r:id="rId24"/>
    <p:sldId id="344" r:id="rId25"/>
    <p:sldId id="348" r:id="rId2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shpotato5g potato" initials="ip" lastIdx="1" clrIdx="0">
    <p:extLst>
      <p:ext uri="{19B8F6BF-5375-455C-9EA6-DF929625EA0E}">
        <p15:presenceInfo xmlns:p15="http://schemas.microsoft.com/office/powerpoint/2012/main" userId="446b814a97731b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92" d="100"/>
          <a:sy n="92" d="100"/>
        </p:scale>
        <p:origin x="432" y="84"/>
      </p:cViewPr>
      <p:guideLst/>
    </p:cSldViewPr>
  </p:slideViewPr>
  <p:outlineViewPr>
    <p:cViewPr>
      <p:scale>
        <a:sx n="33" d="100"/>
        <a:sy n="33" d="100"/>
      </p:scale>
      <p:origin x="0" y="-59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tearsman" userId="b0e80c6895d737ba" providerId="LiveId" clId="{32EE327C-F993-4225-AA4C-DD1F1D8B5208}"/>
    <pc:docChg chg="custSel delSld modSld">
      <pc:chgData name="Daniel Stearsman" userId="b0e80c6895d737ba" providerId="LiveId" clId="{32EE327C-F993-4225-AA4C-DD1F1D8B5208}" dt="2025-04-10T19:41:53.294" v="127" actId="27636"/>
      <pc:docMkLst>
        <pc:docMk/>
      </pc:docMkLst>
      <pc:sldChg chg="modSp mod">
        <pc:chgData name="Daniel Stearsman" userId="b0e80c6895d737ba" providerId="LiveId" clId="{32EE327C-F993-4225-AA4C-DD1F1D8B5208}" dt="2025-04-10T19:41:53.294" v="127" actId="27636"/>
        <pc:sldMkLst>
          <pc:docMk/>
          <pc:sldMk cId="633865207" sldId="317"/>
        </pc:sldMkLst>
        <pc:spChg chg="mod">
          <ac:chgData name="Daniel Stearsman" userId="b0e80c6895d737ba" providerId="LiveId" clId="{32EE327C-F993-4225-AA4C-DD1F1D8B5208}" dt="2025-04-10T19:41:53.294" v="127" actId="27636"/>
          <ac:spMkLst>
            <pc:docMk/>
            <pc:sldMk cId="633865207" sldId="317"/>
            <ac:spMk id="2" creationId="{D508D729-5540-496D-9035-4BD962ED28F1}"/>
          </ac:spMkLst>
        </pc:spChg>
        <pc:spChg chg="mod">
          <ac:chgData name="Daniel Stearsman" userId="b0e80c6895d737ba" providerId="LiveId" clId="{32EE327C-F993-4225-AA4C-DD1F1D8B5208}" dt="2025-04-10T19:41:33.293" v="47" actId="114"/>
          <ac:spMkLst>
            <pc:docMk/>
            <pc:sldMk cId="633865207" sldId="317"/>
            <ac:spMk id="3" creationId="{C6DB0D4C-F0A7-484F-8D3B-C22931834FE2}"/>
          </ac:spMkLst>
        </pc:spChg>
      </pc:sldChg>
      <pc:sldChg chg="del">
        <pc:chgData name="Daniel Stearsman" userId="b0e80c6895d737ba" providerId="LiveId" clId="{32EE327C-F993-4225-AA4C-DD1F1D8B5208}" dt="2025-04-10T19:40:35.804" v="0" actId="47"/>
        <pc:sldMkLst>
          <pc:docMk/>
          <pc:sldMk cId="1791645684" sldId="324"/>
        </pc:sldMkLst>
      </pc:sldChg>
      <pc:sldChg chg="del">
        <pc:chgData name="Daniel Stearsman" userId="b0e80c6895d737ba" providerId="LiveId" clId="{32EE327C-F993-4225-AA4C-DD1F1D8B5208}" dt="2025-04-10T19:40:36.884" v="1" actId="47"/>
        <pc:sldMkLst>
          <pc:docMk/>
          <pc:sldMk cId="946493778" sldId="325"/>
        </pc:sldMkLst>
      </pc:sldChg>
      <pc:sldChg chg="del">
        <pc:chgData name="Daniel Stearsman" userId="b0e80c6895d737ba" providerId="LiveId" clId="{32EE327C-F993-4225-AA4C-DD1F1D8B5208}" dt="2025-04-10T19:40:38.802" v="2" actId="47"/>
        <pc:sldMkLst>
          <pc:docMk/>
          <pc:sldMk cId="3550456265" sldId="326"/>
        </pc:sldMkLst>
      </pc:sldChg>
      <pc:sldChg chg="modSp mod">
        <pc:chgData name="Daniel Stearsman" userId="b0e80c6895d737ba" providerId="LiveId" clId="{32EE327C-F993-4225-AA4C-DD1F1D8B5208}" dt="2025-04-10T19:41:21.974" v="46" actId="20577"/>
        <pc:sldMkLst>
          <pc:docMk/>
          <pc:sldMk cId="320286368" sldId="329"/>
        </pc:sldMkLst>
        <pc:spChg chg="mod">
          <ac:chgData name="Daniel Stearsman" userId="b0e80c6895d737ba" providerId="LiveId" clId="{32EE327C-F993-4225-AA4C-DD1F1D8B5208}" dt="2025-04-10T19:41:21.974" v="46" actId="20577"/>
          <ac:spMkLst>
            <pc:docMk/>
            <pc:sldMk cId="320286368" sldId="329"/>
            <ac:spMk id="3" creationId="{366C488E-C2B3-40C9-BA4C-A397C0217F1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8C1EB-7A9C-4631-A541-6E40B5746DFE}" type="datetime1">
              <a:rPr lang="en-US" smtClean="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657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8E63FD-9297-40F2-9ECC-60E658C76F88}" type="datetime1">
              <a:rPr lang="en-US" smtClean="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094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C1773-49CF-4DFB-9924-DDEEA5DAAE98}" type="datetime1">
              <a:rPr lang="en-US" smtClean="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245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3A4E04-3D54-4C1A-8FFC-C14DCE4B5D58}" type="datetime1">
              <a:rPr lang="en-US" smtClean="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42648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99DF2-24FE-4B6B-9C9B-38DA35CB25A4}" type="datetime1">
              <a:rPr lang="en-US" smtClean="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1165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B4C7F00-1CD1-4EA4-91E7-59913BA743C2}" type="datetime1">
              <a:rPr lang="en-US" smtClean="0"/>
              <a:t>4/10/2025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9257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B01F194-9826-4706-BCAC-CA924D69922B}" type="datetime1">
              <a:rPr lang="en-US" smtClean="0"/>
              <a:t>4/10/2025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6686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44C2A-785A-4105-97B8-936F010401B0}" type="datetime1">
              <a:rPr lang="en-US" smtClean="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2039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89DCD-7EC0-462E-AA84-F843EAF24A1E}" type="datetime1">
              <a:rPr lang="en-US" smtClean="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5934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4"/>
            <a:ext cx="11176000" cy="284795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35313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ED223-515C-4FC8-9F94-4BD527549B87}" type="datetime1">
              <a:rPr lang="en-US" smtClean="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862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04FD2-4D9D-4143-AE53-208D6E391A6D}" type="datetime1">
              <a:rPr lang="en-US" smtClean="0"/>
              <a:t>4/10/2025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364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FA41AD-2783-4860-AE8F-014B1F30942E}" type="datetime1">
              <a:rPr lang="en-US" smtClean="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778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820201-8FC3-427C-B536-176C29E9D46A}" type="datetime1">
              <a:rPr lang="en-US" smtClean="0"/>
              <a:t>4/10/2025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874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1B5BE5-5160-4A48-BC7E-E8CD621071AF}" type="datetime1">
              <a:rPr lang="en-US" smtClean="0"/>
              <a:t>4/10/2025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17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77D48-4C40-48F9-8E8D-05E6317F216D}" type="datetime1">
              <a:rPr lang="en-US" smtClean="0"/>
              <a:t>4/10/2025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811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6C7C1B-D46C-4374-A816-7A4E9AD42A25}" type="datetime1">
              <a:rPr lang="en-US" smtClean="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218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5C3DAB-60DC-4024-8116-4107F4D80479}" type="datetime1">
              <a:rPr lang="en-US" smtClean="0"/>
              <a:t>4/10/2025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480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63A4DEE-93A2-44B8-9ABA-B34BE99DA41C}" type="datetime1">
              <a:rPr lang="en-US" smtClean="0"/>
              <a:t>4/10/2025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791518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time.com/deathpenalt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time.com/deathpenalt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D729-5540-496D-9035-4BD962ED28F1}"/>
              </a:ext>
            </a:extLst>
          </p:cNvPr>
          <p:cNvSpPr>
            <a:spLocks noGrp="1"/>
          </p:cNvSpPr>
          <p:nvPr>
            <p:ph type="ctrTitle"/>
          </p:nvPr>
        </p:nvSpPr>
        <p:spPr/>
        <p:txBody>
          <a:bodyPr>
            <a:normAutofit fontScale="90000"/>
          </a:bodyPr>
          <a:lstStyle/>
          <a:p>
            <a:r>
              <a:rPr lang="en-US" dirty="0"/>
              <a:t>Dying in the Line of Fire</a:t>
            </a:r>
            <a:br>
              <a:rPr lang="en-US" dirty="0"/>
            </a:br>
            <a:r>
              <a:rPr lang="en-US" dirty="0"/>
              <a:t>Capital Punishment</a:t>
            </a:r>
            <a:br>
              <a:rPr lang="en-US" dirty="0"/>
            </a:br>
            <a:r>
              <a:rPr lang="en-US" dirty="0"/>
              <a:t>Use of Lethal Force</a:t>
            </a:r>
          </a:p>
        </p:txBody>
      </p:sp>
      <p:sp>
        <p:nvSpPr>
          <p:cNvPr id="3" name="Subtitle 2">
            <a:extLst>
              <a:ext uri="{FF2B5EF4-FFF2-40B4-BE49-F238E27FC236}">
                <a16:creationId xmlns:a16="http://schemas.microsoft.com/office/drawing/2014/main" id="{C6DB0D4C-F0A7-484F-8D3B-C22931834FE2}"/>
              </a:ext>
            </a:extLst>
          </p:cNvPr>
          <p:cNvSpPr>
            <a:spLocks noGrp="1"/>
          </p:cNvSpPr>
          <p:nvPr>
            <p:ph type="subTitle" idx="1"/>
          </p:nvPr>
        </p:nvSpPr>
        <p:spPr/>
        <p:txBody>
          <a:bodyPr/>
          <a:lstStyle/>
          <a:p>
            <a:endParaRPr lang="en-US" i="1" dirty="0"/>
          </a:p>
        </p:txBody>
      </p:sp>
      <p:sp>
        <p:nvSpPr>
          <p:cNvPr id="4" name="Slide Number Placeholder 3">
            <a:extLst>
              <a:ext uri="{FF2B5EF4-FFF2-40B4-BE49-F238E27FC236}">
                <a16:creationId xmlns:a16="http://schemas.microsoft.com/office/drawing/2014/main" id="{8B802307-8FBD-4293-BDA9-7032C32D1958}"/>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633865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95CA-A257-48AF-8CA5-EE3EE08981F2}"/>
              </a:ext>
            </a:extLst>
          </p:cNvPr>
          <p:cNvSpPr>
            <a:spLocks noGrp="1"/>
          </p:cNvSpPr>
          <p:nvPr>
            <p:ph type="title"/>
          </p:nvPr>
        </p:nvSpPr>
        <p:spPr>
          <a:xfrm>
            <a:off x="919119" y="112852"/>
            <a:ext cx="10353761" cy="1326321"/>
          </a:xfrm>
        </p:spPr>
        <p:txBody>
          <a:bodyPr/>
          <a:lstStyle/>
          <a:p>
            <a:r>
              <a:rPr lang="en-US" dirty="0"/>
              <a:t>Capital Punishment</a:t>
            </a:r>
          </a:p>
        </p:txBody>
      </p:sp>
      <p:sp>
        <p:nvSpPr>
          <p:cNvPr id="3" name="Content Placeholder 2">
            <a:extLst>
              <a:ext uri="{FF2B5EF4-FFF2-40B4-BE49-F238E27FC236}">
                <a16:creationId xmlns:a16="http://schemas.microsoft.com/office/drawing/2014/main" id="{4358AE87-DD3F-49E7-BFCF-42997599727B}"/>
              </a:ext>
            </a:extLst>
          </p:cNvPr>
          <p:cNvSpPr>
            <a:spLocks noGrp="1"/>
          </p:cNvSpPr>
          <p:nvPr>
            <p:ph idx="1"/>
          </p:nvPr>
        </p:nvSpPr>
        <p:spPr>
          <a:xfrm>
            <a:off x="615191" y="1543574"/>
            <a:ext cx="10434253" cy="4130900"/>
          </a:xfrm>
        </p:spPr>
        <p:txBody>
          <a:bodyPr>
            <a:normAutofit/>
          </a:bodyPr>
          <a:lstStyle/>
          <a:p>
            <a:r>
              <a:rPr lang="en-US" sz="3600" dirty="0"/>
              <a:t>Three Views on Capital Punishment</a:t>
            </a:r>
          </a:p>
          <a:p>
            <a:pPr lvl="1"/>
            <a:r>
              <a:rPr lang="en-US" sz="2400" dirty="0">
                <a:effectLst/>
              </a:rPr>
              <a:t>Reconstruction - death for all serious crimes</a:t>
            </a:r>
          </a:p>
          <a:p>
            <a:pPr lvl="1"/>
            <a:r>
              <a:rPr lang="en-US" sz="2400" dirty="0" err="1">
                <a:effectLst/>
              </a:rPr>
              <a:t>Rehabilitationism</a:t>
            </a:r>
            <a:r>
              <a:rPr lang="en-US" sz="2400" dirty="0">
                <a:effectLst/>
              </a:rPr>
              <a:t> – no death for any crimes</a:t>
            </a:r>
          </a:p>
          <a:p>
            <a:pPr lvl="1"/>
            <a:r>
              <a:rPr lang="en-US" sz="2400" dirty="0" err="1">
                <a:effectLst/>
              </a:rPr>
              <a:t>Retributionism</a:t>
            </a:r>
            <a:r>
              <a:rPr lang="en-US" sz="2400" dirty="0">
                <a:effectLst/>
              </a:rPr>
              <a:t> – death for some crimes</a:t>
            </a:r>
          </a:p>
          <a:p>
            <a:r>
              <a:rPr lang="en-US" sz="2600" dirty="0">
                <a:effectLst/>
              </a:rPr>
              <a:t>Retribution</a:t>
            </a:r>
          </a:p>
          <a:p>
            <a:r>
              <a:rPr lang="en-US" sz="2600" dirty="0">
                <a:effectLst/>
              </a:rPr>
              <a:t>Abolitionism</a:t>
            </a:r>
          </a:p>
          <a:p>
            <a:r>
              <a:rPr lang="en-US" sz="2600" dirty="0" err="1">
                <a:effectLst/>
              </a:rPr>
              <a:t>Retentionism</a:t>
            </a:r>
            <a:endParaRPr lang="en-US" sz="2600" dirty="0">
              <a:effectLst/>
            </a:endParaRPr>
          </a:p>
          <a:p>
            <a:pPr lvl="1"/>
            <a:endParaRPr lang="en-US" sz="2600" dirty="0">
              <a:effectLst/>
            </a:endParaRPr>
          </a:p>
          <a:p>
            <a:pPr lvl="1"/>
            <a:endParaRPr lang="en-US" dirty="0"/>
          </a:p>
        </p:txBody>
      </p:sp>
      <p:sp>
        <p:nvSpPr>
          <p:cNvPr id="4" name="Slide Number Placeholder 3">
            <a:extLst>
              <a:ext uri="{FF2B5EF4-FFF2-40B4-BE49-F238E27FC236}">
                <a16:creationId xmlns:a16="http://schemas.microsoft.com/office/drawing/2014/main" id="{6DF0354D-6B53-416C-84A0-1DAFE54344A2}"/>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5" name="Rectangle 4">
            <a:extLst>
              <a:ext uri="{FF2B5EF4-FFF2-40B4-BE49-F238E27FC236}">
                <a16:creationId xmlns:a16="http://schemas.microsoft.com/office/drawing/2014/main" id="{E34482A3-2B22-4E67-BB18-24B6747B9E1F}"/>
              </a:ext>
            </a:extLst>
          </p:cNvPr>
          <p:cNvSpPr/>
          <p:nvPr/>
        </p:nvSpPr>
        <p:spPr>
          <a:xfrm>
            <a:off x="615191" y="5883275"/>
            <a:ext cx="10214995" cy="369332"/>
          </a:xfrm>
          <a:prstGeom prst="rect">
            <a:avLst/>
          </a:prstGeom>
        </p:spPr>
        <p:txBody>
          <a:bodyPr wrap="square">
            <a:spAutoFit/>
          </a:bodyPr>
          <a:lstStyle/>
          <a:p>
            <a:r>
              <a:rPr lang="en-US" dirty="0" err="1"/>
              <a:t>Normon</a:t>
            </a:r>
            <a:r>
              <a:rPr lang="en-US" dirty="0"/>
              <a:t> Geisler, </a:t>
            </a:r>
            <a:r>
              <a:rPr lang="en-US" i="1" dirty="0"/>
              <a:t>Christian Ethics</a:t>
            </a:r>
            <a:r>
              <a:rPr lang="en-US" dirty="0"/>
              <a:t>, 2</a:t>
            </a:r>
            <a:r>
              <a:rPr lang="en-US" baseline="30000" dirty="0"/>
              <a:t>nd</a:t>
            </a:r>
            <a:r>
              <a:rPr lang="en-US" dirty="0"/>
              <a:t> Ed., 2010, pg. 199ff.</a:t>
            </a:r>
            <a:endParaRPr lang="en-US" sz="1400" dirty="0"/>
          </a:p>
        </p:txBody>
      </p:sp>
    </p:spTree>
    <p:extLst>
      <p:ext uri="{BB962C8B-B14F-4D97-AF65-F5344CB8AC3E}">
        <p14:creationId xmlns:p14="http://schemas.microsoft.com/office/powerpoint/2010/main" val="398764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95CA-A257-48AF-8CA5-EE3EE08981F2}"/>
              </a:ext>
            </a:extLst>
          </p:cNvPr>
          <p:cNvSpPr>
            <a:spLocks noGrp="1"/>
          </p:cNvSpPr>
          <p:nvPr>
            <p:ph type="title"/>
          </p:nvPr>
        </p:nvSpPr>
        <p:spPr>
          <a:xfrm>
            <a:off x="907060" y="238327"/>
            <a:ext cx="10353761" cy="1326321"/>
          </a:xfrm>
        </p:spPr>
        <p:txBody>
          <a:bodyPr/>
          <a:lstStyle/>
          <a:p>
            <a:r>
              <a:rPr lang="en-US" dirty="0"/>
              <a:t>Capital Punishment</a:t>
            </a:r>
          </a:p>
        </p:txBody>
      </p:sp>
      <p:sp>
        <p:nvSpPr>
          <p:cNvPr id="3" name="Content Placeholder 2">
            <a:extLst>
              <a:ext uri="{FF2B5EF4-FFF2-40B4-BE49-F238E27FC236}">
                <a16:creationId xmlns:a16="http://schemas.microsoft.com/office/drawing/2014/main" id="{4358AE87-DD3F-49E7-BFCF-42997599727B}"/>
              </a:ext>
            </a:extLst>
          </p:cNvPr>
          <p:cNvSpPr>
            <a:spLocks noGrp="1"/>
          </p:cNvSpPr>
          <p:nvPr>
            <p:ph idx="1"/>
          </p:nvPr>
        </p:nvSpPr>
        <p:spPr>
          <a:xfrm>
            <a:off x="285226" y="1610686"/>
            <a:ext cx="11073468" cy="4404220"/>
          </a:xfrm>
        </p:spPr>
        <p:txBody>
          <a:bodyPr>
            <a:normAutofit/>
          </a:bodyPr>
          <a:lstStyle/>
          <a:p>
            <a:r>
              <a:rPr lang="en-US" sz="2400" dirty="0">
                <a:effectLst/>
              </a:rPr>
              <a:t>Why do people object to capital punishment?</a:t>
            </a:r>
          </a:p>
          <a:p>
            <a:pPr lvl="1"/>
            <a:r>
              <a:rPr lang="en-US" sz="2000" dirty="0">
                <a:effectLst/>
              </a:rPr>
              <a:t>Financial Costs.  It’s reported that the death penalty costs 6 times as much as a life sentence.</a:t>
            </a:r>
          </a:p>
          <a:p>
            <a:pPr lvl="1"/>
            <a:r>
              <a:rPr lang="en-US" sz="2000" dirty="0">
                <a:effectLst/>
              </a:rPr>
              <a:t>Jail overcrowding.  Some might see the overcrowding of jails as a reason for more execution. </a:t>
            </a:r>
          </a:p>
          <a:p>
            <a:pPr lvl="1"/>
            <a:r>
              <a:rPr lang="en-US" sz="2000" dirty="0">
                <a:effectLst/>
              </a:rPr>
              <a:t>The punishment is arbitrary and capricious.  The U.S. Supreme Court ruled that it was in 1972.</a:t>
            </a:r>
          </a:p>
          <a:p>
            <a:pPr lvl="1"/>
            <a:r>
              <a:rPr lang="en-US" sz="2000" dirty="0" err="1">
                <a:effectLst/>
              </a:rPr>
              <a:t>Rehabilitationism</a:t>
            </a:r>
            <a:r>
              <a:rPr lang="en-US" sz="2000" dirty="0">
                <a:effectLst/>
              </a:rPr>
              <a:t>.  All offenders, even the most heinous, can be rehabilitated.  </a:t>
            </a:r>
          </a:p>
          <a:p>
            <a:pPr lvl="1"/>
            <a:r>
              <a:rPr lang="en-US" sz="2000" dirty="0">
                <a:effectLst/>
              </a:rPr>
              <a:t>Terminate the opportunity for the gospel.  </a:t>
            </a:r>
          </a:p>
          <a:p>
            <a:r>
              <a:rPr lang="en-US" sz="2400" u="sng" dirty="0">
                <a:effectLst/>
                <a:hlinkClick r:id="rId2"/>
              </a:rPr>
              <a:t>https://time.com/deathpenalty/</a:t>
            </a:r>
            <a:endParaRPr lang="en-US" sz="2400" dirty="0">
              <a:effectLst/>
            </a:endParaRPr>
          </a:p>
        </p:txBody>
      </p:sp>
      <p:sp>
        <p:nvSpPr>
          <p:cNvPr id="4" name="Slide Number Placeholder 3">
            <a:extLst>
              <a:ext uri="{FF2B5EF4-FFF2-40B4-BE49-F238E27FC236}">
                <a16:creationId xmlns:a16="http://schemas.microsoft.com/office/drawing/2014/main" id="{6DF0354D-6B53-416C-84A0-1DAFE54344A2}"/>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78240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90B1-E910-4B14-AB38-B53DFE2ADA8D}"/>
              </a:ext>
            </a:extLst>
          </p:cNvPr>
          <p:cNvSpPr>
            <a:spLocks noGrp="1"/>
          </p:cNvSpPr>
          <p:nvPr>
            <p:ph type="title"/>
          </p:nvPr>
        </p:nvSpPr>
        <p:spPr>
          <a:xfrm>
            <a:off x="666927" y="114650"/>
            <a:ext cx="10131425" cy="1456267"/>
          </a:xfrm>
        </p:spPr>
        <p:txBody>
          <a:bodyPr/>
          <a:lstStyle/>
          <a:p>
            <a:r>
              <a:rPr lang="en-US" b="1" dirty="0">
                <a:solidFill>
                  <a:srgbClr val="FFFF00"/>
                </a:solidFill>
              </a:rPr>
              <a:t>Old Testament Retribution</a:t>
            </a:r>
          </a:p>
        </p:txBody>
      </p:sp>
      <p:sp>
        <p:nvSpPr>
          <p:cNvPr id="3" name="Content Placeholder 2">
            <a:extLst>
              <a:ext uri="{FF2B5EF4-FFF2-40B4-BE49-F238E27FC236}">
                <a16:creationId xmlns:a16="http://schemas.microsoft.com/office/drawing/2014/main" id="{6A323A02-4D37-454B-B9DF-A0CA0EFFAA1E}"/>
              </a:ext>
            </a:extLst>
          </p:cNvPr>
          <p:cNvSpPr>
            <a:spLocks noGrp="1"/>
          </p:cNvSpPr>
          <p:nvPr>
            <p:ph idx="1"/>
          </p:nvPr>
        </p:nvSpPr>
        <p:spPr>
          <a:xfrm>
            <a:off x="685801" y="1325461"/>
            <a:ext cx="10379278" cy="4865614"/>
          </a:xfrm>
        </p:spPr>
        <p:txBody>
          <a:bodyPr>
            <a:normAutofit fontScale="92500" lnSpcReduction="10000"/>
          </a:bodyPr>
          <a:lstStyle/>
          <a:p>
            <a:r>
              <a:rPr lang="en-US" sz="3200" dirty="0"/>
              <a:t>“Vengeance is Mine, and retribution” (Deut. 32:35 NAS)</a:t>
            </a:r>
          </a:p>
          <a:p>
            <a:r>
              <a:rPr lang="en-US" sz="3200" dirty="0"/>
              <a:t>“God is a righteous judge, and a God who feels indignation every day” (Psalm 7:11 ESV)</a:t>
            </a:r>
          </a:p>
          <a:p>
            <a:r>
              <a:rPr lang="en-US" sz="3200" dirty="0"/>
              <a:t>that he rains “coals on the wicked; fire and sulfur” (Ps. 11:6)</a:t>
            </a:r>
          </a:p>
          <a:p>
            <a:r>
              <a:rPr lang="en-US" sz="3200" dirty="0"/>
              <a:t>that “Destruction is decreed, overflowing with righteousness” (Is. 10:22)</a:t>
            </a:r>
          </a:p>
          <a:p>
            <a:r>
              <a:rPr lang="en-US" sz="3200" dirty="0"/>
              <a:t>that kings are trampled under his foot (Is. 41:2). </a:t>
            </a:r>
          </a:p>
        </p:txBody>
      </p:sp>
    </p:spTree>
    <p:extLst>
      <p:ext uri="{BB962C8B-B14F-4D97-AF65-F5344CB8AC3E}">
        <p14:creationId xmlns:p14="http://schemas.microsoft.com/office/powerpoint/2010/main" val="2122203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E92D2-B91C-4130-A486-276CB8BD4439}"/>
              </a:ext>
            </a:extLst>
          </p:cNvPr>
          <p:cNvSpPr>
            <a:spLocks noGrp="1"/>
          </p:cNvSpPr>
          <p:nvPr>
            <p:ph type="title"/>
          </p:nvPr>
        </p:nvSpPr>
        <p:spPr>
          <a:xfrm>
            <a:off x="569404" y="81094"/>
            <a:ext cx="10131425" cy="1456267"/>
          </a:xfrm>
        </p:spPr>
        <p:txBody>
          <a:bodyPr/>
          <a:lstStyle/>
          <a:p>
            <a:r>
              <a:rPr lang="en-US" b="1" dirty="0">
                <a:solidFill>
                  <a:srgbClr val="FFFF00"/>
                </a:solidFill>
                <a:effectLst>
                  <a:outerShdw blurRad="38100" dist="38100" dir="2700000" algn="tl">
                    <a:srgbClr val="000000">
                      <a:alpha val="43137"/>
                    </a:srgbClr>
                  </a:outerShdw>
                </a:effectLst>
              </a:rPr>
              <a:t>New Testament Retribution</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0A6CA13-0019-4D29-8C78-82A4C89F4BCC}"/>
              </a:ext>
            </a:extLst>
          </p:cNvPr>
          <p:cNvSpPr>
            <a:spLocks noGrp="1"/>
          </p:cNvSpPr>
          <p:nvPr>
            <p:ph idx="1"/>
          </p:nvPr>
        </p:nvSpPr>
        <p:spPr>
          <a:xfrm>
            <a:off x="411061" y="1023457"/>
            <a:ext cx="10406166" cy="5469622"/>
          </a:xfrm>
        </p:spPr>
        <p:txBody>
          <a:bodyPr/>
          <a:lstStyle/>
          <a:p>
            <a:r>
              <a:rPr lang="en-US" sz="3200" dirty="0"/>
              <a:t>Earthly – by civil government (1 Pet. 2:14, 2 Pet. 2:9), when authorities act as avengers (Rom. 13:4).</a:t>
            </a:r>
          </a:p>
          <a:p>
            <a:r>
              <a:rPr lang="en-US" sz="3200" dirty="0"/>
              <a:t>Eternally</a:t>
            </a:r>
          </a:p>
          <a:p>
            <a:pPr lvl="1"/>
            <a:r>
              <a:rPr lang="en-US" sz="2800" dirty="0"/>
              <a:t>eternal punishment (Mt. 25:46), eternal fire (Mt. 25:41), fiery furnace (Mt. 13:42), weeping and gnashing of teeth (Mt. 13:50), where the worm never dies (Mk. 9:48), the lake of fire (Rev. 20:15), where God’s wrath is poured out (Rev. 14:10), unquenchable fire (Mt. 3:12), and torment forever (Rev. 20:10).</a:t>
            </a:r>
            <a:endParaRPr lang="en-US" dirty="0"/>
          </a:p>
        </p:txBody>
      </p:sp>
    </p:spTree>
    <p:extLst>
      <p:ext uri="{BB962C8B-B14F-4D97-AF65-F5344CB8AC3E}">
        <p14:creationId xmlns:p14="http://schemas.microsoft.com/office/powerpoint/2010/main" val="189381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95CA-A257-48AF-8CA5-EE3EE08981F2}"/>
              </a:ext>
            </a:extLst>
          </p:cNvPr>
          <p:cNvSpPr>
            <a:spLocks noGrp="1"/>
          </p:cNvSpPr>
          <p:nvPr>
            <p:ph type="title"/>
          </p:nvPr>
        </p:nvSpPr>
        <p:spPr/>
        <p:txBody>
          <a:bodyPr/>
          <a:lstStyle/>
          <a:p>
            <a:r>
              <a:rPr lang="en-US" dirty="0"/>
              <a:t>Capital Punishment Principles</a:t>
            </a:r>
          </a:p>
        </p:txBody>
      </p:sp>
      <p:sp>
        <p:nvSpPr>
          <p:cNvPr id="3" name="Content Placeholder 2">
            <a:extLst>
              <a:ext uri="{FF2B5EF4-FFF2-40B4-BE49-F238E27FC236}">
                <a16:creationId xmlns:a16="http://schemas.microsoft.com/office/drawing/2014/main" id="{4358AE87-DD3F-49E7-BFCF-42997599727B}"/>
              </a:ext>
            </a:extLst>
          </p:cNvPr>
          <p:cNvSpPr>
            <a:spLocks noGrp="1"/>
          </p:cNvSpPr>
          <p:nvPr>
            <p:ph idx="1"/>
          </p:nvPr>
        </p:nvSpPr>
        <p:spPr/>
        <p:txBody>
          <a:bodyPr>
            <a:normAutofit/>
          </a:bodyPr>
          <a:lstStyle/>
          <a:p>
            <a:r>
              <a:rPr lang="en-US" sz="3200" dirty="0">
                <a:effectLst/>
              </a:rPr>
              <a:t>Time can erode the effects and present impact of deterrence. </a:t>
            </a:r>
          </a:p>
          <a:p>
            <a:pPr lvl="1"/>
            <a:r>
              <a:rPr lang="en-US" sz="2800" b="1" dirty="0">
                <a:effectLst/>
              </a:rPr>
              <a:t>Ecclesiastes 8:11 </a:t>
            </a:r>
            <a:r>
              <a:rPr lang="en-US" sz="2800" dirty="0">
                <a:effectLst/>
              </a:rPr>
              <a:t>Because the sentence against an evil deed is not executed speedily, the heart of the children of man is fully set to do evil. </a:t>
            </a:r>
          </a:p>
          <a:p>
            <a:r>
              <a:rPr lang="en-US" sz="2800" dirty="0">
                <a:effectLst/>
              </a:rPr>
              <a:t>Some offenses are worthy of death  (Acts 25:9-11)</a:t>
            </a:r>
          </a:p>
          <a:p>
            <a:endParaRPr lang="en-US" sz="2600" dirty="0">
              <a:effectLst/>
            </a:endParaRPr>
          </a:p>
        </p:txBody>
      </p:sp>
      <p:sp>
        <p:nvSpPr>
          <p:cNvPr id="4" name="Slide Number Placeholder 3">
            <a:extLst>
              <a:ext uri="{FF2B5EF4-FFF2-40B4-BE49-F238E27FC236}">
                <a16:creationId xmlns:a16="http://schemas.microsoft.com/office/drawing/2014/main" id="{6DF0354D-6B53-416C-84A0-1DAFE54344A2}"/>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6846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95CA-A257-48AF-8CA5-EE3EE08981F2}"/>
              </a:ext>
            </a:extLst>
          </p:cNvPr>
          <p:cNvSpPr>
            <a:spLocks noGrp="1"/>
          </p:cNvSpPr>
          <p:nvPr>
            <p:ph type="title"/>
          </p:nvPr>
        </p:nvSpPr>
        <p:spPr/>
        <p:txBody>
          <a:bodyPr/>
          <a:lstStyle/>
          <a:p>
            <a:r>
              <a:rPr lang="en-US" dirty="0"/>
              <a:t>Capital Punishment</a:t>
            </a:r>
          </a:p>
        </p:txBody>
      </p:sp>
      <p:sp>
        <p:nvSpPr>
          <p:cNvPr id="3" name="Content Placeholder 2">
            <a:extLst>
              <a:ext uri="{FF2B5EF4-FFF2-40B4-BE49-F238E27FC236}">
                <a16:creationId xmlns:a16="http://schemas.microsoft.com/office/drawing/2014/main" id="{4358AE87-DD3F-49E7-BFCF-42997599727B}"/>
              </a:ext>
            </a:extLst>
          </p:cNvPr>
          <p:cNvSpPr>
            <a:spLocks noGrp="1"/>
          </p:cNvSpPr>
          <p:nvPr>
            <p:ph idx="1"/>
          </p:nvPr>
        </p:nvSpPr>
        <p:spPr>
          <a:xfrm>
            <a:off x="763398" y="2096064"/>
            <a:ext cx="10504159" cy="4152336"/>
          </a:xfrm>
        </p:spPr>
        <p:txBody>
          <a:bodyPr>
            <a:normAutofit/>
          </a:bodyPr>
          <a:lstStyle/>
          <a:p>
            <a:r>
              <a:rPr lang="en-US" sz="3200" b="1" dirty="0">
                <a:effectLst/>
              </a:rPr>
              <a:t>Romans 12:19–20  </a:t>
            </a:r>
            <a:r>
              <a:rPr lang="en-US" sz="3200" dirty="0">
                <a:effectLst/>
              </a:rPr>
              <a:t>Beloved, </a:t>
            </a:r>
            <a:r>
              <a:rPr lang="en-US" sz="3200" dirty="0">
                <a:solidFill>
                  <a:srgbClr val="FFFF00"/>
                </a:solidFill>
                <a:effectLst/>
              </a:rPr>
              <a:t>never avenge yourselves</a:t>
            </a:r>
            <a:r>
              <a:rPr lang="en-US" sz="3200" dirty="0">
                <a:effectLst/>
              </a:rPr>
              <a:t>, but leave it to the wrath of God, for it is written, “Vengeance is mine, I will repay, says the Lord.” </a:t>
            </a:r>
            <a:r>
              <a:rPr lang="en-US" sz="3200" b="1" dirty="0">
                <a:effectLst/>
              </a:rPr>
              <a:t>20</a:t>
            </a:r>
            <a:r>
              <a:rPr lang="en-US" sz="3200" dirty="0">
                <a:effectLst/>
              </a:rPr>
              <a:t> To the contrary, “if your enemy is hungry, feed him; if he is thirsty, give him something to drink; for by so doing you will heap burning coals on his head.” </a:t>
            </a:r>
          </a:p>
          <a:p>
            <a:endParaRPr lang="en-US" dirty="0"/>
          </a:p>
        </p:txBody>
      </p:sp>
      <p:sp>
        <p:nvSpPr>
          <p:cNvPr id="4" name="Slide Number Placeholder 3">
            <a:extLst>
              <a:ext uri="{FF2B5EF4-FFF2-40B4-BE49-F238E27FC236}">
                <a16:creationId xmlns:a16="http://schemas.microsoft.com/office/drawing/2014/main" id="{6DF0354D-6B53-416C-84A0-1DAFE54344A2}"/>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48408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95CA-A257-48AF-8CA5-EE3EE08981F2}"/>
              </a:ext>
            </a:extLst>
          </p:cNvPr>
          <p:cNvSpPr>
            <a:spLocks noGrp="1"/>
          </p:cNvSpPr>
          <p:nvPr>
            <p:ph type="title"/>
          </p:nvPr>
        </p:nvSpPr>
        <p:spPr>
          <a:xfrm>
            <a:off x="838294" y="172727"/>
            <a:ext cx="10353761" cy="1326321"/>
          </a:xfrm>
        </p:spPr>
        <p:txBody>
          <a:bodyPr/>
          <a:lstStyle/>
          <a:p>
            <a:r>
              <a:rPr lang="en-US" dirty="0"/>
              <a:t>Capital Punishment Principles</a:t>
            </a:r>
          </a:p>
        </p:txBody>
      </p:sp>
      <p:sp>
        <p:nvSpPr>
          <p:cNvPr id="3" name="Content Placeholder 2">
            <a:extLst>
              <a:ext uri="{FF2B5EF4-FFF2-40B4-BE49-F238E27FC236}">
                <a16:creationId xmlns:a16="http://schemas.microsoft.com/office/drawing/2014/main" id="{4358AE87-DD3F-49E7-BFCF-42997599727B}"/>
              </a:ext>
            </a:extLst>
          </p:cNvPr>
          <p:cNvSpPr>
            <a:spLocks noGrp="1"/>
          </p:cNvSpPr>
          <p:nvPr>
            <p:ph idx="1"/>
          </p:nvPr>
        </p:nvSpPr>
        <p:spPr>
          <a:xfrm>
            <a:off x="369115" y="1367407"/>
            <a:ext cx="11585197" cy="5317866"/>
          </a:xfrm>
        </p:spPr>
        <p:txBody>
          <a:bodyPr>
            <a:normAutofit lnSpcReduction="10000"/>
          </a:bodyPr>
          <a:lstStyle/>
          <a:p>
            <a:r>
              <a:rPr lang="en-US" sz="2400" dirty="0">
                <a:effectLst/>
              </a:rPr>
              <a:t> </a:t>
            </a:r>
            <a:r>
              <a:rPr lang="en-US" sz="2400" b="1" dirty="0">
                <a:effectLst/>
              </a:rPr>
              <a:t>Romans 13:1–7 (ESV) — 1</a:t>
            </a:r>
            <a:r>
              <a:rPr lang="en-US" sz="2400" dirty="0">
                <a:effectLst/>
              </a:rPr>
              <a:t> Let every person be subject to the governing authorities. For there is no authority except from God, and those that exist have been instituted by God. </a:t>
            </a:r>
            <a:r>
              <a:rPr lang="en-US" sz="2400" b="1" dirty="0">
                <a:effectLst/>
              </a:rPr>
              <a:t>2</a:t>
            </a:r>
            <a:r>
              <a:rPr lang="en-US" sz="2400" dirty="0">
                <a:effectLst/>
              </a:rPr>
              <a:t> Therefore whoever resists the authorities resists </a:t>
            </a:r>
            <a:r>
              <a:rPr lang="en-US" sz="2400" dirty="0">
                <a:solidFill>
                  <a:srgbClr val="FFFF00"/>
                </a:solidFill>
                <a:effectLst/>
              </a:rPr>
              <a:t>what God has appointed</a:t>
            </a:r>
            <a:r>
              <a:rPr lang="en-US" sz="2400" dirty="0">
                <a:effectLst/>
              </a:rPr>
              <a:t>, and those who resist will incur judgment. </a:t>
            </a:r>
            <a:r>
              <a:rPr lang="en-US" sz="2400" b="1" dirty="0">
                <a:effectLst/>
              </a:rPr>
              <a:t>3</a:t>
            </a:r>
            <a:r>
              <a:rPr lang="en-US" sz="2400" dirty="0">
                <a:effectLst/>
              </a:rPr>
              <a:t> For rulers are not a terror to good conduct, but to bad. Would you have no fear of the one who is in authority? Then do what is good, and you will receive his approval, </a:t>
            </a:r>
            <a:r>
              <a:rPr lang="en-US" sz="2400" b="1" dirty="0">
                <a:effectLst/>
              </a:rPr>
              <a:t>4</a:t>
            </a:r>
            <a:r>
              <a:rPr lang="en-US" sz="2400" dirty="0">
                <a:effectLst/>
              </a:rPr>
              <a:t> for he is </a:t>
            </a:r>
            <a:r>
              <a:rPr lang="en-US" sz="2400" b="1" dirty="0">
                <a:solidFill>
                  <a:srgbClr val="FFFF00"/>
                </a:solidFill>
                <a:effectLst/>
              </a:rPr>
              <a:t>God’s servant</a:t>
            </a:r>
            <a:r>
              <a:rPr lang="en-US" sz="2400" dirty="0">
                <a:solidFill>
                  <a:srgbClr val="FFFF00"/>
                </a:solidFill>
                <a:effectLst/>
              </a:rPr>
              <a:t> </a:t>
            </a:r>
            <a:r>
              <a:rPr lang="en-US" sz="2400" dirty="0">
                <a:effectLst/>
              </a:rPr>
              <a:t>for your good. But if you do wrong, be afraid, for </a:t>
            </a:r>
            <a:r>
              <a:rPr lang="en-US" sz="2400" dirty="0">
                <a:solidFill>
                  <a:srgbClr val="FFFF00"/>
                </a:solidFill>
                <a:effectLst/>
              </a:rPr>
              <a:t>he does not bear the sword in vain</a:t>
            </a:r>
            <a:r>
              <a:rPr lang="en-US" sz="2400" dirty="0">
                <a:effectLst/>
              </a:rPr>
              <a:t>. For he is the servant of God, </a:t>
            </a:r>
            <a:r>
              <a:rPr lang="en-US" sz="2400" dirty="0">
                <a:solidFill>
                  <a:srgbClr val="FFFF00"/>
                </a:solidFill>
                <a:effectLst/>
              </a:rPr>
              <a:t>an avenger</a:t>
            </a:r>
            <a:r>
              <a:rPr lang="en-US" sz="2400" dirty="0">
                <a:effectLst/>
              </a:rPr>
              <a:t> who carries out </a:t>
            </a:r>
            <a:r>
              <a:rPr lang="en-US" sz="2400" dirty="0">
                <a:solidFill>
                  <a:srgbClr val="FFFF00"/>
                </a:solidFill>
                <a:effectLst/>
              </a:rPr>
              <a:t>God’s wrath on the wrongdoer</a:t>
            </a:r>
            <a:r>
              <a:rPr lang="en-US" sz="2400" dirty="0">
                <a:effectLst/>
              </a:rPr>
              <a:t>. </a:t>
            </a:r>
            <a:r>
              <a:rPr lang="en-US" sz="2400" b="1" dirty="0">
                <a:effectLst/>
              </a:rPr>
              <a:t>5</a:t>
            </a:r>
            <a:r>
              <a:rPr lang="en-US" sz="2400" dirty="0">
                <a:effectLst/>
              </a:rPr>
              <a:t> Therefore one must be in subjection, not only to avoid God’s wrath but also for the sake of conscience. </a:t>
            </a:r>
            <a:r>
              <a:rPr lang="en-US" sz="2400" b="1" dirty="0">
                <a:effectLst/>
              </a:rPr>
              <a:t>6</a:t>
            </a:r>
            <a:r>
              <a:rPr lang="en-US" sz="2400" dirty="0">
                <a:effectLst/>
              </a:rPr>
              <a:t> For because of this you also pay taxes, for the authorities are ministers of God, attending to this very thing. </a:t>
            </a:r>
            <a:r>
              <a:rPr lang="en-US" sz="2400" b="1" dirty="0">
                <a:effectLst/>
              </a:rPr>
              <a:t>7</a:t>
            </a:r>
            <a:r>
              <a:rPr lang="en-US" sz="2400" dirty="0">
                <a:effectLst/>
              </a:rPr>
              <a:t> Pay to all what is owed to them: taxes to whom taxes are owed, </a:t>
            </a:r>
            <a:endParaRPr lang="en-US" sz="2800" dirty="0">
              <a:effectLst/>
            </a:endParaRPr>
          </a:p>
        </p:txBody>
      </p:sp>
      <p:sp>
        <p:nvSpPr>
          <p:cNvPr id="4" name="Slide Number Placeholder 3">
            <a:extLst>
              <a:ext uri="{FF2B5EF4-FFF2-40B4-BE49-F238E27FC236}">
                <a16:creationId xmlns:a16="http://schemas.microsoft.com/office/drawing/2014/main" id="{6DF0354D-6B53-416C-84A0-1DAFE54344A2}"/>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4146403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31AD-9899-4DB5-954E-786F149FE13A}"/>
              </a:ext>
            </a:extLst>
          </p:cNvPr>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rPr>
              <a:t>Punishment</a:t>
            </a:r>
          </a:p>
        </p:txBody>
      </p:sp>
      <p:sp>
        <p:nvSpPr>
          <p:cNvPr id="3" name="Content Placeholder 2">
            <a:extLst>
              <a:ext uri="{FF2B5EF4-FFF2-40B4-BE49-F238E27FC236}">
                <a16:creationId xmlns:a16="http://schemas.microsoft.com/office/drawing/2014/main" id="{309C9F47-DCA4-49FD-BA0F-507266EC317F}"/>
              </a:ext>
            </a:extLst>
          </p:cNvPr>
          <p:cNvSpPr>
            <a:spLocks noGrp="1"/>
          </p:cNvSpPr>
          <p:nvPr>
            <p:ph idx="1"/>
          </p:nvPr>
        </p:nvSpPr>
        <p:spPr>
          <a:xfrm>
            <a:off x="688063" y="1747318"/>
            <a:ext cx="10809838" cy="4501081"/>
          </a:xfrm>
        </p:spPr>
        <p:txBody>
          <a:bodyPr>
            <a:normAutofit/>
          </a:bodyPr>
          <a:lstStyle/>
          <a:p>
            <a:r>
              <a:rPr lang="en-US" sz="3200" dirty="0">
                <a:effectLst/>
              </a:rPr>
              <a:t>Deterrence  (Gen. 2:16,17, Heb. 3:12,13, Deut. 11:26-28, Mt. 7:13,14, Josh. 24:14,15, Mk. 9:43-47)</a:t>
            </a:r>
          </a:p>
          <a:p>
            <a:r>
              <a:rPr lang="en-US" sz="3200" dirty="0">
                <a:effectLst/>
              </a:rPr>
              <a:t>Reformation (Num. 13, 14, Mt. 3:1-11, Rev. 2:1-7, Rev. 2:12-17, Rev. 3:14ff.)</a:t>
            </a:r>
          </a:p>
          <a:p>
            <a:r>
              <a:rPr lang="en-US" sz="3200" dirty="0">
                <a:effectLst/>
              </a:rPr>
              <a:t>Retribution (Rom. 6:23, 2 Thess. 1:6-10)</a:t>
            </a:r>
          </a:p>
          <a:p>
            <a:pPr marL="0" indent="0" algn="ctr">
              <a:buNone/>
            </a:pPr>
            <a:r>
              <a:rPr lang="en-US" sz="2800" dirty="0">
                <a:effectLst/>
              </a:rPr>
              <a:t>(Warren-Matson 127-128)</a:t>
            </a:r>
            <a:endParaRPr lang="en-US" sz="2800" dirty="0"/>
          </a:p>
        </p:txBody>
      </p:sp>
      <p:sp>
        <p:nvSpPr>
          <p:cNvPr id="4" name="Slide Number Placeholder 3">
            <a:extLst>
              <a:ext uri="{FF2B5EF4-FFF2-40B4-BE49-F238E27FC236}">
                <a16:creationId xmlns:a16="http://schemas.microsoft.com/office/drawing/2014/main" id="{C5FC3493-B250-4EBA-8CE5-E7423D27C90E}"/>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95853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bullet, projectile, metalware&#10;&#10;Description automatically generated">
            <a:extLst>
              <a:ext uri="{FF2B5EF4-FFF2-40B4-BE49-F238E27FC236}">
                <a16:creationId xmlns:a16="http://schemas.microsoft.com/office/drawing/2014/main" id="{51B10750-F74A-4229-B201-2E4DF9382F32}"/>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13423" b="16285"/>
          <a:stretch/>
        </p:blipFill>
        <p:spPr>
          <a:xfrm>
            <a:off x="20" y="2030"/>
            <a:ext cx="12191980" cy="6855970"/>
          </a:xfrm>
          <a:prstGeom prst="rect">
            <a:avLst/>
          </a:prstGeom>
        </p:spPr>
      </p:pic>
      <p:sp>
        <p:nvSpPr>
          <p:cNvPr id="10" name="Rectangle 9">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4AC4059-5AB1-4B0A-8FB4-5841B472798D}"/>
              </a:ext>
            </a:extLst>
          </p:cNvPr>
          <p:cNvSpPr>
            <a:spLocks noGrp="1"/>
          </p:cNvSpPr>
          <p:nvPr>
            <p:ph type="title"/>
          </p:nvPr>
        </p:nvSpPr>
        <p:spPr>
          <a:xfrm>
            <a:off x="1046143" y="224590"/>
            <a:ext cx="10353761" cy="1326321"/>
          </a:xfrm>
        </p:spPr>
        <p:txBody>
          <a:bodyPr>
            <a:normAutofit/>
          </a:bodyPr>
          <a:lstStyle/>
          <a:p>
            <a:r>
              <a:rPr lang="en-US" dirty="0">
                <a:solidFill>
                  <a:srgbClr val="FFFF00"/>
                </a:solidFill>
              </a:rPr>
              <a:t>Use of Lethal Force</a:t>
            </a:r>
          </a:p>
        </p:txBody>
      </p:sp>
      <p:sp>
        <p:nvSpPr>
          <p:cNvPr id="3" name="Content Placeholder 2">
            <a:extLst>
              <a:ext uri="{FF2B5EF4-FFF2-40B4-BE49-F238E27FC236}">
                <a16:creationId xmlns:a16="http://schemas.microsoft.com/office/drawing/2014/main" id="{F4503CBA-ACF5-4591-8352-D76C7182D342}"/>
              </a:ext>
            </a:extLst>
          </p:cNvPr>
          <p:cNvSpPr>
            <a:spLocks noGrp="1"/>
          </p:cNvSpPr>
          <p:nvPr>
            <p:ph idx="1"/>
          </p:nvPr>
        </p:nvSpPr>
        <p:spPr>
          <a:xfrm>
            <a:off x="397042" y="1648327"/>
            <a:ext cx="11273589" cy="5077326"/>
          </a:xfrm>
        </p:spPr>
        <p:txBody>
          <a:bodyPr>
            <a:normAutofit/>
          </a:bodyPr>
          <a:lstStyle/>
          <a:p>
            <a:r>
              <a:rPr lang="en-US" sz="3600" dirty="0"/>
              <a:t>Have you Heard – Guns Don’t Kill People . . .</a:t>
            </a:r>
          </a:p>
          <a:p>
            <a:pPr lvl="1"/>
            <a:r>
              <a:rPr lang="en-US" sz="3200" dirty="0"/>
              <a:t>Limousine Explosions Kill People!</a:t>
            </a:r>
          </a:p>
          <a:p>
            <a:pPr lvl="1"/>
            <a:r>
              <a:rPr lang="en-US" sz="3200" dirty="0"/>
              <a:t>Dad’s with Pretty Daughters Kill People!</a:t>
            </a:r>
          </a:p>
          <a:p>
            <a:pPr lvl="1"/>
            <a:r>
              <a:rPr lang="en-US" sz="3200" dirty="0"/>
              <a:t>Villains with mustaches do! </a:t>
            </a:r>
          </a:p>
          <a:p>
            <a:pPr lvl="1"/>
            <a:r>
              <a:rPr lang="en-US" sz="3200" dirty="0"/>
              <a:t>Old Age Does! </a:t>
            </a:r>
          </a:p>
          <a:p>
            <a:pPr lvl="1"/>
            <a:r>
              <a:rPr lang="en-US" sz="3200" dirty="0"/>
              <a:t>People Kill People!</a:t>
            </a:r>
          </a:p>
          <a:p>
            <a:pPr lvl="1"/>
            <a:r>
              <a:rPr lang="en-US" sz="3200" dirty="0"/>
              <a:t>Without Proper Firearms Training! </a:t>
            </a:r>
          </a:p>
          <a:p>
            <a:pPr lvl="1"/>
            <a:endParaRPr lang="en-US" dirty="0"/>
          </a:p>
        </p:txBody>
      </p:sp>
      <p:sp>
        <p:nvSpPr>
          <p:cNvPr id="4" name="Slide Number Placeholder 3">
            <a:extLst>
              <a:ext uri="{FF2B5EF4-FFF2-40B4-BE49-F238E27FC236}">
                <a16:creationId xmlns:a16="http://schemas.microsoft.com/office/drawing/2014/main" id="{3AF0494C-16EA-450E-A3BD-D0E411568C39}"/>
              </a:ext>
            </a:extLst>
          </p:cNvPr>
          <p:cNvSpPr>
            <a:spLocks noGrp="1"/>
          </p:cNvSpPr>
          <p:nvPr>
            <p:ph type="sldNum" sz="quarter" idx="12"/>
          </p:nvPr>
        </p:nvSpPr>
        <p:spPr>
          <a:xfrm>
            <a:off x="10514011" y="5883275"/>
            <a:ext cx="753545" cy="365125"/>
          </a:xfrm>
        </p:spPr>
        <p:txBody>
          <a:bodyPr>
            <a:normAutofit/>
          </a:bodyPr>
          <a:lstStyle/>
          <a:p>
            <a:pPr>
              <a:spcAft>
                <a:spcPts val="600"/>
              </a:spcAft>
            </a:pPr>
            <a:fld id="{6D22F896-40B5-4ADD-8801-0D06FADFA095}" type="slidenum">
              <a:rPr lang="en-US" smtClean="0"/>
              <a:pPr>
                <a:spcAft>
                  <a:spcPts val="600"/>
                </a:spcAft>
              </a:pPr>
              <a:t>18</a:t>
            </a:fld>
            <a:endParaRPr lang="en-US"/>
          </a:p>
        </p:txBody>
      </p:sp>
    </p:spTree>
    <p:extLst>
      <p:ext uri="{BB962C8B-B14F-4D97-AF65-F5344CB8AC3E}">
        <p14:creationId xmlns:p14="http://schemas.microsoft.com/office/powerpoint/2010/main" val="130945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7035C6-0621-4916-94B5-CCD527CC40CC}"/>
              </a:ext>
            </a:extLst>
          </p:cNvPr>
          <p:cNvSpPr>
            <a:spLocks noGrp="1"/>
          </p:cNvSpPr>
          <p:nvPr>
            <p:ph type="title"/>
          </p:nvPr>
        </p:nvSpPr>
        <p:spPr>
          <a:xfrm>
            <a:off x="7565457" y="328394"/>
            <a:ext cx="4934133" cy="3914274"/>
          </a:xfrm>
        </p:spPr>
        <p:txBody>
          <a:bodyPr/>
          <a:lstStyle/>
          <a:p>
            <a:r>
              <a:rPr lang="en-US" b="0" dirty="0">
                <a:effectLst/>
              </a:rPr>
              <a:t>Carl Fredrik </a:t>
            </a:r>
            <a:r>
              <a:rPr lang="en-US" b="0" dirty="0" err="1">
                <a:effectLst/>
              </a:rPr>
              <a:t>Reuterswärd's</a:t>
            </a:r>
            <a:r>
              <a:rPr lang="en-US" b="0" dirty="0">
                <a:effectLst/>
              </a:rPr>
              <a:t> Non-Violence, </a:t>
            </a:r>
            <a:r>
              <a:rPr lang="en-US" b="0" dirty="0" err="1">
                <a:effectLst/>
              </a:rPr>
              <a:t>Sergelgatan</a:t>
            </a:r>
            <a:r>
              <a:rPr lang="en-US" b="0" dirty="0">
                <a:effectLst/>
              </a:rPr>
              <a:t>, Stockholm</a:t>
            </a:r>
            <a:endParaRPr lang="en-US" dirty="0"/>
          </a:p>
        </p:txBody>
      </p:sp>
      <p:sp>
        <p:nvSpPr>
          <p:cNvPr id="2" name="Slide Number Placeholder 1">
            <a:extLst>
              <a:ext uri="{FF2B5EF4-FFF2-40B4-BE49-F238E27FC236}">
                <a16:creationId xmlns:a16="http://schemas.microsoft.com/office/drawing/2014/main" id="{0100B235-5DD1-4D8A-93DA-F4F2E754E30C}"/>
              </a:ext>
            </a:extLst>
          </p:cNvPr>
          <p:cNvSpPr>
            <a:spLocks noGrp="1"/>
          </p:cNvSpPr>
          <p:nvPr>
            <p:ph type="sldNum" sz="quarter" idx="12"/>
          </p:nvPr>
        </p:nvSpPr>
        <p:spPr/>
        <p:txBody>
          <a:bodyPr/>
          <a:lstStyle/>
          <a:p>
            <a:fld id="{6D22F896-40B5-4ADD-8801-0D06FADFA095}" type="slidenum">
              <a:rPr lang="en-US" smtClean="0"/>
              <a:t>19</a:t>
            </a:fld>
            <a:endParaRPr lang="en-US" dirty="0"/>
          </a:p>
        </p:txBody>
      </p:sp>
      <p:sp>
        <p:nvSpPr>
          <p:cNvPr id="3" name="Rectangle 2">
            <a:extLst>
              <a:ext uri="{FF2B5EF4-FFF2-40B4-BE49-F238E27FC236}">
                <a16:creationId xmlns:a16="http://schemas.microsoft.com/office/drawing/2014/main" id="{396EC4E0-39DE-4138-B474-DCC7D784DDFB}"/>
              </a:ext>
            </a:extLst>
          </p:cNvPr>
          <p:cNvSpPr/>
          <p:nvPr/>
        </p:nvSpPr>
        <p:spPr>
          <a:xfrm>
            <a:off x="997818" y="5883275"/>
            <a:ext cx="7693793" cy="646331"/>
          </a:xfrm>
          <a:prstGeom prst="rect">
            <a:avLst/>
          </a:prstGeom>
        </p:spPr>
        <p:txBody>
          <a:bodyPr wrap="square">
            <a:spAutoFit/>
          </a:bodyPr>
          <a:lstStyle/>
          <a:p>
            <a:r>
              <a:rPr lang="en-US" dirty="0"/>
              <a:t>By Bengt </a:t>
            </a:r>
            <a:r>
              <a:rPr lang="en-US" dirty="0" err="1"/>
              <a:t>Oberger</a:t>
            </a:r>
            <a:r>
              <a:rPr lang="en-US" dirty="0"/>
              <a:t> - Own work, CC BY-SA 3.0, https://commons.wikimedia.org/w/index.php?curid=22043738</a:t>
            </a:r>
          </a:p>
        </p:txBody>
      </p:sp>
      <p:pic>
        <p:nvPicPr>
          <p:cNvPr id="2050" name="Picture 2">
            <a:extLst>
              <a:ext uri="{FF2B5EF4-FFF2-40B4-BE49-F238E27FC236}">
                <a16:creationId xmlns:a16="http://schemas.microsoft.com/office/drawing/2014/main" id="{8DAC1A79-EF73-47D8-B0DA-5AD720484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25" y="987876"/>
            <a:ext cx="7369708" cy="488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25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234F-5BC5-4D90-A1DC-8BFC302691DA}"/>
              </a:ext>
            </a:extLst>
          </p:cNvPr>
          <p:cNvSpPr>
            <a:spLocks noGrp="1"/>
          </p:cNvSpPr>
          <p:nvPr>
            <p:ph type="title"/>
          </p:nvPr>
        </p:nvSpPr>
        <p:spPr/>
        <p:txBody>
          <a:bodyPr/>
          <a:lstStyle/>
          <a:p>
            <a:r>
              <a:rPr lang="en-US" dirty="0">
                <a:solidFill>
                  <a:srgbClr val="FFFF00"/>
                </a:solidFill>
              </a:rPr>
              <a:t>Case – Dying in the Line of Fire v. PAS</a:t>
            </a:r>
          </a:p>
        </p:txBody>
      </p:sp>
      <p:sp>
        <p:nvSpPr>
          <p:cNvPr id="3" name="Content Placeholder 2">
            <a:extLst>
              <a:ext uri="{FF2B5EF4-FFF2-40B4-BE49-F238E27FC236}">
                <a16:creationId xmlns:a16="http://schemas.microsoft.com/office/drawing/2014/main" id="{366C488E-C2B3-40C9-BA4C-A397C0217F11}"/>
              </a:ext>
            </a:extLst>
          </p:cNvPr>
          <p:cNvSpPr>
            <a:spLocks noGrp="1"/>
          </p:cNvSpPr>
          <p:nvPr>
            <p:ph idx="1"/>
          </p:nvPr>
        </p:nvSpPr>
        <p:spPr/>
        <p:txBody>
          <a:bodyPr/>
          <a:lstStyle/>
          <a:p>
            <a:r>
              <a:rPr lang="en-US" sz="3600" b="1" dirty="0">
                <a:effectLst/>
              </a:rPr>
              <a:t>Is dying in the line of fire the same as PAS?</a:t>
            </a:r>
          </a:p>
          <a:p>
            <a:r>
              <a:rPr lang="en-US" sz="2800" b="1" dirty="0">
                <a:effectLst/>
              </a:rPr>
              <a:t>Romans 5:7–8 </a:t>
            </a:r>
            <a:r>
              <a:rPr lang="en-US" sz="2800" dirty="0">
                <a:effectLst/>
              </a:rPr>
              <a:t>For one will scarcely die for a righteous person—though perhaps for a good person one would dare even to die— </a:t>
            </a:r>
            <a:r>
              <a:rPr lang="en-US" sz="2800" b="1" dirty="0">
                <a:effectLst/>
              </a:rPr>
              <a:t>8</a:t>
            </a:r>
            <a:r>
              <a:rPr lang="en-US" sz="2800" dirty="0">
                <a:effectLst/>
              </a:rPr>
              <a:t> but God shows his love for us in that while we were still sinners, Christ died for us. </a:t>
            </a:r>
          </a:p>
          <a:p>
            <a:endParaRPr lang="en-US" sz="3600" dirty="0">
              <a:effectLst/>
            </a:endParaRPr>
          </a:p>
          <a:p>
            <a:endParaRPr lang="en-US" dirty="0"/>
          </a:p>
        </p:txBody>
      </p:sp>
      <p:sp>
        <p:nvSpPr>
          <p:cNvPr id="4" name="Slide Number Placeholder 3">
            <a:extLst>
              <a:ext uri="{FF2B5EF4-FFF2-40B4-BE49-F238E27FC236}">
                <a16:creationId xmlns:a16="http://schemas.microsoft.com/office/drawing/2014/main" id="{D11D1895-114C-4576-B55B-8ABB29DE6645}"/>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822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074" name="Picture 2" descr="woman aiming gun at her right side">
            <a:extLst>
              <a:ext uri="{FF2B5EF4-FFF2-40B4-BE49-F238E27FC236}">
                <a16:creationId xmlns:a16="http://schemas.microsoft.com/office/drawing/2014/main" id="{DA1D62D5-F975-4F09-A91C-8CC391B9BA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626"/>
          <a:stretch/>
        </p:blipFill>
        <p:spPr bwMode="auto">
          <a:xfrm>
            <a:off x="913795" y="643466"/>
            <a:ext cx="10276720" cy="5571067"/>
          </a:xfrm>
          <a:prstGeom prst="rect">
            <a:avLst/>
          </a:prstGeom>
          <a:noFill/>
          <a:ln w="1270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BEDE2C6-DDC1-445C-9AA8-148BDF7C882C}"/>
              </a:ext>
            </a:extLst>
          </p:cNvPr>
          <p:cNvSpPr>
            <a:spLocks noGrp="1"/>
          </p:cNvSpPr>
          <p:nvPr>
            <p:ph type="sldNum" sz="quarter" idx="12"/>
          </p:nvPr>
        </p:nvSpPr>
        <p:spPr/>
        <p:txBody>
          <a:bodyPr/>
          <a:lstStyle/>
          <a:p>
            <a:pPr>
              <a:spcAft>
                <a:spcPts val="600"/>
              </a:spcAft>
            </a:pPr>
            <a:fld id="{6D22F896-40B5-4ADD-8801-0D06FADFA095}" type="slidenum">
              <a:rPr lang="en-US" smtClean="0"/>
              <a:pPr>
                <a:spcAft>
                  <a:spcPts val="600"/>
                </a:spcAft>
              </a:pPr>
              <a:t>20</a:t>
            </a:fld>
            <a:endParaRPr lang="en-US"/>
          </a:p>
        </p:txBody>
      </p:sp>
      <p:sp>
        <p:nvSpPr>
          <p:cNvPr id="3" name="TextBox 2">
            <a:extLst>
              <a:ext uri="{FF2B5EF4-FFF2-40B4-BE49-F238E27FC236}">
                <a16:creationId xmlns:a16="http://schemas.microsoft.com/office/drawing/2014/main" id="{58D680C7-B2FF-4109-9ABB-909916803A87}"/>
              </a:ext>
            </a:extLst>
          </p:cNvPr>
          <p:cNvSpPr txBox="1"/>
          <p:nvPr/>
        </p:nvSpPr>
        <p:spPr>
          <a:xfrm>
            <a:off x="6343048" y="1458227"/>
            <a:ext cx="1931469" cy="1200329"/>
          </a:xfrm>
          <a:prstGeom prst="rect">
            <a:avLst/>
          </a:prstGeom>
          <a:noFill/>
        </p:spPr>
        <p:txBody>
          <a:bodyPr wrap="square" rtlCol="0">
            <a:spAutoFit/>
          </a:bodyPr>
          <a:lstStyle/>
          <a:p>
            <a:r>
              <a:rPr lang="en-US" sz="2400" dirty="0">
                <a:solidFill>
                  <a:srgbClr val="FFFF00"/>
                </a:solidFill>
              </a:rPr>
              <a:t>Person/ Entity/ Agent</a:t>
            </a:r>
          </a:p>
        </p:txBody>
      </p:sp>
      <p:sp>
        <p:nvSpPr>
          <p:cNvPr id="5" name="TextBox 4">
            <a:extLst>
              <a:ext uri="{FF2B5EF4-FFF2-40B4-BE49-F238E27FC236}">
                <a16:creationId xmlns:a16="http://schemas.microsoft.com/office/drawing/2014/main" id="{61D72104-E42A-4AA3-AFF3-40C1FA3F0789}"/>
              </a:ext>
            </a:extLst>
          </p:cNvPr>
          <p:cNvSpPr txBox="1"/>
          <p:nvPr/>
        </p:nvSpPr>
        <p:spPr>
          <a:xfrm>
            <a:off x="2800952" y="1110452"/>
            <a:ext cx="2557569" cy="1200329"/>
          </a:xfrm>
          <a:prstGeom prst="rect">
            <a:avLst/>
          </a:prstGeom>
          <a:noFill/>
        </p:spPr>
        <p:txBody>
          <a:bodyPr wrap="square" rtlCol="0">
            <a:spAutoFit/>
          </a:bodyPr>
          <a:lstStyle/>
          <a:p>
            <a:r>
              <a:rPr lang="en-US" sz="2400" dirty="0">
                <a:solidFill>
                  <a:srgbClr val="FFFF00"/>
                </a:solidFill>
              </a:rPr>
              <a:t>Means to an End – Instrumentally good or evil</a:t>
            </a:r>
          </a:p>
        </p:txBody>
      </p:sp>
      <p:sp>
        <p:nvSpPr>
          <p:cNvPr id="6" name="TextBox 5">
            <a:extLst>
              <a:ext uri="{FF2B5EF4-FFF2-40B4-BE49-F238E27FC236}">
                <a16:creationId xmlns:a16="http://schemas.microsoft.com/office/drawing/2014/main" id="{D01AB288-3FA5-45E9-8384-B5B9A77DEA22}"/>
              </a:ext>
            </a:extLst>
          </p:cNvPr>
          <p:cNvSpPr txBox="1"/>
          <p:nvPr/>
        </p:nvSpPr>
        <p:spPr>
          <a:xfrm>
            <a:off x="2346961" y="4131721"/>
            <a:ext cx="2557569" cy="830997"/>
          </a:xfrm>
          <a:prstGeom prst="rect">
            <a:avLst/>
          </a:prstGeom>
          <a:noFill/>
        </p:spPr>
        <p:txBody>
          <a:bodyPr wrap="square" rtlCol="0">
            <a:spAutoFit/>
          </a:bodyPr>
          <a:lstStyle/>
          <a:p>
            <a:r>
              <a:rPr lang="en-US" sz="2400" dirty="0">
                <a:solidFill>
                  <a:srgbClr val="FFFF00"/>
                </a:solidFill>
              </a:rPr>
              <a:t>Biblically, the act is justified or not</a:t>
            </a:r>
          </a:p>
        </p:txBody>
      </p:sp>
    </p:spTree>
    <p:extLst>
      <p:ext uri="{BB962C8B-B14F-4D97-AF65-F5344CB8AC3E}">
        <p14:creationId xmlns:p14="http://schemas.microsoft.com/office/powerpoint/2010/main" val="25323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E820-C818-4CE7-80D6-7AA03E97F63A}"/>
              </a:ext>
            </a:extLst>
          </p:cNvPr>
          <p:cNvSpPr>
            <a:spLocks noGrp="1"/>
          </p:cNvSpPr>
          <p:nvPr>
            <p:ph type="title"/>
          </p:nvPr>
        </p:nvSpPr>
        <p:spPr>
          <a:xfrm>
            <a:off x="2304176" y="274638"/>
            <a:ext cx="7516536" cy="1235381"/>
          </a:xfrm>
        </p:spPr>
        <p:txBody>
          <a:bodyPr>
            <a:normAutofit/>
          </a:bodyPr>
          <a:lstStyle/>
          <a:p>
            <a:r>
              <a:rPr lang="en-US" sz="4000" dirty="0">
                <a:effectLst/>
              </a:rPr>
              <a:t>Bring God Back Into Our Sacred Spaces</a:t>
            </a:r>
          </a:p>
        </p:txBody>
      </p:sp>
      <p:sp>
        <p:nvSpPr>
          <p:cNvPr id="3" name="Content Placeholder 2">
            <a:extLst>
              <a:ext uri="{FF2B5EF4-FFF2-40B4-BE49-F238E27FC236}">
                <a16:creationId xmlns:a16="http://schemas.microsoft.com/office/drawing/2014/main" id="{05FA0D9A-5E2E-4AC9-82BE-C3E4578B1F33}"/>
              </a:ext>
            </a:extLst>
          </p:cNvPr>
          <p:cNvSpPr>
            <a:spLocks noGrp="1"/>
          </p:cNvSpPr>
          <p:nvPr>
            <p:ph idx="1"/>
          </p:nvPr>
        </p:nvSpPr>
        <p:spPr>
          <a:xfrm>
            <a:off x="500514" y="1876125"/>
            <a:ext cx="11492564" cy="4466923"/>
          </a:xfrm>
        </p:spPr>
        <p:txBody>
          <a:bodyPr>
            <a:normAutofit fontScale="92500" lnSpcReduction="10000"/>
          </a:bodyPr>
          <a:lstStyle/>
          <a:p>
            <a:r>
              <a:rPr lang="en-US" sz="3600" b="1" dirty="0"/>
              <a:t>Proverbs 14:34 </a:t>
            </a:r>
            <a:r>
              <a:rPr lang="en-US" sz="3600" dirty="0"/>
              <a:t>Righteousness exalts a nation, but sin is a reproach to any people. </a:t>
            </a:r>
          </a:p>
          <a:p>
            <a:r>
              <a:rPr lang="en-US" sz="3600" b="1" dirty="0"/>
              <a:t>James 4:8</a:t>
            </a:r>
            <a:r>
              <a:rPr lang="en-US" sz="3600" dirty="0"/>
              <a:t> Draw near to God, and he will draw near to you. Cleanse your hands, you sinners, and purify your hearts, you double-minded. </a:t>
            </a:r>
          </a:p>
          <a:p>
            <a:r>
              <a:rPr lang="en-US" sz="3600" b="1" dirty="0"/>
              <a:t>1 Timothy 6:6 </a:t>
            </a:r>
            <a:r>
              <a:rPr lang="en-US" sz="3600" dirty="0"/>
              <a:t>But godliness with contentment is great gain, </a:t>
            </a:r>
            <a:endParaRPr lang="en-US" dirty="0"/>
          </a:p>
        </p:txBody>
      </p:sp>
    </p:spTree>
    <p:extLst>
      <p:ext uri="{BB962C8B-B14F-4D97-AF65-F5344CB8AC3E}">
        <p14:creationId xmlns:p14="http://schemas.microsoft.com/office/powerpoint/2010/main" val="214192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95CA-A257-48AF-8CA5-EE3EE08981F2}"/>
              </a:ext>
            </a:extLst>
          </p:cNvPr>
          <p:cNvSpPr>
            <a:spLocks noGrp="1"/>
          </p:cNvSpPr>
          <p:nvPr>
            <p:ph type="title"/>
          </p:nvPr>
        </p:nvSpPr>
        <p:spPr>
          <a:xfrm>
            <a:off x="919119" y="176463"/>
            <a:ext cx="10353761" cy="1326321"/>
          </a:xfrm>
        </p:spPr>
        <p:txBody>
          <a:bodyPr/>
          <a:lstStyle/>
          <a:p>
            <a:r>
              <a:rPr lang="en-US" dirty="0"/>
              <a:t>Thought Question</a:t>
            </a:r>
          </a:p>
        </p:txBody>
      </p:sp>
      <p:sp>
        <p:nvSpPr>
          <p:cNvPr id="3" name="Content Placeholder 2">
            <a:extLst>
              <a:ext uri="{FF2B5EF4-FFF2-40B4-BE49-F238E27FC236}">
                <a16:creationId xmlns:a16="http://schemas.microsoft.com/office/drawing/2014/main" id="{4358AE87-DD3F-49E7-BFCF-42997599727B}"/>
              </a:ext>
            </a:extLst>
          </p:cNvPr>
          <p:cNvSpPr>
            <a:spLocks noGrp="1"/>
          </p:cNvSpPr>
          <p:nvPr>
            <p:ph idx="1"/>
          </p:nvPr>
        </p:nvSpPr>
        <p:spPr>
          <a:xfrm>
            <a:off x="336885" y="1366787"/>
            <a:ext cx="11405936" cy="5188017"/>
          </a:xfrm>
        </p:spPr>
        <p:txBody>
          <a:bodyPr>
            <a:normAutofit/>
          </a:bodyPr>
          <a:lstStyle/>
          <a:p>
            <a:r>
              <a:rPr lang="en-US" sz="3200" dirty="0">
                <a:effectLst/>
              </a:rPr>
              <a:t>After another act of violence (shooting), do you think Satan and the forces of evil take joy in seeing America’s talking heads fill up the verbal sky with gun debate discussions instead of dealing with the underlying sins? </a:t>
            </a:r>
          </a:p>
          <a:p>
            <a:pPr lvl="1"/>
            <a:r>
              <a:rPr lang="en-US" sz="3000" dirty="0">
                <a:effectLst/>
              </a:rPr>
              <a:t>If Satan gets people talking about the nuances of gun control, will they spend less time/energy talking about underlying Godlessness that leads to these?  </a:t>
            </a:r>
          </a:p>
          <a:p>
            <a:pPr lvl="1"/>
            <a:r>
              <a:rPr lang="en-US" sz="3000" dirty="0">
                <a:effectLst/>
              </a:rPr>
              <a:t>Cf.  Luke 22:24-27,  Rom. 12:16-18</a:t>
            </a:r>
          </a:p>
          <a:p>
            <a:endParaRPr lang="en-US" dirty="0"/>
          </a:p>
        </p:txBody>
      </p:sp>
      <p:sp>
        <p:nvSpPr>
          <p:cNvPr id="4" name="Slide Number Placeholder 3">
            <a:extLst>
              <a:ext uri="{FF2B5EF4-FFF2-40B4-BE49-F238E27FC236}">
                <a16:creationId xmlns:a16="http://schemas.microsoft.com/office/drawing/2014/main" id="{6DF0354D-6B53-416C-84A0-1DAFE54344A2}"/>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543137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F208B-6257-486E-A1DA-C2AD944E7CC4}"/>
              </a:ext>
            </a:extLst>
          </p:cNvPr>
          <p:cNvSpPr>
            <a:spLocks noGrp="1"/>
          </p:cNvSpPr>
          <p:nvPr>
            <p:ph type="title"/>
          </p:nvPr>
        </p:nvSpPr>
        <p:spPr/>
        <p:txBody>
          <a:bodyPr/>
          <a:lstStyle/>
          <a:p>
            <a:r>
              <a:rPr lang="en-US" dirty="0"/>
              <a:t>Use of Lethal Force</a:t>
            </a:r>
          </a:p>
        </p:txBody>
      </p:sp>
      <p:sp>
        <p:nvSpPr>
          <p:cNvPr id="3" name="Content Placeholder 2">
            <a:extLst>
              <a:ext uri="{FF2B5EF4-FFF2-40B4-BE49-F238E27FC236}">
                <a16:creationId xmlns:a16="http://schemas.microsoft.com/office/drawing/2014/main" id="{9F7AC3BB-6E2A-4088-A1C2-E45E0DE93C0B}"/>
              </a:ext>
            </a:extLst>
          </p:cNvPr>
          <p:cNvSpPr>
            <a:spLocks noGrp="1"/>
          </p:cNvSpPr>
          <p:nvPr>
            <p:ph idx="1"/>
          </p:nvPr>
        </p:nvSpPr>
        <p:spPr/>
        <p:txBody>
          <a:bodyPr>
            <a:normAutofit/>
          </a:bodyPr>
          <a:lstStyle/>
          <a:p>
            <a:r>
              <a:rPr lang="en-US" sz="3600" dirty="0"/>
              <a:t>Lethal Force Is not the Means/ Method for Advancing the Kingdom</a:t>
            </a:r>
          </a:p>
          <a:p>
            <a:pPr lvl="1"/>
            <a:r>
              <a:rPr lang="en-US" sz="3200" dirty="0"/>
              <a:t>Luke 22:35-40</a:t>
            </a:r>
          </a:p>
          <a:p>
            <a:pPr lvl="1"/>
            <a:r>
              <a:rPr lang="en-US" sz="3200" dirty="0"/>
              <a:t>Matt. 26:52</a:t>
            </a:r>
          </a:p>
          <a:p>
            <a:pPr lvl="1"/>
            <a:r>
              <a:rPr lang="en-US" sz="3200" dirty="0"/>
              <a:t>John 18:11,36</a:t>
            </a:r>
          </a:p>
        </p:txBody>
      </p:sp>
      <p:sp>
        <p:nvSpPr>
          <p:cNvPr id="4" name="Slide Number Placeholder 3">
            <a:extLst>
              <a:ext uri="{FF2B5EF4-FFF2-40B4-BE49-F238E27FC236}">
                <a16:creationId xmlns:a16="http://schemas.microsoft.com/office/drawing/2014/main" id="{D6AB3E93-D8FA-45A1-8B6B-5F3B605AC13E}"/>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81916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8B32-D29E-44C9-887D-893F2E4AFFA8}"/>
              </a:ext>
            </a:extLst>
          </p:cNvPr>
          <p:cNvSpPr>
            <a:spLocks noGrp="1"/>
          </p:cNvSpPr>
          <p:nvPr>
            <p:ph type="title"/>
          </p:nvPr>
        </p:nvSpPr>
        <p:spPr>
          <a:xfrm>
            <a:off x="913795" y="60545"/>
            <a:ext cx="10353761" cy="1326321"/>
          </a:xfrm>
        </p:spPr>
        <p:txBody>
          <a:bodyPr/>
          <a:lstStyle/>
          <a:p>
            <a:r>
              <a:rPr lang="en-US" dirty="0"/>
              <a:t>Use of Lethal Force</a:t>
            </a:r>
          </a:p>
        </p:txBody>
      </p:sp>
      <p:sp>
        <p:nvSpPr>
          <p:cNvPr id="3" name="Content Placeholder 2">
            <a:extLst>
              <a:ext uri="{FF2B5EF4-FFF2-40B4-BE49-F238E27FC236}">
                <a16:creationId xmlns:a16="http://schemas.microsoft.com/office/drawing/2014/main" id="{7B6F17F3-C28C-4B82-944C-38E81BD32D27}"/>
              </a:ext>
            </a:extLst>
          </p:cNvPr>
          <p:cNvSpPr>
            <a:spLocks noGrp="1"/>
          </p:cNvSpPr>
          <p:nvPr>
            <p:ph idx="1"/>
          </p:nvPr>
        </p:nvSpPr>
        <p:spPr>
          <a:xfrm>
            <a:off x="356134" y="1270535"/>
            <a:ext cx="11425187" cy="5072513"/>
          </a:xfrm>
        </p:spPr>
        <p:txBody>
          <a:bodyPr>
            <a:normAutofit fontScale="92500"/>
          </a:bodyPr>
          <a:lstStyle/>
          <a:p>
            <a:r>
              <a:rPr lang="en-US" sz="3200" dirty="0"/>
              <a:t>Can one Flee like David or Jesus  or Paul (1 Sam. 19:10, Luke 4:29-30, 2 Cor. 11:32-33)?</a:t>
            </a:r>
          </a:p>
          <a:p>
            <a:r>
              <a:rPr lang="en-US" sz="3200" dirty="0"/>
              <a:t>Can one work with one hand and be armed with the other (Neh. 4:15-18)?</a:t>
            </a:r>
          </a:p>
          <a:p>
            <a:r>
              <a:rPr lang="en-US" sz="3200" dirty="0"/>
              <a:t>Is there a time to kill (Eccl. 3:3,8)?</a:t>
            </a:r>
          </a:p>
          <a:p>
            <a:r>
              <a:rPr lang="en-US" sz="3200" dirty="0"/>
              <a:t>Rom. 12:19-21 – personal vengeance condemned</a:t>
            </a:r>
          </a:p>
          <a:p>
            <a:r>
              <a:rPr lang="en-US" sz="3200" dirty="0"/>
              <a:t>Rom. 13:1-7 and 1 Pt. 2:13, 17 – the “emperor” gives the liberty to bear arms, and use lethal force in certain circumstances</a:t>
            </a:r>
          </a:p>
        </p:txBody>
      </p:sp>
      <p:sp>
        <p:nvSpPr>
          <p:cNvPr id="4" name="Slide Number Placeholder 3">
            <a:extLst>
              <a:ext uri="{FF2B5EF4-FFF2-40B4-BE49-F238E27FC236}">
                <a16:creationId xmlns:a16="http://schemas.microsoft.com/office/drawing/2014/main" id="{7E85FE0A-B08A-4CC8-92FA-6D7F206D8E22}"/>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68821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8E12A-3C2C-49D0-832C-A431A525A8A1}"/>
              </a:ext>
            </a:extLst>
          </p:cNvPr>
          <p:cNvSpPr>
            <a:spLocks noGrp="1"/>
          </p:cNvSpPr>
          <p:nvPr>
            <p:ph type="title"/>
          </p:nvPr>
        </p:nvSpPr>
        <p:spPr/>
        <p:txBody>
          <a:bodyPr/>
          <a:lstStyle/>
          <a:p>
            <a:r>
              <a:rPr lang="en-US" dirty="0"/>
              <a:t>Spiritually what is necessary for using lethal force?</a:t>
            </a:r>
          </a:p>
        </p:txBody>
      </p:sp>
      <p:sp>
        <p:nvSpPr>
          <p:cNvPr id="3" name="Content Placeholder 2">
            <a:extLst>
              <a:ext uri="{FF2B5EF4-FFF2-40B4-BE49-F238E27FC236}">
                <a16:creationId xmlns:a16="http://schemas.microsoft.com/office/drawing/2014/main" id="{B8090E05-8333-4355-82DD-760891A1E21A}"/>
              </a:ext>
            </a:extLst>
          </p:cNvPr>
          <p:cNvSpPr>
            <a:spLocks noGrp="1"/>
          </p:cNvSpPr>
          <p:nvPr>
            <p:ph idx="1"/>
          </p:nvPr>
        </p:nvSpPr>
        <p:spPr>
          <a:xfrm>
            <a:off x="404261" y="2062030"/>
            <a:ext cx="10862690" cy="4186370"/>
          </a:xfrm>
        </p:spPr>
        <p:txBody>
          <a:bodyPr>
            <a:normAutofit lnSpcReduction="10000"/>
          </a:bodyPr>
          <a:lstStyle/>
          <a:p>
            <a:r>
              <a:rPr lang="en-US" sz="2800" dirty="0"/>
              <a:t>Putting away vengeance (Heb. 10:30)</a:t>
            </a:r>
          </a:p>
          <a:p>
            <a:r>
              <a:rPr lang="en-US" sz="2800" dirty="0"/>
              <a:t>Self-control  (Prov. 25:28, Gal. 5:23)</a:t>
            </a:r>
          </a:p>
          <a:p>
            <a:r>
              <a:rPr lang="en-US" sz="2800" dirty="0"/>
              <a:t>No desire to betray innocent blood (Matt. 27:4)</a:t>
            </a:r>
          </a:p>
          <a:p>
            <a:r>
              <a:rPr lang="en-US" sz="2800" dirty="0"/>
              <a:t>Absent Lust, Desire of the Eyes, and Pride (1 John 2:16)</a:t>
            </a:r>
          </a:p>
          <a:p>
            <a:r>
              <a:rPr lang="en-US" sz="2800" dirty="0"/>
              <a:t>Absent Power Intoxication (Eph. 2:2)</a:t>
            </a:r>
          </a:p>
          <a:p>
            <a:r>
              <a:rPr lang="en-US" sz="2800" dirty="0"/>
              <a:t>When the threat is immanent and when life preserving means are exhausted. </a:t>
            </a:r>
          </a:p>
        </p:txBody>
      </p:sp>
      <p:sp>
        <p:nvSpPr>
          <p:cNvPr id="4" name="Slide Number Placeholder 3">
            <a:extLst>
              <a:ext uri="{FF2B5EF4-FFF2-40B4-BE49-F238E27FC236}">
                <a16:creationId xmlns:a16="http://schemas.microsoft.com/office/drawing/2014/main" id="{F2792E56-BE32-495C-AB89-8609663EF2FE}"/>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0106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234F-5BC5-4D90-A1DC-8BFC302691DA}"/>
              </a:ext>
            </a:extLst>
          </p:cNvPr>
          <p:cNvSpPr>
            <a:spLocks noGrp="1"/>
          </p:cNvSpPr>
          <p:nvPr>
            <p:ph type="title"/>
          </p:nvPr>
        </p:nvSpPr>
        <p:spPr/>
        <p:txBody>
          <a:bodyPr/>
          <a:lstStyle/>
          <a:p>
            <a:r>
              <a:rPr lang="en-US" dirty="0"/>
              <a:t>Case – Dying in the Line of Fire v. PAS</a:t>
            </a:r>
          </a:p>
        </p:txBody>
      </p:sp>
      <p:sp>
        <p:nvSpPr>
          <p:cNvPr id="3" name="Content Placeholder 2">
            <a:extLst>
              <a:ext uri="{FF2B5EF4-FFF2-40B4-BE49-F238E27FC236}">
                <a16:creationId xmlns:a16="http://schemas.microsoft.com/office/drawing/2014/main" id="{366C488E-C2B3-40C9-BA4C-A397C0217F11}"/>
              </a:ext>
            </a:extLst>
          </p:cNvPr>
          <p:cNvSpPr>
            <a:spLocks noGrp="1"/>
          </p:cNvSpPr>
          <p:nvPr>
            <p:ph idx="1"/>
          </p:nvPr>
        </p:nvSpPr>
        <p:spPr/>
        <p:txBody>
          <a:bodyPr/>
          <a:lstStyle/>
          <a:p>
            <a:r>
              <a:rPr lang="en-US" sz="3200" b="1" dirty="0">
                <a:effectLst/>
              </a:rPr>
              <a:t>Ephesians 5:2 </a:t>
            </a:r>
            <a:r>
              <a:rPr lang="en-US" sz="3200" dirty="0">
                <a:effectLst/>
              </a:rPr>
              <a:t>And walk in love, as Christ loved us and gave himself up for us, a fragrant offering and sacrifice to God. </a:t>
            </a:r>
          </a:p>
          <a:p>
            <a:r>
              <a:rPr lang="en-US" sz="3200" b="1" dirty="0">
                <a:effectLst/>
              </a:rPr>
              <a:t>John 15:13 </a:t>
            </a:r>
            <a:r>
              <a:rPr lang="en-US" sz="3200" dirty="0">
                <a:effectLst/>
              </a:rPr>
              <a:t>Greater love has no one than this, that someone lay down his life for his friends.</a:t>
            </a:r>
          </a:p>
          <a:p>
            <a:endParaRPr lang="en-US" sz="3600" dirty="0">
              <a:effectLst/>
            </a:endParaRPr>
          </a:p>
          <a:p>
            <a:endParaRPr lang="en-US" dirty="0"/>
          </a:p>
        </p:txBody>
      </p:sp>
      <p:sp>
        <p:nvSpPr>
          <p:cNvPr id="4" name="Slide Number Placeholder 3">
            <a:extLst>
              <a:ext uri="{FF2B5EF4-FFF2-40B4-BE49-F238E27FC236}">
                <a16:creationId xmlns:a16="http://schemas.microsoft.com/office/drawing/2014/main" id="{D11D1895-114C-4576-B55B-8ABB29DE6645}"/>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35541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234F-5BC5-4D90-A1DC-8BFC302691DA}"/>
              </a:ext>
            </a:extLst>
          </p:cNvPr>
          <p:cNvSpPr>
            <a:spLocks noGrp="1"/>
          </p:cNvSpPr>
          <p:nvPr>
            <p:ph type="title"/>
          </p:nvPr>
        </p:nvSpPr>
        <p:spPr/>
        <p:txBody>
          <a:bodyPr/>
          <a:lstStyle/>
          <a:p>
            <a:r>
              <a:rPr lang="en-US" dirty="0"/>
              <a:t>Case – Dying in the Line of Fire v. PAS</a:t>
            </a:r>
          </a:p>
        </p:txBody>
      </p:sp>
      <p:sp>
        <p:nvSpPr>
          <p:cNvPr id="3" name="Content Placeholder 2">
            <a:extLst>
              <a:ext uri="{FF2B5EF4-FFF2-40B4-BE49-F238E27FC236}">
                <a16:creationId xmlns:a16="http://schemas.microsoft.com/office/drawing/2014/main" id="{366C488E-C2B3-40C9-BA4C-A397C0217F11}"/>
              </a:ext>
            </a:extLst>
          </p:cNvPr>
          <p:cNvSpPr>
            <a:spLocks noGrp="1"/>
          </p:cNvSpPr>
          <p:nvPr>
            <p:ph idx="1"/>
          </p:nvPr>
        </p:nvSpPr>
        <p:spPr>
          <a:xfrm>
            <a:off x="657726" y="1935921"/>
            <a:ext cx="11004885" cy="4312479"/>
          </a:xfrm>
        </p:spPr>
        <p:txBody>
          <a:bodyPr>
            <a:normAutofit/>
          </a:bodyPr>
          <a:lstStyle/>
          <a:p>
            <a:r>
              <a:rPr lang="en-US" sz="3600" dirty="0">
                <a:effectLst/>
              </a:rPr>
              <a:t>Physician Assisted Suicide is an act that causes suffering (by killing a patient)  instead of alleviating suffering.  The means (killing) to the end is not justified.  Both the ends and the means have to be justified according to Scripture.</a:t>
            </a:r>
          </a:p>
          <a:p>
            <a:r>
              <a:rPr lang="en-US" sz="3600" dirty="0">
                <a:effectLst/>
              </a:rPr>
              <a:t>They are not the same</a:t>
            </a:r>
          </a:p>
          <a:p>
            <a:endParaRPr lang="en-US" sz="3600" dirty="0">
              <a:effectLst/>
            </a:endParaRPr>
          </a:p>
          <a:p>
            <a:endParaRPr lang="en-US" dirty="0"/>
          </a:p>
        </p:txBody>
      </p:sp>
      <p:sp>
        <p:nvSpPr>
          <p:cNvPr id="4" name="Slide Number Placeholder 3">
            <a:extLst>
              <a:ext uri="{FF2B5EF4-FFF2-40B4-BE49-F238E27FC236}">
                <a16:creationId xmlns:a16="http://schemas.microsoft.com/office/drawing/2014/main" id="{D11D1895-114C-4576-B55B-8ABB29DE6645}"/>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2028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DFCCD-A259-4802-BA42-0D37432ED496}"/>
              </a:ext>
            </a:extLst>
          </p:cNvPr>
          <p:cNvSpPr>
            <a:spLocks noGrp="1"/>
          </p:cNvSpPr>
          <p:nvPr>
            <p:ph type="title"/>
          </p:nvPr>
        </p:nvSpPr>
        <p:spPr>
          <a:xfrm>
            <a:off x="6662824" y="183515"/>
            <a:ext cx="4754022" cy="1326321"/>
          </a:xfrm>
        </p:spPr>
        <p:txBody>
          <a:bodyPr>
            <a:normAutofit/>
          </a:bodyPr>
          <a:lstStyle/>
          <a:p>
            <a:r>
              <a:rPr lang="en-US" dirty="0">
                <a:solidFill>
                  <a:srgbClr val="FFFF00"/>
                </a:solidFill>
              </a:rPr>
              <a:t>Capital Punishment</a:t>
            </a:r>
          </a:p>
        </p:txBody>
      </p:sp>
      <p:pic>
        <p:nvPicPr>
          <p:cNvPr id="1026" name="Picture 2">
            <a:extLst>
              <a:ext uri="{FF2B5EF4-FFF2-40B4-BE49-F238E27FC236}">
                <a16:creationId xmlns:a16="http://schemas.microsoft.com/office/drawing/2014/main" id="{7D8955FD-0FAC-450C-867E-854119FD86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1" b="14414"/>
          <a:stretch/>
        </p:blipFill>
        <p:spPr bwMode="auto">
          <a:xfrm>
            <a:off x="20" y="10"/>
            <a:ext cx="608541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E98ECE8-04E2-452D-9B70-5D2A33D3C488}"/>
              </a:ext>
            </a:extLst>
          </p:cNvPr>
          <p:cNvSpPr>
            <a:spLocks noGrp="1"/>
          </p:cNvSpPr>
          <p:nvPr>
            <p:ph idx="1"/>
          </p:nvPr>
        </p:nvSpPr>
        <p:spPr>
          <a:xfrm>
            <a:off x="6578086" y="1698171"/>
            <a:ext cx="5243780" cy="4142791"/>
          </a:xfrm>
        </p:spPr>
        <p:txBody>
          <a:bodyPr>
            <a:normAutofit/>
          </a:bodyPr>
          <a:lstStyle/>
          <a:p>
            <a:r>
              <a:rPr lang="en-US" sz="2800" dirty="0"/>
              <a:t>TIME MAGAZINE – “Death of the Death Penalty: Why the Era of Capital Punishment in Ending”  (June 2015)</a:t>
            </a:r>
          </a:p>
          <a:p>
            <a:pPr lvl="1"/>
            <a:r>
              <a:rPr lang="en-US" sz="2400" dirty="0"/>
              <a:t>Bumper Sticker -  </a:t>
            </a:r>
            <a:r>
              <a:rPr lang="en-US" sz="2400" dirty="0">
                <a:effectLst/>
              </a:rPr>
              <a:t>“Why do we kill people who kill people to show that killing people is wrong?” </a:t>
            </a:r>
            <a:endParaRPr lang="en-US" sz="2400" dirty="0"/>
          </a:p>
        </p:txBody>
      </p:sp>
      <p:cxnSp>
        <p:nvCxnSpPr>
          <p:cNvPr id="71" name="Straight Connector 70">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656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0DAF35E-62BF-4E25-92BE-3CF28751A232}"/>
              </a:ext>
            </a:extLst>
          </p:cNvPr>
          <p:cNvSpPr>
            <a:spLocks noGrp="1"/>
          </p:cNvSpPr>
          <p:nvPr>
            <p:ph type="sldNum" sz="quarter" idx="12"/>
          </p:nvPr>
        </p:nvSpPr>
        <p:spPr>
          <a:xfrm>
            <a:off x="10514011" y="6309360"/>
            <a:ext cx="753545" cy="365125"/>
          </a:xfrm>
        </p:spPr>
        <p:txBody>
          <a:bodyPr>
            <a:normAutofit/>
          </a:bodyPr>
          <a:lstStyle/>
          <a:p>
            <a:pPr>
              <a:spcAft>
                <a:spcPts val="600"/>
              </a:spcAft>
            </a:pPr>
            <a:fld id="{6D22F896-40B5-4ADD-8801-0D06FADFA095}" type="slidenum">
              <a:rPr lang="en-US" smtClean="0"/>
              <a:pPr>
                <a:spcAft>
                  <a:spcPts val="600"/>
                </a:spcAft>
              </a:pPr>
              <a:t>5</a:t>
            </a:fld>
            <a:endParaRPr lang="en-US"/>
          </a:p>
        </p:txBody>
      </p:sp>
      <p:sp>
        <p:nvSpPr>
          <p:cNvPr id="5" name="Rectangle 4">
            <a:extLst>
              <a:ext uri="{FF2B5EF4-FFF2-40B4-BE49-F238E27FC236}">
                <a16:creationId xmlns:a16="http://schemas.microsoft.com/office/drawing/2014/main" id="{8C813A5C-A92F-4240-B707-4C606B92A91B}"/>
              </a:ext>
            </a:extLst>
          </p:cNvPr>
          <p:cNvSpPr/>
          <p:nvPr/>
        </p:nvSpPr>
        <p:spPr>
          <a:xfrm>
            <a:off x="7421901" y="5951343"/>
            <a:ext cx="3562385" cy="369332"/>
          </a:xfrm>
          <a:prstGeom prst="rect">
            <a:avLst/>
          </a:prstGeom>
        </p:spPr>
        <p:txBody>
          <a:bodyPr wrap="none">
            <a:spAutoFit/>
          </a:bodyPr>
          <a:lstStyle/>
          <a:p>
            <a:r>
              <a:rPr lang="en-US" dirty="0">
                <a:hlinkClick r:id="rId4"/>
              </a:rPr>
              <a:t>https://time.com/deathpenalty/</a:t>
            </a:r>
            <a:endParaRPr lang="en-US" dirty="0"/>
          </a:p>
        </p:txBody>
      </p:sp>
    </p:spTree>
    <p:extLst>
      <p:ext uri="{BB962C8B-B14F-4D97-AF65-F5344CB8AC3E}">
        <p14:creationId xmlns:p14="http://schemas.microsoft.com/office/powerpoint/2010/main" val="292601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95CA-A257-48AF-8CA5-EE3EE08981F2}"/>
              </a:ext>
            </a:extLst>
          </p:cNvPr>
          <p:cNvSpPr>
            <a:spLocks noGrp="1"/>
          </p:cNvSpPr>
          <p:nvPr>
            <p:ph type="title"/>
          </p:nvPr>
        </p:nvSpPr>
        <p:spPr>
          <a:xfrm>
            <a:off x="913795" y="123039"/>
            <a:ext cx="10353761" cy="1326321"/>
          </a:xfrm>
        </p:spPr>
        <p:txBody>
          <a:bodyPr/>
          <a:lstStyle/>
          <a:p>
            <a:r>
              <a:rPr lang="en-US" dirty="0"/>
              <a:t>Capital Punishment</a:t>
            </a:r>
          </a:p>
        </p:txBody>
      </p:sp>
      <p:sp>
        <p:nvSpPr>
          <p:cNvPr id="3" name="Content Placeholder 2">
            <a:extLst>
              <a:ext uri="{FF2B5EF4-FFF2-40B4-BE49-F238E27FC236}">
                <a16:creationId xmlns:a16="http://schemas.microsoft.com/office/drawing/2014/main" id="{4358AE87-DD3F-49E7-BFCF-42997599727B}"/>
              </a:ext>
            </a:extLst>
          </p:cNvPr>
          <p:cNvSpPr>
            <a:spLocks noGrp="1"/>
          </p:cNvSpPr>
          <p:nvPr>
            <p:ph idx="1"/>
          </p:nvPr>
        </p:nvSpPr>
        <p:spPr>
          <a:xfrm>
            <a:off x="536895" y="1449361"/>
            <a:ext cx="11299971" cy="5035330"/>
          </a:xfrm>
        </p:spPr>
        <p:txBody>
          <a:bodyPr>
            <a:normAutofit lnSpcReduction="10000"/>
          </a:bodyPr>
          <a:lstStyle/>
          <a:p>
            <a:r>
              <a:rPr lang="en-US" sz="2400" dirty="0"/>
              <a:t>Phrase – dates from the 1520s. “Capital” affects the life or head.</a:t>
            </a:r>
          </a:p>
          <a:p>
            <a:r>
              <a:rPr lang="en-US" sz="2400" dirty="0"/>
              <a:t>History of Punishment in the OT</a:t>
            </a:r>
          </a:p>
          <a:p>
            <a:pPr lvl="1"/>
            <a:r>
              <a:rPr lang="en-US" dirty="0">
                <a:effectLst/>
              </a:rPr>
              <a:t>By rods (Prov. 13:24, 26:3) and whips (1 Kings 12:11, 14), and </a:t>
            </a:r>
            <a:r>
              <a:rPr lang="en-US" dirty="0" err="1">
                <a:effectLst/>
              </a:rPr>
              <a:t>scourgings</a:t>
            </a:r>
            <a:r>
              <a:rPr lang="en-US" dirty="0">
                <a:effectLst/>
              </a:rPr>
              <a:t> up to 40 lashes (Deut. 22:18, 25:1-3).</a:t>
            </a:r>
          </a:p>
          <a:p>
            <a:pPr lvl="1"/>
            <a:r>
              <a:rPr lang="en-US" dirty="0">
                <a:effectLst/>
              </a:rPr>
              <a:t>By beheading with a sword (Ex. 32:27, Deut. 13:15).</a:t>
            </a:r>
          </a:p>
          <a:p>
            <a:pPr lvl="1"/>
            <a:r>
              <a:rPr lang="en-US" dirty="0">
                <a:effectLst/>
              </a:rPr>
              <a:t>by stoning for blaspheming God’s name (Lev. 24:11-23), disobeying parents (Deut. 21:18-21), violating the Sabbath (Num. 15:32-36), lying about virginity at the time of marriage (Deut. 22:13-21), child sacrifice (Lev. 20:2), being a medium or </a:t>
            </a:r>
            <a:r>
              <a:rPr lang="en-US" dirty="0" err="1">
                <a:effectLst/>
              </a:rPr>
              <a:t>spiritist</a:t>
            </a:r>
            <a:r>
              <a:rPr lang="en-US" dirty="0">
                <a:effectLst/>
              </a:rPr>
              <a:t>/ wizard (Lev. 20:27), and the rapist and the betrothed woman who did not cry (Deut. 22:23-24).</a:t>
            </a:r>
          </a:p>
          <a:p>
            <a:pPr lvl="1"/>
            <a:r>
              <a:rPr lang="en-US" dirty="0">
                <a:effectLst/>
              </a:rPr>
              <a:t>by burning for marrying a woman and her mother (Lev. 20:14) and prostitution by a priest’s daughter (Lev. 21:9)</a:t>
            </a:r>
          </a:p>
          <a:p>
            <a:pPr lvl="1"/>
            <a:r>
              <a:rPr lang="en-US" dirty="0">
                <a:effectLst/>
              </a:rPr>
              <a:t>by beheading (Jos. 8:29, 10:26)</a:t>
            </a:r>
          </a:p>
          <a:p>
            <a:pPr lvl="1"/>
            <a:r>
              <a:rPr lang="en-US" dirty="0">
                <a:effectLst/>
              </a:rPr>
              <a:t>by hanging (Josh. 8:29, 2 Sam. 21:6,9)</a:t>
            </a:r>
          </a:p>
          <a:p>
            <a:pPr lvl="1"/>
            <a:endParaRPr lang="en-US" sz="2200" dirty="0"/>
          </a:p>
          <a:p>
            <a:pPr lvl="1"/>
            <a:endParaRPr lang="en-US" sz="2200" dirty="0"/>
          </a:p>
        </p:txBody>
      </p:sp>
      <p:sp>
        <p:nvSpPr>
          <p:cNvPr id="4" name="Slide Number Placeholder 3">
            <a:extLst>
              <a:ext uri="{FF2B5EF4-FFF2-40B4-BE49-F238E27FC236}">
                <a16:creationId xmlns:a16="http://schemas.microsoft.com/office/drawing/2014/main" id="{6DF0354D-6B53-416C-84A0-1DAFE54344A2}"/>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44062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95CA-A257-48AF-8CA5-EE3EE08981F2}"/>
              </a:ext>
            </a:extLst>
          </p:cNvPr>
          <p:cNvSpPr>
            <a:spLocks noGrp="1"/>
          </p:cNvSpPr>
          <p:nvPr>
            <p:ph type="title"/>
          </p:nvPr>
        </p:nvSpPr>
        <p:spPr>
          <a:xfrm>
            <a:off x="919119" y="112852"/>
            <a:ext cx="10353761" cy="1326321"/>
          </a:xfrm>
        </p:spPr>
        <p:txBody>
          <a:bodyPr/>
          <a:lstStyle/>
          <a:p>
            <a:r>
              <a:rPr lang="en-US" dirty="0"/>
              <a:t>Capital Punishment</a:t>
            </a:r>
          </a:p>
        </p:txBody>
      </p:sp>
      <p:sp>
        <p:nvSpPr>
          <p:cNvPr id="3" name="Content Placeholder 2">
            <a:extLst>
              <a:ext uri="{FF2B5EF4-FFF2-40B4-BE49-F238E27FC236}">
                <a16:creationId xmlns:a16="http://schemas.microsoft.com/office/drawing/2014/main" id="{4358AE87-DD3F-49E7-BFCF-42997599727B}"/>
              </a:ext>
            </a:extLst>
          </p:cNvPr>
          <p:cNvSpPr>
            <a:spLocks noGrp="1"/>
          </p:cNvSpPr>
          <p:nvPr>
            <p:ph idx="1"/>
          </p:nvPr>
        </p:nvSpPr>
        <p:spPr>
          <a:xfrm>
            <a:off x="615191" y="1543574"/>
            <a:ext cx="10434253" cy="4130900"/>
          </a:xfrm>
        </p:spPr>
        <p:txBody>
          <a:bodyPr>
            <a:normAutofit/>
          </a:bodyPr>
          <a:lstStyle/>
          <a:p>
            <a:r>
              <a:rPr lang="en-US" sz="2800" dirty="0"/>
              <a:t>History</a:t>
            </a:r>
          </a:p>
          <a:p>
            <a:pPr lvl="1"/>
            <a:r>
              <a:rPr lang="en-US" sz="2400" dirty="0">
                <a:effectLst/>
              </a:rPr>
              <a:t>In the first century, instances included stoning (</a:t>
            </a:r>
            <a:r>
              <a:rPr lang="en-US" sz="2400">
                <a:effectLst/>
              </a:rPr>
              <a:t>Acts 7:58,59</a:t>
            </a:r>
            <a:r>
              <a:rPr lang="en-US" sz="2400" dirty="0">
                <a:effectLst/>
              </a:rPr>
              <a:t>, 14:19), and crucifixion (Matt. 27:24-26, 32-50).</a:t>
            </a:r>
          </a:p>
          <a:p>
            <a:pPr lvl="1"/>
            <a:r>
              <a:rPr lang="en-US" sz="2400" dirty="0">
                <a:effectLst/>
              </a:rPr>
              <a:t>In the 16</a:t>
            </a:r>
            <a:r>
              <a:rPr lang="en-US" sz="2400" baseline="30000" dirty="0">
                <a:effectLst/>
              </a:rPr>
              <a:t>th</a:t>
            </a:r>
            <a:r>
              <a:rPr lang="en-US" sz="2400" dirty="0">
                <a:effectLst/>
              </a:rPr>
              <a:t> century, Henry the Eighth is noted for executing as many as 72,000 people by boiling, beheading, drawing and quartering, hanging, and burning at the stake. </a:t>
            </a:r>
          </a:p>
          <a:p>
            <a:pPr lvl="1"/>
            <a:r>
              <a:rPr lang="en-US" sz="2400" dirty="0">
                <a:effectLst/>
              </a:rPr>
              <a:t>In the 1700s in Britain there were 222 crimes punishable by death, including pick pocketing, cutting down a tree, and stealing.</a:t>
            </a:r>
          </a:p>
          <a:p>
            <a:pPr lvl="1"/>
            <a:endParaRPr lang="en-US" dirty="0"/>
          </a:p>
        </p:txBody>
      </p:sp>
      <p:sp>
        <p:nvSpPr>
          <p:cNvPr id="4" name="Slide Number Placeholder 3">
            <a:extLst>
              <a:ext uri="{FF2B5EF4-FFF2-40B4-BE49-F238E27FC236}">
                <a16:creationId xmlns:a16="http://schemas.microsoft.com/office/drawing/2014/main" id="{6DF0354D-6B53-416C-84A0-1DAFE54344A2}"/>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5" name="Rectangle 4">
            <a:extLst>
              <a:ext uri="{FF2B5EF4-FFF2-40B4-BE49-F238E27FC236}">
                <a16:creationId xmlns:a16="http://schemas.microsoft.com/office/drawing/2014/main" id="{E34482A3-2B22-4E67-BB18-24B6747B9E1F}"/>
              </a:ext>
            </a:extLst>
          </p:cNvPr>
          <p:cNvSpPr/>
          <p:nvPr/>
        </p:nvSpPr>
        <p:spPr>
          <a:xfrm>
            <a:off x="615191" y="5883275"/>
            <a:ext cx="10214995" cy="523220"/>
          </a:xfrm>
          <a:prstGeom prst="rect">
            <a:avLst/>
          </a:prstGeom>
        </p:spPr>
        <p:txBody>
          <a:bodyPr wrap="square">
            <a:spAutoFit/>
          </a:bodyPr>
          <a:lstStyle/>
          <a:p>
            <a:r>
              <a:rPr lang="en-US" sz="1400" dirty="0" err="1"/>
              <a:t>Seiple</a:t>
            </a:r>
            <a:r>
              <a:rPr lang="en-US" sz="1400" dirty="0"/>
              <a:t>, David and Keith </a:t>
            </a:r>
            <a:r>
              <a:rPr lang="en-US" sz="1400" dirty="0" err="1"/>
              <a:t>Goree</a:t>
            </a:r>
            <a:r>
              <a:rPr lang="en-US" sz="1400" dirty="0"/>
              <a:t> “Punishment and the Death Penalty.”</a:t>
            </a:r>
            <a:r>
              <a:rPr lang="en-US" sz="1400" i="1" dirty="0"/>
              <a:t> Ethics Applied.</a:t>
            </a:r>
            <a:r>
              <a:rPr lang="en-US" sz="1400" dirty="0"/>
              <a:t> 5.0 Edition  Eds. Keith </a:t>
            </a:r>
            <a:r>
              <a:rPr lang="en-US" sz="1400" dirty="0" err="1"/>
              <a:t>Goree</a:t>
            </a:r>
            <a:r>
              <a:rPr lang="en-US" sz="1400" dirty="0"/>
              <a:t>, Mary Pyle, Emily Baker, and JoAnne Hopkins. 2006 Pearson: Boston, 532-533.</a:t>
            </a:r>
          </a:p>
        </p:txBody>
      </p:sp>
    </p:spTree>
    <p:extLst>
      <p:ext uri="{BB962C8B-B14F-4D97-AF65-F5344CB8AC3E}">
        <p14:creationId xmlns:p14="http://schemas.microsoft.com/office/powerpoint/2010/main" val="371905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95CA-A257-48AF-8CA5-EE3EE08981F2}"/>
              </a:ext>
            </a:extLst>
          </p:cNvPr>
          <p:cNvSpPr>
            <a:spLocks noGrp="1"/>
          </p:cNvSpPr>
          <p:nvPr>
            <p:ph type="title"/>
          </p:nvPr>
        </p:nvSpPr>
        <p:spPr>
          <a:xfrm>
            <a:off x="919119" y="112852"/>
            <a:ext cx="10353761" cy="1326321"/>
          </a:xfrm>
        </p:spPr>
        <p:txBody>
          <a:bodyPr/>
          <a:lstStyle/>
          <a:p>
            <a:r>
              <a:rPr lang="en-US" dirty="0"/>
              <a:t>Capital Punishment</a:t>
            </a:r>
          </a:p>
        </p:txBody>
      </p:sp>
      <p:sp>
        <p:nvSpPr>
          <p:cNvPr id="3" name="Content Placeholder 2">
            <a:extLst>
              <a:ext uri="{FF2B5EF4-FFF2-40B4-BE49-F238E27FC236}">
                <a16:creationId xmlns:a16="http://schemas.microsoft.com/office/drawing/2014/main" id="{4358AE87-DD3F-49E7-BFCF-42997599727B}"/>
              </a:ext>
            </a:extLst>
          </p:cNvPr>
          <p:cNvSpPr>
            <a:spLocks noGrp="1"/>
          </p:cNvSpPr>
          <p:nvPr>
            <p:ph idx="1"/>
          </p:nvPr>
        </p:nvSpPr>
        <p:spPr>
          <a:xfrm>
            <a:off x="615191" y="1543574"/>
            <a:ext cx="10434253" cy="4130900"/>
          </a:xfrm>
        </p:spPr>
        <p:txBody>
          <a:bodyPr>
            <a:normAutofit/>
          </a:bodyPr>
          <a:lstStyle/>
          <a:p>
            <a:r>
              <a:rPr lang="en-US" sz="3600" dirty="0"/>
              <a:t>Death Penalty in GA</a:t>
            </a:r>
          </a:p>
          <a:p>
            <a:pPr lvl="1"/>
            <a:r>
              <a:rPr lang="en-US" sz="2800" dirty="0">
                <a:effectLst/>
              </a:rPr>
              <a:t>1735-1920s – Hanging, firing squad, 2 burned at the stake</a:t>
            </a:r>
          </a:p>
          <a:p>
            <a:pPr lvl="1"/>
            <a:r>
              <a:rPr lang="en-US" sz="2800" dirty="0">
                <a:effectLst/>
              </a:rPr>
              <a:t>U.S. Supreme Court</a:t>
            </a:r>
          </a:p>
          <a:p>
            <a:pPr lvl="2"/>
            <a:r>
              <a:rPr lang="en-US" sz="2800" dirty="0">
                <a:effectLst/>
              </a:rPr>
              <a:t>Furman v. Georgia (1972)</a:t>
            </a:r>
          </a:p>
          <a:p>
            <a:pPr lvl="2"/>
            <a:r>
              <a:rPr lang="en-US" sz="2800" dirty="0">
                <a:effectLst/>
              </a:rPr>
              <a:t>Gregg v. Georgia (1976)</a:t>
            </a:r>
          </a:p>
          <a:p>
            <a:pPr lvl="1"/>
            <a:endParaRPr lang="en-US" dirty="0"/>
          </a:p>
        </p:txBody>
      </p:sp>
      <p:sp>
        <p:nvSpPr>
          <p:cNvPr id="4" name="Slide Number Placeholder 3">
            <a:extLst>
              <a:ext uri="{FF2B5EF4-FFF2-40B4-BE49-F238E27FC236}">
                <a16:creationId xmlns:a16="http://schemas.microsoft.com/office/drawing/2014/main" id="{6DF0354D-6B53-416C-84A0-1DAFE54344A2}"/>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5" name="Rectangle 4">
            <a:extLst>
              <a:ext uri="{FF2B5EF4-FFF2-40B4-BE49-F238E27FC236}">
                <a16:creationId xmlns:a16="http://schemas.microsoft.com/office/drawing/2014/main" id="{E34482A3-2B22-4E67-BB18-24B6747B9E1F}"/>
              </a:ext>
            </a:extLst>
          </p:cNvPr>
          <p:cNvSpPr/>
          <p:nvPr/>
        </p:nvSpPr>
        <p:spPr>
          <a:xfrm>
            <a:off x="615191" y="5883275"/>
            <a:ext cx="10214995" cy="523220"/>
          </a:xfrm>
          <a:prstGeom prst="rect">
            <a:avLst/>
          </a:prstGeom>
        </p:spPr>
        <p:txBody>
          <a:bodyPr wrap="square">
            <a:spAutoFit/>
          </a:bodyPr>
          <a:lstStyle/>
          <a:p>
            <a:r>
              <a:rPr lang="en-US" sz="1400" dirty="0" err="1"/>
              <a:t>Seiple</a:t>
            </a:r>
            <a:r>
              <a:rPr lang="en-US" sz="1400" dirty="0"/>
              <a:t>, David and Keith </a:t>
            </a:r>
            <a:r>
              <a:rPr lang="en-US" sz="1400" dirty="0" err="1"/>
              <a:t>Goree</a:t>
            </a:r>
            <a:r>
              <a:rPr lang="en-US" sz="1400" dirty="0"/>
              <a:t> “Punishment and the Death Penalty.”</a:t>
            </a:r>
            <a:r>
              <a:rPr lang="en-US" sz="1400" i="1" dirty="0"/>
              <a:t> Ethics Applied.</a:t>
            </a:r>
            <a:r>
              <a:rPr lang="en-US" sz="1400" dirty="0"/>
              <a:t> 5.0 Edition  Eds. Keith </a:t>
            </a:r>
            <a:r>
              <a:rPr lang="en-US" sz="1400" dirty="0" err="1"/>
              <a:t>Goree</a:t>
            </a:r>
            <a:r>
              <a:rPr lang="en-US" sz="1400" dirty="0"/>
              <a:t>, Mary Pyle, Emily Baker, and JoAnne Hopkins. 2006 Pearson: Boston, 525-526.</a:t>
            </a:r>
          </a:p>
        </p:txBody>
      </p:sp>
    </p:spTree>
    <p:extLst>
      <p:ext uri="{BB962C8B-B14F-4D97-AF65-F5344CB8AC3E}">
        <p14:creationId xmlns:p14="http://schemas.microsoft.com/office/powerpoint/2010/main" val="248220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95CA-A257-48AF-8CA5-EE3EE08981F2}"/>
              </a:ext>
            </a:extLst>
          </p:cNvPr>
          <p:cNvSpPr>
            <a:spLocks noGrp="1"/>
          </p:cNvSpPr>
          <p:nvPr>
            <p:ph type="title"/>
          </p:nvPr>
        </p:nvSpPr>
        <p:spPr>
          <a:xfrm>
            <a:off x="919119" y="112852"/>
            <a:ext cx="10353761" cy="1326321"/>
          </a:xfrm>
        </p:spPr>
        <p:txBody>
          <a:bodyPr/>
          <a:lstStyle/>
          <a:p>
            <a:r>
              <a:rPr lang="en-US" dirty="0"/>
              <a:t>Capital Punishment</a:t>
            </a:r>
          </a:p>
        </p:txBody>
      </p:sp>
      <p:sp>
        <p:nvSpPr>
          <p:cNvPr id="3" name="Content Placeholder 2">
            <a:extLst>
              <a:ext uri="{FF2B5EF4-FFF2-40B4-BE49-F238E27FC236}">
                <a16:creationId xmlns:a16="http://schemas.microsoft.com/office/drawing/2014/main" id="{4358AE87-DD3F-49E7-BFCF-42997599727B}"/>
              </a:ext>
            </a:extLst>
          </p:cNvPr>
          <p:cNvSpPr>
            <a:spLocks noGrp="1"/>
          </p:cNvSpPr>
          <p:nvPr>
            <p:ph idx="1"/>
          </p:nvPr>
        </p:nvSpPr>
        <p:spPr>
          <a:xfrm>
            <a:off x="615191" y="1543574"/>
            <a:ext cx="10434253" cy="4130900"/>
          </a:xfrm>
        </p:spPr>
        <p:txBody>
          <a:bodyPr>
            <a:normAutofit/>
          </a:bodyPr>
          <a:lstStyle/>
          <a:p>
            <a:r>
              <a:rPr lang="en-US" sz="3600" dirty="0"/>
              <a:t>Key Distinctions</a:t>
            </a:r>
          </a:p>
          <a:p>
            <a:pPr lvl="1"/>
            <a:r>
              <a:rPr lang="en-US" sz="2600" dirty="0">
                <a:effectLst/>
              </a:rPr>
              <a:t>Murder v. Killing</a:t>
            </a:r>
          </a:p>
          <a:p>
            <a:pPr lvl="1"/>
            <a:r>
              <a:rPr lang="en-US" sz="2600" dirty="0">
                <a:effectLst/>
              </a:rPr>
              <a:t>Extrajudicial Executions (lynching) vs. Death after Due Process</a:t>
            </a:r>
          </a:p>
          <a:p>
            <a:pPr lvl="1"/>
            <a:r>
              <a:rPr lang="en-US" sz="2600" dirty="0">
                <a:effectLst/>
              </a:rPr>
              <a:t>Specific Deterrence v. General Deterrence</a:t>
            </a:r>
          </a:p>
          <a:p>
            <a:pPr lvl="1"/>
            <a:endParaRPr lang="en-US" sz="2600" dirty="0">
              <a:effectLst/>
            </a:endParaRPr>
          </a:p>
          <a:p>
            <a:pPr lvl="1"/>
            <a:endParaRPr lang="en-US" dirty="0"/>
          </a:p>
        </p:txBody>
      </p:sp>
      <p:sp>
        <p:nvSpPr>
          <p:cNvPr id="4" name="Slide Number Placeholder 3">
            <a:extLst>
              <a:ext uri="{FF2B5EF4-FFF2-40B4-BE49-F238E27FC236}">
                <a16:creationId xmlns:a16="http://schemas.microsoft.com/office/drawing/2014/main" id="{6DF0354D-6B53-416C-84A0-1DAFE54344A2}"/>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5" name="Rectangle 4">
            <a:extLst>
              <a:ext uri="{FF2B5EF4-FFF2-40B4-BE49-F238E27FC236}">
                <a16:creationId xmlns:a16="http://schemas.microsoft.com/office/drawing/2014/main" id="{E34482A3-2B22-4E67-BB18-24B6747B9E1F}"/>
              </a:ext>
            </a:extLst>
          </p:cNvPr>
          <p:cNvSpPr/>
          <p:nvPr/>
        </p:nvSpPr>
        <p:spPr>
          <a:xfrm>
            <a:off x="615191" y="5883275"/>
            <a:ext cx="10214995" cy="523220"/>
          </a:xfrm>
          <a:prstGeom prst="rect">
            <a:avLst/>
          </a:prstGeom>
        </p:spPr>
        <p:txBody>
          <a:bodyPr wrap="square">
            <a:spAutoFit/>
          </a:bodyPr>
          <a:lstStyle/>
          <a:p>
            <a:r>
              <a:rPr lang="en-US" sz="1400" dirty="0" err="1"/>
              <a:t>Seiple</a:t>
            </a:r>
            <a:r>
              <a:rPr lang="en-US" sz="1400" dirty="0"/>
              <a:t>, David and Keith </a:t>
            </a:r>
            <a:r>
              <a:rPr lang="en-US" sz="1400" dirty="0" err="1"/>
              <a:t>Goree</a:t>
            </a:r>
            <a:r>
              <a:rPr lang="en-US" sz="1400" dirty="0"/>
              <a:t> “Punishment and the Death Penalty.”</a:t>
            </a:r>
            <a:r>
              <a:rPr lang="en-US" sz="1400" i="1" dirty="0"/>
              <a:t> Ethics Applied.</a:t>
            </a:r>
            <a:r>
              <a:rPr lang="en-US" sz="1400" dirty="0"/>
              <a:t> 5.0 Edition  Eds. Keith </a:t>
            </a:r>
            <a:r>
              <a:rPr lang="en-US" sz="1400" dirty="0" err="1"/>
              <a:t>Goree</a:t>
            </a:r>
            <a:r>
              <a:rPr lang="en-US" sz="1400" dirty="0"/>
              <a:t>, Mary Pyle, Emily Baker, and JoAnne Hopkins. 2006 Pearson: Boston, 525.</a:t>
            </a:r>
          </a:p>
        </p:txBody>
      </p:sp>
    </p:spTree>
    <p:extLst>
      <p:ext uri="{BB962C8B-B14F-4D97-AF65-F5344CB8AC3E}">
        <p14:creationId xmlns:p14="http://schemas.microsoft.com/office/powerpoint/2010/main" val="3118294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395</TotalTime>
  <Words>1904</Words>
  <Application>Microsoft Office PowerPoint</Application>
  <PresentationFormat>Widescreen</PresentationFormat>
  <Paragraphs>143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Bookman Old Style</vt:lpstr>
      <vt:lpstr>Calibri</vt:lpstr>
      <vt:lpstr>Rockwell</vt:lpstr>
      <vt:lpstr>Damask</vt:lpstr>
      <vt:lpstr>Dying in the Line of Fire Capital Punishment Use of Lethal Force</vt:lpstr>
      <vt:lpstr>Case – Dying in the Line of Fire v. PAS</vt:lpstr>
      <vt:lpstr>Case – Dying in the Line of Fire v. PAS</vt:lpstr>
      <vt:lpstr>Case – Dying in the Line of Fire v. PAS</vt:lpstr>
      <vt:lpstr>Capital Punishment</vt:lpstr>
      <vt:lpstr>Capital Punishment</vt:lpstr>
      <vt:lpstr>Capital Punishment</vt:lpstr>
      <vt:lpstr>Capital Punishment</vt:lpstr>
      <vt:lpstr>Capital Punishment</vt:lpstr>
      <vt:lpstr>Capital Punishment</vt:lpstr>
      <vt:lpstr>Capital Punishment</vt:lpstr>
      <vt:lpstr>Old Testament Retribution</vt:lpstr>
      <vt:lpstr>New Testament Retribution</vt:lpstr>
      <vt:lpstr>Capital Punishment Principles</vt:lpstr>
      <vt:lpstr>Capital Punishment</vt:lpstr>
      <vt:lpstr>Capital Punishment Principles</vt:lpstr>
      <vt:lpstr>Punishment</vt:lpstr>
      <vt:lpstr>Use of Lethal Force</vt:lpstr>
      <vt:lpstr>Carl Fredrik Reuterswärd's Non-Violence, Sergelgatan, Stockholm</vt:lpstr>
      <vt:lpstr>PowerPoint Presentation</vt:lpstr>
      <vt:lpstr>Bring God Back Into Our Sacred Spaces</vt:lpstr>
      <vt:lpstr>Thought Question</vt:lpstr>
      <vt:lpstr>Use of Lethal Force</vt:lpstr>
      <vt:lpstr>Use of Lethal Force</vt:lpstr>
      <vt:lpstr>Spiritually what is necessary for using lethal force?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Cases of Interest</dc:title>
  <dc:creator>irishpotato5g potato</dc:creator>
  <cp:lastModifiedBy>Daniel Stearsman</cp:lastModifiedBy>
  <cp:revision>4</cp:revision>
  <cp:lastPrinted>2020-04-22T00:34:07Z</cp:lastPrinted>
  <dcterms:created xsi:type="dcterms:W3CDTF">2020-04-21T19:54:48Z</dcterms:created>
  <dcterms:modified xsi:type="dcterms:W3CDTF">2025-04-10T19:41:56Z</dcterms:modified>
</cp:coreProperties>
</file>