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2"/>
  </p:notesMasterIdLst>
  <p:handoutMasterIdLst>
    <p:handoutMasterId r:id="rId53"/>
  </p:handoutMasterIdLst>
  <p:sldIdLst>
    <p:sldId id="266" r:id="rId2"/>
    <p:sldId id="259" r:id="rId3"/>
    <p:sldId id="261" r:id="rId4"/>
    <p:sldId id="267" r:id="rId5"/>
    <p:sldId id="268" r:id="rId6"/>
    <p:sldId id="297" r:id="rId7"/>
    <p:sldId id="286" r:id="rId8"/>
    <p:sldId id="295" r:id="rId9"/>
    <p:sldId id="270" r:id="rId10"/>
    <p:sldId id="287" r:id="rId11"/>
    <p:sldId id="264" r:id="rId12"/>
    <p:sldId id="317" r:id="rId13"/>
    <p:sldId id="289" r:id="rId14"/>
    <p:sldId id="290" r:id="rId15"/>
    <p:sldId id="291" r:id="rId16"/>
    <p:sldId id="292" r:id="rId17"/>
    <p:sldId id="293" r:id="rId18"/>
    <p:sldId id="294" r:id="rId19"/>
    <p:sldId id="320" r:id="rId20"/>
    <p:sldId id="272" r:id="rId21"/>
    <p:sldId id="298" r:id="rId22"/>
    <p:sldId id="299" r:id="rId23"/>
    <p:sldId id="323" r:id="rId24"/>
    <p:sldId id="300" r:id="rId25"/>
    <p:sldId id="302" r:id="rId26"/>
    <p:sldId id="301" r:id="rId27"/>
    <p:sldId id="303" r:id="rId28"/>
    <p:sldId id="273" r:id="rId29"/>
    <p:sldId id="318" r:id="rId30"/>
    <p:sldId id="321" r:id="rId31"/>
    <p:sldId id="314" r:id="rId32"/>
    <p:sldId id="315" r:id="rId33"/>
    <p:sldId id="316" r:id="rId34"/>
    <p:sldId id="262" r:id="rId35"/>
    <p:sldId id="275" r:id="rId36"/>
    <p:sldId id="263" r:id="rId37"/>
    <p:sldId id="277" r:id="rId38"/>
    <p:sldId id="278" r:id="rId39"/>
    <p:sldId id="279" r:id="rId40"/>
    <p:sldId id="280" r:id="rId41"/>
    <p:sldId id="281" r:id="rId42"/>
    <p:sldId id="285" r:id="rId43"/>
    <p:sldId id="322" r:id="rId44"/>
    <p:sldId id="307" r:id="rId45"/>
    <p:sldId id="313" r:id="rId46"/>
    <p:sldId id="309" r:id="rId47"/>
    <p:sldId id="312" r:id="rId48"/>
    <p:sldId id="306" r:id="rId49"/>
    <p:sldId id="311" r:id="rId50"/>
    <p:sldId id="310" r:id="rId51"/>
  </p:sldIdLst>
  <p:sldSz cx="12192000" cy="6858000"/>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324" autoAdjust="0"/>
    <p:restoredTop sz="94660"/>
  </p:normalViewPr>
  <p:slideViewPr>
    <p:cSldViewPr>
      <p:cViewPr varScale="1">
        <p:scale>
          <a:sx n="101" d="100"/>
          <a:sy n="101" d="100"/>
        </p:scale>
        <p:origin x="606" y="13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8" Type="http://schemas.microsoft.com/office/2016/11/relationships/changesInfo" Target="changesInfos/changesInfo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Stearsman" userId="b0e80c6895d737ba" providerId="LiveId" clId="{0E96537E-DB06-4617-A579-B77DD43E3221}"/>
    <pc:docChg chg="custSel delSld modSld">
      <pc:chgData name="Daniel Stearsman" userId="b0e80c6895d737ba" providerId="LiveId" clId="{0E96537E-DB06-4617-A579-B77DD43E3221}" dt="2022-09-01T13:30:35.112" v="2" actId="20577"/>
      <pc:docMkLst>
        <pc:docMk/>
      </pc:docMkLst>
      <pc:sldChg chg="modSp mod">
        <pc:chgData name="Daniel Stearsman" userId="b0e80c6895d737ba" providerId="LiveId" clId="{0E96537E-DB06-4617-A579-B77DD43E3221}" dt="2022-09-01T13:30:35.112" v="2" actId="20577"/>
        <pc:sldMkLst>
          <pc:docMk/>
          <pc:sldMk cId="832574125" sldId="315"/>
        </pc:sldMkLst>
      </pc:sldChg>
      <pc:sldChg chg="del">
        <pc:chgData name="Daniel Stearsman" userId="b0e80c6895d737ba" providerId="LiveId" clId="{0E96537E-DB06-4617-A579-B77DD43E3221}" dt="2022-09-01T13:14:06.960" v="0" actId="47"/>
        <pc:sldMkLst>
          <pc:docMk/>
          <pc:sldMk cId="410657199" sldId="323"/>
        </pc:sldMkLst>
      </pc:sldChg>
    </pc:docChg>
  </pc:docChgLst>
  <pc:docChgLst>
    <pc:chgData name="Daniel Stearsman" userId="b0e80c6895d737ba" providerId="LiveId" clId="{17A55CB0-EB73-4DF0-8375-24B55C961F8A}"/>
    <pc:docChg chg="addSld modSld">
      <pc:chgData name="Daniel Stearsman" userId="b0e80c6895d737ba" providerId="LiveId" clId="{17A55CB0-EB73-4DF0-8375-24B55C961F8A}" dt="2022-08-29T20:04:29.734" v="20" actId="403"/>
      <pc:docMkLst>
        <pc:docMk/>
      </pc:docMkLst>
      <pc:sldChg chg="modSp new mod">
        <pc:chgData name="Daniel Stearsman" userId="b0e80c6895d737ba" providerId="LiveId" clId="{17A55CB0-EB73-4DF0-8375-24B55C961F8A}" dt="2022-08-29T20:04:29.734" v="20" actId="403"/>
        <pc:sldMkLst>
          <pc:docMk/>
          <pc:sldMk cId="410657199" sldId="323"/>
        </pc:sldMkLst>
      </pc:sldChg>
    </pc:docChg>
  </pc:docChgLst>
  <pc:docChgLst>
    <pc:chgData name="Daniel Stearsman" userId="b0e80c6895d737ba" providerId="LiveId" clId="{20BF573D-79F1-4853-8EC1-85891A8F321B}"/>
    <pc:docChg chg="undo custSel addSld delSld modSld">
      <pc:chgData name="Daniel Stearsman" userId="b0e80c6895d737ba" providerId="LiveId" clId="{20BF573D-79F1-4853-8EC1-85891A8F321B}" dt="2021-02-19T13:25:23.345" v="4051" actId="1076"/>
      <pc:docMkLst>
        <pc:docMk/>
      </pc:docMkLst>
      <pc:sldChg chg="delSp mod">
        <pc:chgData name="Daniel Stearsman" userId="b0e80c6895d737ba" providerId="LiveId" clId="{20BF573D-79F1-4853-8EC1-85891A8F321B}" dt="2021-02-12T15:24:54.003" v="0" actId="478"/>
        <pc:sldMkLst>
          <pc:docMk/>
          <pc:sldMk cId="2782495822" sldId="261"/>
        </pc:sldMkLst>
      </pc:sldChg>
      <pc:sldChg chg="add">
        <pc:chgData name="Daniel Stearsman" userId="b0e80c6895d737ba" providerId="LiveId" clId="{20BF573D-79F1-4853-8EC1-85891A8F321B}" dt="2021-02-12T16:20:03.358" v="3408"/>
        <pc:sldMkLst>
          <pc:docMk/>
          <pc:sldMk cId="2354391764" sldId="264"/>
        </pc:sldMkLst>
      </pc:sldChg>
      <pc:sldChg chg="del">
        <pc:chgData name="Daniel Stearsman" userId="b0e80c6895d737ba" providerId="LiveId" clId="{20BF573D-79F1-4853-8EC1-85891A8F321B}" dt="2021-02-12T16:19:56.398" v="3407" actId="2696"/>
        <pc:sldMkLst>
          <pc:docMk/>
          <pc:sldMk cId="3344769985" sldId="264"/>
        </pc:sldMkLst>
      </pc:sldChg>
      <pc:sldChg chg="modSp mod">
        <pc:chgData name="Daniel Stearsman" userId="b0e80c6895d737ba" providerId="LiveId" clId="{20BF573D-79F1-4853-8EC1-85891A8F321B}" dt="2021-02-12T15:28:17.770" v="17" actId="20577"/>
        <pc:sldMkLst>
          <pc:docMk/>
          <pc:sldMk cId="0" sldId="268"/>
        </pc:sldMkLst>
      </pc:sldChg>
      <pc:sldChg chg="modSp">
        <pc:chgData name="Daniel Stearsman" userId="b0e80c6895d737ba" providerId="LiveId" clId="{20BF573D-79F1-4853-8EC1-85891A8F321B}" dt="2021-02-12T15:32:45.271" v="19" actId="14100"/>
        <pc:sldMkLst>
          <pc:docMk/>
          <pc:sldMk cId="0" sldId="270"/>
        </pc:sldMkLst>
      </pc:sldChg>
      <pc:sldChg chg="modSp mod">
        <pc:chgData name="Daniel Stearsman" userId="b0e80c6895d737ba" providerId="LiveId" clId="{20BF573D-79F1-4853-8EC1-85891A8F321B}" dt="2021-02-12T16:19:44.570" v="3406" actId="403"/>
        <pc:sldMkLst>
          <pc:docMk/>
          <pc:sldMk cId="0" sldId="272"/>
        </pc:sldMkLst>
      </pc:sldChg>
      <pc:sldChg chg="modSp modAnim">
        <pc:chgData name="Daniel Stearsman" userId="b0e80c6895d737ba" providerId="LiveId" clId="{20BF573D-79F1-4853-8EC1-85891A8F321B}" dt="2021-02-12T16:20:37.239" v="3414" actId="207"/>
        <pc:sldMkLst>
          <pc:docMk/>
          <pc:sldMk cId="0" sldId="273"/>
        </pc:sldMkLst>
      </pc:sldChg>
      <pc:sldChg chg="modSp">
        <pc:chgData name="Daniel Stearsman" userId="b0e80c6895d737ba" providerId="LiveId" clId="{20BF573D-79F1-4853-8EC1-85891A8F321B}" dt="2021-02-12T16:21:12.062" v="3416" actId="14100"/>
        <pc:sldMkLst>
          <pc:docMk/>
          <pc:sldMk cId="0" sldId="275"/>
        </pc:sldMkLst>
      </pc:sldChg>
      <pc:sldChg chg="modSp mod">
        <pc:chgData name="Daniel Stearsman" userId="b0e80c6895d737ba" providerId="LiveId" clId="{20BF573D-79F1-4853-8EC1-85891A8F321B}" dt="2021-02-12T16:21:42.083" v="3420" actId="207"/>
        <pc:sldMkLst>
          <pc:docMk/>
          <pc:sldMk cId="0" sldId="278"/>
        </pc:sldMkLst>
      </pc:sldChg>
      <pc:sldChg chg="modSp">
        <pc:chgData name="Daniel Stearsman" userId="b0e80c6895d737ba" providerId="LiveId" clId="{20BF573D-79F1-4853-8EC1-85891A8F321B}" dt="2021-02-12T16:22:12.142" v="3421" actId="14100"/>
        <pc:sldMkLst>
          <pc:docMk/>
          <pc:sldMk cId="0" sldId="285"/>
        </pc:sldMkLst>
      </pc:sldChg>
      <pc:sldChg chg="modSp del mod">
        <pc:chgData name="Daniel Stearsman" userId="b0e80c6895d737ba" providerId="LiveId" clId="{20BF573D-79F1-4853-8EC1-85891A8F321B}" dt="2021-02-12T16:20:06.642" v="3409" actId="2696"/>
        <pc:sldMkLst>
          <pc:docMk/>
          <pc:sldMk cId="4096943965" sldId="288"/>
        </pc:sldMkLst>
      </pc:sldChg>
      <pc:sldChg chg="modSp">
        <pc:chgData name="Daniel Stearsman" userId="b0e80c6895d737ba" providerId="LiveId" clId="{20BF573D-79F1-4853-8EC1-85891A8F321B}" dt="2021-02-12T15:53:59.728" v="1059" actId="14100"/>
        <pc:sldMkLst>
          <pc:docMk/>
          <pc:sldMk cId="26179809" sldId="289"/>
        </pc:sldMkLst>
      </pc:sldChg>
      <pc:sldChg chg="modSp mod">
        <pc:chgData name="Daniel Stearsman" userId="b0e80c6895d737ba" providerId="LiveId" clId="{20BF573D-79F1-4853-8EC1-85891A8F321B}" dt="2021-02-12T16:13:08.144" v="2566" actId="6549"/>
        <pc:sldMkLst>
          <pc:docMk/>
          <pc:sldMk cId="1087896750" sldId="295"/>
        </pc:sldMkLst>
      </pc:sldChg>
      <pc:sldChg chg="del">
        <pc:chgData name="Daniel Stearsman" userId="b0e80c6895d737ba" providerId="LiveId" clId="{20BF573D-79F1-4853-8EC1-85891A8F321B}" dt="2021-02-12T16:20:16.864" v="3410" actId="47"/>
        <pc:sldMkLst>
          <pc:docMk/>
          <pc:sldMk cId="4013008134" sldId="296"/>
        </pc:sldMkLst>
      </pc:sldChg>
      <pc:sldChg chg="modSp mod">
        <pc:chgData name="Daniel Stearsman" userId="b0e80c6895d737ba" providerId="LiveId" clId="{20BF573D-79F1-4853-8EC1-85891A8F321B}" dt="2021-02-12T16:00:00.500" v="1260" actId="14100"/>
        <pc:sldMkLst>
          <pc:docMk/>
          <pc:sldMk cId="3054206233" sldId="298"/>
        </pc:sldMkLst>
      </pc:sldChg>
      <pc:sldChg chg="modSp mod">
        <pc:chgData name="Daniel Stearsman" userId="b0e80c6895d737ba" providerId="LiveId" clId="{20BF573D-79F1-4853-8EC1-85891A8F321B}" dt="2021-02-12T16:00:40.903" v="1299" actId="20577"/>
        <pc:sldMkLst>
          <pc:docMk/>
          <pc:sldMk cId="1356416879" sldId="300"/>
        </pc:sldMkLst>
      </pc:sldChg>
      <pc:sldChg chg="del">
        <pc:chgData name="Daniel Stearsman" userId="b0e80c6895d737ba" providerId="LiveId" clId="{20BF573D-79F1-4853-8EC1-85891A8F321B}" dt="2021-02-12T15:49:39.448" v="1055" actId="2696"/>
        <pc:sldMkLst>
          <pc:docMk/>
          <pc:sldMk cId="27430603" sldId="306"/>
        </pc:sldMkLst>
      </pc:sldChg>
      <pc:sldChg chg="modSp add mod">
        <pc:chgData name="Daniel Stearsman" userId="b0e80c6895d737ba" providerId="LiveId" clId="{20BF573D-79F1-4853-8EC1-85891A8F321B}" dt="2021-02-12T16:23:48.081" v="3440" actId="313"/>
        <pc:sldMkLst>
          <pc:docMk/>
          <pc:sldMk cId="857998703" sldId="306"/>
        </pc:sldMkLst>
      </pc:sldChg>
      <pc:sldChg chg="del">
        <pc:chgData name="Daniel Stearsman" userId="b0e80c6895d737ba" providerId="LiveId" clId="{20BF573D-79F1-4853-8EC1-85891A8F321B}" dt="2021-02-12T15:49:39.448" v="1055" actId="2696"/>
        <pc:sldMkLst>
          <pc:docMk/>
          <pc:sldMk cId="2596314892" sldId="307"/>
        </pc:sldMkLst>
      </pc:sldChg>
      <pc:sldChg chg="add">
        <pc:chgData name="Daniel Stearsman" userId="b0e80c6895d737ba" providerId="LiveId" clId="{20BF573D-79F1-4853-8EC1-85891A8F321B}" dt="2021-02-12T15:49:45.049" v="1056"/>
        <pc:sldMkLst>
          <pc:docMk/>
          <pc:sldMk cId="3597770857" sldId="307"/>
        </pc:sldMkLst>
      </pc:sldChg>
      <pc:sldChg chg="del">
        <pc:chgData name="Daniel Stearsman" userId="b0e80c6895d737ba" providerId="LiveId" clId="{20BF573D-79F1-4853-8EC1-85891A8F321B}" dt="2021-02-12T15:49:39.448" v="1055" actId="2696"/>
        <pc:sldMkLst>
          <pc:docMk/>
          <pc:sldMk cId="402675595" sldId="309"/>
        </pc:sldMkLst>
      </pc:sldChg>
      <pc:sldChg chg="add">
        <pc:chgData name="Daniel Stearsman" userId="b0e80c6895d737ba" providerId="LiveId" clId="{20BF573D-79F1-4853-8EC1-85891A8F321B}" dt="2021-02-12T15:49:45.049" v="1056"/>
        <pc:sldMkLst>
          <pc:docMk/>
          <pc:sldMk cId="4254679138" sldId="309"/>
        </pc:sldMkLst>
      </pc:sldChg>
      <pc:sldChg chg="add">
        <pc:chgData name="Daniel Stearsman" userId="b0e80c6895d737ba" providerId="LiveId" clId="{20BF573D-79F1-4853-8EC1-85891A8F321B}" dt="2021-02-12T15:49:45.049" v="1056"/>
        <pc:sldMkLst>
          <pc:docMk/>
          <pc:sldMk cId="1001223955" sldId="310"/>
        </pc:sldMkLst>
      </pc:sldChg>
      <pc:sldChg chg="del">
        <pc:chgData name="Daniel Stearsman" userId="b0e80c6895d737ba" providerId="LiveId" clId="{20BF573D-79F1-4853-8EC1-85891A8F321B}" dt="2021-02-12T15:49:39.448" v="1055" actId="2696"/>
        <pc:sldMkLst>
          <pc:docMk/>
          <pc:sldMk cId="3131291915" sldId="310"/>
        </pc:sldMkLst>
      </pc:sldChg>
      <pc:sldChg chg="del">
        <pc:chgData name="Daniel Stearsman" userId="b0e80c6895d737ba" providerId="LiveId" clId="{20BF573D-79F1-4853-8EC1-85891A8F321B}" dt="2021-02-12T15:49:39.448" v="1055" actId="2696"/>
        <pc:sldMkLst>
          <pc:docMk/>
          <pc:sldMk cId="1635813665" sldId="311"/>
        </pc:sldMkLst>
      </pc:sldChg>
      <pc:sldChg chg="add">
        <pc:chgData name="Daniel Stearsman" userId="b0e80c6895d737ba" providerId="LiveId" clId="{20BF573D-79F1-4853-8EC1-85891A8F321B}" dt="2021-02-12T15:49:45.049" v="1056"/>
        <pc:sldMkLst>
          <pc:docMk/>
          <pc:sldMk cId="3630335001" sldId="311"/>
        </pc:sldMkLst>
      </pc:sldChg>
      <pc:sldChg chg="modSp add mod">
        <pc:chgData name="Daniel Stearsman" userId="b0e80c6895d737ba" providerId="LiveId" clId="{20BF573D-79F1-4853-8EC1-85891A8F321B}" dt="2021-02-18T21:35:24.788" v="3963" actId="115"/>
        <pc:sldMkLst>
          <pc:docMk/>
          <pc:sldMk cId="1164526070" sldId="312"/>
        </pc:sldMkLst>
      </pc:sldChg>
      <pc:sldChg chg="del">
        <pc:chgData name="Daniel Stearsman" userId="b0e80c6895d737ba" providerId="LiveId" clId="{20BF573D-79F1-4853-8EC1-85891A8F321B}" dt="2021-02-12T15:49:39.448" v="1055" actId="2696"/>
        <pc:sldMkLst>
          <pc:docMk/>
          <pc:sldMk cId="3191226050" sldId="312"/>
        </pc:sldMkLst>
      </pc:sldChg>
      <pc:sldChg chg="del">
        <pc:chgData name="Daniel Stearsman" userId="b0e80c6895d737ba" providerId="LiveId" clId="{20BF573D-79F1-4853-8EC1-85891A8F321B}" dt="2021-02-12T15:49:39.448" v="1055" actId="2696"/>
        <pc:sldMkLst>
          <pc:docMk/>
          <pc:sldMk cId="1014618423" sldId="313"/>
        </pc:sldMkLst>
      </pc:sldChg>
      <pc:sldChg chg="modSp add mod">
        <pc:chgData name="Daniel Stearsman" userId="b0e80c6895d737ba" providerId="LiveId" clId="{20BF573D-79F1-4853-8EC1-85891A8F321B}" dt="2021-02-18T21:37:06.302" v="3968" actId="20577"/>
        <pc:sldMkLst>
          <pc:docMk/>
          <pc:sldMk cId="1808955154" sldId="313"/>
        </pc:sldMkLst>
      </pc:sldChg>
      <pc:sldChg chg="modSp new mod">
        <pc:chgData name="Daniel Stearsman" userId="b0e80c6895d737ba" providerId="LiveId" clId="{20BF573D-79F1-4853-8EC1-85891A8F321B}" dt="2021-02-12T15:42:50.812" v="1054" actId="20577"/>
        <pc:sldMkLst>
          <pc:docMk/>
          <pc:sldMk cId="893549303" sldId="317"/>
        </pc:sldMkLst>
      </pc:sldChg>
      <pc:sldChg chg="modSp new mod">
        <pc:chgData name="Daniel Stearsman" userId="b0e80c6895d737ba" providerId="LiveId" clId="{20BF573D-79F1-4853-8EC1-85891A8F321B}" dt="2021-02-12T16:11:06.406" v="2442" actId="14100"/>
        <pc:sldMkLst>
          <pc:docMk/>
          <pc:sldMk cId="3463468704" sldId="318"/>
        </pc:sldMkLst>
      </pc:sldChg>
      <pc:sldChg chg="new del">
        <pc:chgData name="Daniel Stearsman" userId="b0e80c6895d737ba" providerId="LiveId" clId="{20BF573D-79F1-4853-8EC1-85891A8F321B}" dt="2021-02-12T16:14:35.616" v="2636" actId="47"/>
        <pc:sldMkLst>
          <pc:docMk/>
          <pc:sldMk cId="2063696238" sldId="319"/>
        </pc:sldMkLst>
      </pc:sldChg>
      <pc:sldChg chg="modSp new mod">
        <pc:chgData name="Daniel Stearsman" userId="b0e80c6895d737ba" providerId="LiveId" clId="{20BF573D-79F1-4853-8EC1-85891A8F321B}" dt="2021-02-12T16:19:14.730" v="3405" actId="20577"/>
        <pc:sldMkLst>
          <pc:docMk/>
          <pc:sldMk cId="591331306" sldId="320"/>
        </pc:sldMkLst>
      </pc:sldChg>
      <pc:sldChg chg="delSp modSp new mod">
        <pc:chgData name="Daniel Stearsman" userId="b0e80c6895d737ba" providerId="LiveId" clId="{20BF573D-79F1-4853-8EC1-85891A8F321B}" dt="2021-02-12T20:36:45.215" v="3962" actId="14100"/>
        <pc:sldMkLst>
          <pc:docMk/>
          <pc:sldMk cId="2665031835" sldId="321"/>
        </pc:sldMkLst>
      </pc:sldChg>
      <pc:sldChg chg="modSp new mod">
        <pc:chgData name="Daniel Stearsman" userId="b0e80c6895d737ba" providerId="LiveId" clId="{20BF573D-79F1-4853-8EC1-85891A8F321B}" dt="2021-02-19T13:25:23.345" v="4051" actId="1076"/>
        <pc:sldMkLst>
          <pc:docMk/>
          <pc:sldMk cId="1508422408" sldId="322"/>
        </pc:sldMkLst>
      </pc:sldChg>
    </pc:docChg>
  </pc:docChgLst>
  <pc:docChgLst>
    <pc:chgData name="Daniel Stearsman" userId="b0e80c6895d737ba" providerId="LiveId" clId="{F614369D-DEFA-43F0-BABD-489267E43997}"/>
    <pc:docChg chg="custSel addSld modSld">
      <pc:chgData name="Daniel Stearsman" userId="b0e80c6895d737ba" providerId="LiveId" clId="{F614369D-DEFA-43F0-BABD-489267E43997}" dt="2025-02-13T21:13:50.696" v="10" actId="113"/>
      <pc:docMkLst>
        <pc:docMk/>
      </pc:docMkLst>
      <pc:sldChg chg="modSp new mod">
        <pc:chgData name="Daniel Stearsman" userId="b0e80c6895d737ba" providerId="LiveId" clId="{F614369D-DEFA-43F0-BABD-489267E43997}" dt="2025-02-13T21:13:50.696" v="10" actId="113"/>
        <pc:sldMkLst>
          <pc:docMk/>
          <pc:sldMk cId="4222486993" sldId="323"/>
        </pc:sldMkLst>
        <pc:spChg chg="mod">
          <ac:chgData name="Daniel Stearsman" userId="b0e80c6895d737ba" providerId="LiveId" clId="{F614369D-DEFA-43F0-BABD-489267E43997}" dt="2025-02-13T21:13:50.696" v="10" actId="113"/>
          <ac:spMkLst>
            <pc:docMk/>
            <pc:sldMk cId="4222486993" sldId="323"/>
            <ac:spMk id="2" creationId="{D456FD7E-D442-B996-2E20-68F299AD79B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265809" y="0"/>
            <a:ext cx="4028440" cy="350520"/>
          </a:xfrm>
          <a:prstGeom prst="rect">
            <a:avLst/>
          </a:prstGeom>
        </p:spPr>
        <p:txBody>
          <a:bodyPr vert="horz" lIns="91440" tIns="45720" rIns="91440" bIns="45720" rtlCol="0"/>
          <a:lstStyle>
            <a:lvl1pPr algn="r">
              <a:defRPr sz="1200"/>
            </a:lvl1pPr>
          </a:lstStyle>
          <a:p>
            <a:fld id="{4A5DF913-8CBA-4BB6-B9C1-89EA615947D9}" type="datetimeFigureOut">
              <a:rPr lang="en-US" smtClean="0"/>
              <a:t>2/13/2025</a:t>
            </a:fld>
            <a:endParaRPr lang="en-US"/>
          </a:p>
        </p:txBody>
      </p:sp>
      <p:sp>
        <p:nvSpPr>
          <p:cNvPr id="4" name="Footer Placeholder 3"/>
          <p:cNvSpPr>
            <a:spLocks noGrp="1"/>
          </p:cNvSpPr>
          <p:nvPr>
            <p:ph type="ftr" sz="quarter" idx="2"/>
          </p:nvPr>
        </p:nvSpPr>
        <p:spPr>
          <a:xfrm>
            <a:off x="0" y="6658664"/>
            <a:ext cx="4028440" cy="3505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265809" y="6658664"/>
            <a:ext cx="4028440" cy="350520"/>
          </a:xfrm>
          <a:prstGeom prst="rect">
            <a:avLst/>
          </a:prstGeom>
        </p:spPr>
        <p:txBody>
          <a:bodyPr vert="horz" lIns="91440" tIns="45720" rIns="91440" bIns="45720" rtlCol="0" anchor="b"/>
          <a:lstStyle>
            <a:lvl1pPr algn="r">
              <a:defRPr sz="1200"/>
            </a:lvl1pPr>
          </a:lstStyle>
          <a:p>
            <a:fld id="{55BE9A6E-27A7-4770-B08D-67C0D1700754}" type="slidenum">
              <a:rPr lang="en-US" smtClean="0"/>
              <a:t>‹#›</a:t>
            </a:fld>
            <a:endParaRPr lang="en-US"/>
          </a:p>
        </p:txBody>
      </p:sp>
    </p:spTree>
    <p:extLst>
      <p:ext uri="{BB962C8B-B14F-4D97-AF65-F5344CB8AC3E}">
        <p14:creationId xmlns:p14="http://schemas.microsoft.com/office/powerpoint/2010/main" val="25056472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265809" y="0"/>
            <a:ext cx="4028440" cy="350520"/>
          </a:xfrm>
          <a:prstGeom prst="rect">
            <a:avLst/>
          </a:prstGeom>
        </p:spPr>
        <p:txBody>
          <a:bodyPr vert="horz" lIns="91440" tIns="45720" rIns="91440" bIns="45720" rtlCol="0"/>
          <a:lstStyle>
            <a:lvl1pPr algn="r">
              <a:defRPr sz="1200"/>
            </a:lvl1pPr>
          </a:lstStyle>
          <a:p>
            <a:fld id="{BD1BA2A7-E720-4A5C-AAC1-28EB0089383B}" type="datetimeFigureOut">
              <a:rPr lang="en-US" smtClean="0"/>
              <a:pPr/>
              <a:t>2/13/2025</a:t>
            </a:fld>
            <a:endParaRPr lang="en-US"/>
          </a:p>
        </p:txBody>
      </p:sp>
      <p:sp>
        <p:nvSpPr>
          <p:cNvPr id="4" name="Slide Image Placeholder 3"/>
          <p:cNvSpPr>
            <a:spLocks noGrp="1" noRot="1" noChangeAspect="1"/>
          </p:cNvSpPr>
          <p:nvPr>
            <p:ph type="sldImg" idx="2"/>
          </p:nvPr>
        </p:nvSpPr>
        <p:spPr>
          <a:xfrm>
            <a:off x="2311400" y="525463"/>
            <a:ext cx="4673600" cy="2628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29640" y="3329940"/>
            <a:ext cx="7437120" cy="315468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05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265809" y="6658664"/>
            <a:ext cx="4028440" cy="350520"/>
          </a:xfrm>
          <a:prstGeom prst="rect">
            <a:avLst/>
          </a:prstGeom>
        </p:spPr>
        <p:txBody>
          <a:bodyPr vert="horz" lIns="91440" tIns="45720" rIns="91440" bIns="45720" rtlCol="0" anchor="b"/>
          <a:lstStyle>
            <a:lvl1pPr algn="r">
              <a:defRPr sz="1200"/>
            </a:lvl1pPr>
          </a:lstStyle>
          <a:p>
            <a:fld id="{761E81B6-86BA-4E8B-A398-1EA903569970}" type="slidenum">
              <a:rPr lang="en-US" smtClean="0"/>
              <a:pPr/>
              <a:t>‹#›</a:t>
            </a:fld>
            <a:endParaRPr lang="en-US"/>
          </a:p>
        </p:txBody>
      </p:sp>
    </p:spTree>
    <p:extLst>
      <p:ext uri="{BB962C8B-B14F-4D97-AF65-F5344CB8AC3E}">
        <p14:creationId xmlns:p14="http://schemas.microsoft.com/office/powerpoint/2010/main" val="8464837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ohsr.od.nih.gov/guidelines/belmont.html"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bcm.edu/ethics/?pmid=3833"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hu.mtu.edu/~tlockha/hu329ov8.htm"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9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4" name="Slide Number Placeholder 3"/>
          <p:cNvSpPr>
            <a:spLocks noGrp="1"/>
          </p:cNvSpPr>
          <p:nvPr>
            <p:ph type="sldNum" sz="quarter" idx="5"/>
          </p:nvPr>
        </p:nvSpPr>
        <p:spPr/>
        <p:txBody>
          <a:bodyPr/>
          <a:lstStyle/>
          <a:p>
            <a:pPr>
              <a:defRPr/>
            </a:pPr>
            <a:fld id="{0CF7D6DE-E079-40EF-9A66-90006B3C6DB8}" type="slidenum">
              <a:rPr lang="en-US" smtClean="0"/>
              <a:pPr>
                <a:defRPr/>
              </a:pPr>
              <a:t>6</a:t>
            </a:fld>
            <a:endParaRPr lang="en-US"/>
          </a:p>
        </p:txBody>
      </p:sp>
    </p:spTree>
    <p:extLst>
      <p:ext uri="{BB962C8B-B14F-4D97-AF65-F5344CB8AC3E}">
        <p14:creationId xmlns:p14="http://schemas.microsoft.com/office/powerpoint/2010/main" val="12425752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1E81B6-86BA-4E8B-A398-1EA903569970}" type="slidenum">
              <a:rPr lang="en-US" smtClean="0"/>
              <a:pPr/>
              <a:t>27</a:t>
            </a:fld>
            <a:endParaRPr lang="en-US"/>
          </a:p>
        </p:txBody>
      </p:sp>
    </p:spTree>
    <p:extLst>
      <p:ext uri="{BB962C8B-B14F-4D97-AF65-F5344CB8AC3E}">
        <p14:creationId xmlns:p14="http://schemas.microsoft.com/office/powerpoint/2010/main" val="4172662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u="sng" dirty="0">
                <a:hlinkClick r:id="rId3"/>
              </a:rPr>
              <a:t>http://ohsr.od.nih.gov/guidelines/belmont.html</a:t>
            </a:r>
            <a:r>
              <a:rPr lang="en-US" dirty="0"/>
              <a:t>, last accessed September 7, 2009. </a:t>
            </a:r>
          </a:p>
          <a:p>
            <a:endParaRPr lang="en-US" dirty="0"/>
          </a:p>
        </p:txBody>
      </p:sp>
      <p:sp>
        <p:nvSpPr>
          <p:cNvPr id="4" name="Slide Number Placeholder 3"/>
          <p:cNvSpPr>
            <a:spLocks noGrp="1"/>
          </p:cNvSpPr>
          <p:nvPr>
            <p:ph type="sldNum" sz="quarter" idx="5"/>
          </p:nvPr>
        </p:nvSpPr>
        <p:spPr/>
        <p:txBody>
          <a:bodyPr/>
          <a:lstStyle/>
          <a:p>
            <a:pPr>
              <a:defRPr/>
            </a:pPr>
            <a:fld id="{B69172CC-252C-43C5-9454-F1C349C66A43}" type="slidenum">
              <a:rPr lang="en-US" smtClean="0"/>
              <a:pPr>
                <a:defRPr/>
              </a:pPr>
              <a:t>10</a:t>
            </a:fld>
            <a:endParaRPr lang="en-US" dirty="0"/>
          </a:p>
        </p:txBody>
      </p:sp>
    </p:spTree>
    <p:extLst>
      <p:ext uri="{BB962C8B-B14F-4D97-AF65-F5344CB8AC3E}">
        <p14:creationId xmlns:p14="http://schemas.microsoft.com/office/powerpoint/2010/main" val="26384745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t>Beauchamp TL, Childress JF. </a:t>
            </a:r>
            <a:r>
              <a:rPr lang="en-US" i="1"/>
              <a:t>Principles of Biomedical Ethics. 6th ed. New York: Oxford University Press; 2009. </a:t>
            </a:r>
            <a:r>
              <a:rPr lang="en-US"/>
              <a:t>The common morality is described by Beauchamp and Childress.  It is not merely</a:t>
            </a:r>
            <a:r>
              <a:rPr lang="en-US" i="1"/>
              <a:t> a</a:t>
            </a:r>
            <a:r>
              <a:rPr lang="en-US"/>
              <a:t> morality, but </a:t>
            </a:r>
            <a:r>
              <a:rPr lang="en-US" i="1"/>
              <a:t>the </a:t>
            </a:r>
            <a:r>
              <a:rPr lang="en-US"/>
              <a:t>universal morality that is “the set of norms shared by all persons committed to morality” (p. 3).  It is described as “applicable to all persons in all places, and we rightly judge all human conduct by its standards” (p 3).  </a:t>
            </a:r>
          </a:p>
          <a:p>
            <a:r>
              <a:rPr lang="en-US" i="1"/>
              <a:t>  </a:t>
            </a:r>
            <a:endParaRPr lang="en-US"/>
          </a:p>
        </p:txBody>
      </p:sp>
      <p:sp>
        <p:nvSpPr>
          <p:cNvPr id="4" name="Slide Number Placeholder 3"/>
          <p:cNvSpPr>
            <a:spLocks noGrp="1"/>
          </p:cNvSpPr>
          <p:nvPr>
            <p:ph type="sldNum" sz="quarter" idx="5"/>
          </p:nvPr>
        </p:nvSpPr>
        <p:spPr/>
        <p:txBody>
          <a:bodyPr/>
          <a:lstStyle/>
          <a:p>
            <a:pPr>
              <a:defRPr/>
            </a:pPr>
            <a:fld id="{BA2B00C7-A9F5-4C50-8638-C86974A4F5B7}" type="slidenum">
              <a:rPr lang="en-US" smtClean="0"/>
              <a:pPr>
                <a:defRPr/>
              </a:pPr>
              <a:t>13</a:t>
            </a:fld>
            <a:endParaRPr lang="en-US" dirty="0"/>
          </a:p>
        </p:txBody>
      </p:sp>
    </p:spTree>
    <p:extLst>
      <p:ext uri="{BB962C8B-B14F-4D97-AF65-F5344CB8AC3E}">
        <p14:creationId xmlns:p14="http://schemas.microsoft.com/office/powerpoint/2010/main" val="18075371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t>Malevolence has to do with having a bad will. http://www.merriam-webster.com/dictionary/malevolent, last accessed Sept. 10, 2009.</a:t>
            </a:r>
          </a:p>
          <a:p>
            <a:endParaRPr lang="en-US"/>
          </a:p>
          <a:p>
            <a:r>
              <a:rPr lang="en-US"/>
              <a:t>A person acts </a:t>
            </a:r>
            <a:r>
              <a:rPr lang="en-US" i="1"/>
              <a:t>conscientiously</a:t>
            </a:r>
            <a:r>
              <a:rPr lang="en-US"/>
              <a:t> if “he or she is motivated to do what is right because it is right, has tried with due diligence to determine what is right, intends to do what is right, and exerts an appropriate level of effort to do so.” (Beauchamp and Childress, p. 43).</a:t>
            </a:r>
          </a:p>
          <a:p>
            <a:endParaRPr lang="en-US"/>
          </a:p>
          <a:p>
            <a:endParaRPr lang="en-US"/>
          </a:p>
          <a:p>
            <a:r>
              <a:rPr lang="en-US"/>
              <a:t>The authors comment that like the prior list, these are not exhaustive lists.  Beauchamp and Childress call “the development and expression of caring” the “fundamental orienting virtue” and from this comes the five focal virtues of: compassion, discernment, trustworthiness, integrity and consciousness (p. 38).</a:t>
            </a:r>
          </a:p>
          <a:p>
            <a:endParaRPr lang="en-US"/>
          </a:p>
        </p:txBody>
      </p:sp>
      <p:sp>
        <p:nvSpPr>
          <p:cNvPr id="4" name="Slide Number Placeholder 3"/>
          <p:cNvSpPr>
            <a:spLocks noGrp="1"/>
          </p:cNvSpPr>
          <p:nvPr>
            <p:ph type="sldNum" sz="quarter" idx="5"/>
          </p:nvPr>
        </p:nvSpPr>
        <p:spPr/>
        <p:txBody>
          <a:bodyPr/>
          <a:lstStyle/>
          <a:p>
            <a:pPr>
              <a:defRPr/>
            </a:pPr>
            <a:fld id="{08CE7FB9-A872-4E85-9800-E8842863B176}" type="slidenum">
              <a:rPr lang="en-US" smtClean="0"/>
              <a:pPr>
                <a:defRPr/>
              </a:pPr>
              <a:t>14</a:t>
            </a:fld>
            <a:endParaRPr lang="en-US" dirty="0"/>
          </a:p>
        </p:txBody>
      </p:sp>
    </p:spTree>
    <p:extLst>
      <p:ext uri="{BB962C8B-B14F-4D97-AF65-F5344CB8AC3E}">
        <p14:creationId xmlns:p14="http://schemas.microsoft.com/office/powerpoint/2010/main" val="10354893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t>Baruch A. Brody, Ph.D. is the Leon Jaworski professor of Biomedical Ethics and director of the Center for Medical Ethics and Health Policy at Baylor College of Medicine. He is also the Andrew Mellow professor of Humanities in the Department of Philosophy at Rice University. In 2002, he was appointed Distinguished Service professor at Baylor, the college's highest faculty honor, and was also awarded the Michael E. DeBakey Award for outstanding research.”  </a:t>
            </a:r>
            <a:r>
              <a:rPr lang="en-US" u="sng">
                <a:hlinkClick r:id="rId3"/>
              </a:rPr>
              <a:t>http://www.bcm.edu/ethics/?pmid=3833</a:t>
            </a:r>
            <a:r>
              <a:rPr lang="en-US"/>
              <a:t>, last accessed September 7, 2009.</a:t>
            </a:r>
          </a:p>
        </p:txBody>
      </p:sp>
      <p:sp>
        <p:nvSpPr>
          <p:cNvPr id="4" name="Slide Number Placeholder 3"/>
          <p:cNvSpPr>
            <a:spLocks noGrp="1"/>
          </p:cNvSpPr>
          <p:nvPr>
            <p:ph type="sldNum" sz="quarter" idx="5"/>
          </p:nvPr>
        </p:nvSpPr>
        <p:spPr/>
        <p:txBody>
          <a:bodyPr/>
          <a:lstStyle/>
          <a:p>
            <a:pPr>
              <a:defRPr/>
            </a:pPr>
            <a:fld id="{3041AF8D-13C6-4A02-98E6-FB7343FC88D2}" type="slidenum">
              <a:rPr lang="en-US" smtClean="0"/>
              <a:pPr>
                <a:defRPr/>
              </a:pPr>
              <a:t>15</a:t>
            </a:fld>
            <a:endParaRPr lang="en-US" dirty="0"/>
          </a:p>
        </p:txBody>
      </p:sp>
    </p:spTree>
    <p:extLst>
      <p:ext uri="{BB962C8B-B14F-4D97-AF65-F5344CB8AC3E}">
        <p14:creationId xmlns:p14="http://schemas.microsoft.com/office/powerpoint/2010/main" val="561308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t>W.D. Ross (1877-1971) was a British Aristotelian Scholar who was a great contributor to Aristotelian Ethics.  His works include: </a:t>
            </a:r>
            <a:r>
              <a:rPr lang="en-US" i="1"/>
              <a:t>Aristotle</a:t>
            </a:r>
            <a:r>
              <a:rPr lang="en-US"/>
              <a:t> (1923), </a:t>
            </a:r>
            <a:r>
              <a:rPr lang="en-US" i="1"/>
              <a:t>The Right and the Good</a:t>
            </a:r>
            <a:r>
              <a:rPr lang="en-US"/>
              <a:t> (1930), </a:t>
            </a:r>
            <a:r>
              <a:rPr lang="en-US" i="1"/>
              <a:t>the Foundations of Ethics</a:t>
            </a:r>
            <a:r>
              <a:rPr lang="en-US"/>
              <a:t> (1939),  and </a:t>
            </a:r>
            <a:r>
              <a:rPr lang="en-US" i="1"/>
              <a:t>Plato’s theory of Ideas</a:t>
            </a:r>
            <a:r>
              <a:rPr lang="en-US"/>
              <a:t> (1951).  Stout AK. William David Ross. In: Borchert DM, ed. </a:t>
            </a:r>
            <a:r>
              <a:rPr lang="en-US" i="1"/>
              <a:t>Enclopedia of Philosophy.</a:t>
            </a:r>
            <a:r>
              <a:rPr lang="en-US"/>
              <a:t> Vol 8. 2nd ed. Detroit: Macmillan Reference USA; 2006:504-506.</a:t>
            </a:r>
            <a:br>
              <a:rPr lang="en-US"/>
            </a:br>
            <a:r>
              <a:rPr lang="en-US"/>
              <a:t>Sometimes these are listed as Seven Duties:  fidelity, reparations, gratitude, justice, beneficence, self-improvement, and nonmaleficence.  See </a:t>
            </a:r>
            <a:r>
              <a:rPr lang="en-US" u="sng">
                <a:hlinkClick r:id="rId3"/>
              </a:rPr>
              <a:t>http://www.hu.mtu.edu/~tlockha/hu329ov8.htm</a:t>
            </a:r>
            <a:r>
              <a:rPr lang="en-US"/>
              <a:t>, last accessed September 6, 2009.</a:t>
            </a:r>
          </a:p>
        </p:txBody>
      </p:sp>
      <p:sp>
        <p:nvSpPr>
          <p:cNvPr id="4" name="Slide Number Placeholder 3"/>
          <p:cNvSpPr>
            <a:spLocks noGrp="1"/>
          </p:cNvSpPr>
          <p:nvPr>
            <p:ph type="sldNum" sz="quarter" idx="5"/>
          </p:nvPr>
        </p:nvSpPr>
        <p:spPr/>
        <p:txBody>
          <a:bodyPr/>
          <a:lstStyle/>
          <a:p>
            <a:pPr>
              <a:defRPr/>
            </a:pPr>
            <a:fld id="{BD9E1561-CDC9-40DC-899B-7B9ABEA9840D}" type="slidenum">
              <a:rPr lang="en-US" smtClean="0"/>
              <a:pPr>
                <a:defRPr/>
              </a:pPr>
              <a:t>16</a:t>
            </a:fld>
            <a:endParaRPr lang="en-US" dirty="0"/>
          </a:p>
        </p:txBody>
      </p:sp>
    </p:spTree>
    <p:extLst>
      <p:ext uri="{BB962C8B-B14F-4D97-AF65-F5344CB8AC3E}">
        <p14:creationId xmlns:p14="http://schemas.microsoft.com/office/powerpoint/2010/main" val="2097109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t>To Veatch </a:t>
            </a:r>
            <a:r>
              <a:rPr lang="en-US" b="1"/>
              <a:t>Utility</a:t>
            </a:r>
            <a:r>
              <a:rPr lang="en-US"/>
              <a:t> is the assessment of benefit and harm.  </a:t>
            </a:r>
            <a:r>
              <a:rPr lang="en-US" b="1"/>
              <a:t>Beneficence</a:t>
            </a:r>
            <a:r>
              <a:rPr lang="en-US"/>
              <a:t> is doing good, that is, producing good consequences; </a:t>
            </a:r>
            <a:r>
              <a:rPr lang="en-US" b="1"/>
              <a:t>Nonmaleficence</a:t>
            </a:r>
            <a:r>
              <a:rPr lang="en-US"/>
              <a:t> is avoiding doing harm (avoid producing bad consequences). </a:t>
            </a:r>
            <a:r>
              <a:rPr lang="en-US" b="1"/>
              <a:t> Individual Subjective Hippocratic Utility</a:t>
            </a:r>
            <a:r>
              <a:rPr lang="en-US"/>
              <a:t> is when the physician operating on </a:t>
            </a:r>
            <a:r>
              <a:rPr lang="en-US" i="1"/>
              <a:t>his/ her own judgme*nt</a:t>
            </a:r>
            <a:r>
              <a:rPr lang="en-US"/>
              <a:t> decides what should be done to benefit the patient.  Here benefits and harms are assessed/determined by the physician.  </a:t>
            </a:r>
            <a:r>
              <a:rPr lang="en-US" b="1"/>
              <a:t>Individual Objective Hippocratic Utility</a:t>
            </a:r>
            <a:r>
              <a:rPr lang="en-US"/>
              <a:t> is when judgments of outcomes are based on peer review, utilization review, quality assurance, outcomes research, treatment protocols or collegial consensus.  InVeatch argues that Individual Subjective Hippocratic Utility is when a Physician bases a decision on patient benefit based on his/her own judgment.  Social Utility is the goal of classical utilitarianism, that is, an action or rule is morally right insofar as it produces more net good consequences as any alternative, taking into account benefits (beneficence) and harms (nonmaleficence) for all parties. “Here the goal is the greatest aggregate good” (Veatch, 123). </a:t>
            </a:r>
          </a:p>
          <a:p>
            <a:endParaRPr lang="en-US"/>
          </a:p>
          <a:p>
            <a:r>
              <a:rPr lang="en-US"/>
              <a:t>Veatch RM. </a:t>
            </a:r>
            <a:r>
              <a:rPr lang="en-US" i="1"/>
              <a:t>The Basics of Bioethics. Second ed. Upper Saddle River: Prentice Hall; 2003.</a:t>
            </a:r>
          </a:p>
          <a:p>
            <a:endParaRPr lang="en-US"/>
          </a:p>
        </p:txBody>
      </p:sp>
      <p:sp>
        <p:nvSpPr>
          <p:cNvPr id="4" name="Slide Number Placeholder 3"/>
          <p:cNvSpPr>
            <a:spLocks noGrp="1"/>
          </p:cNvSpPr>
          <p:nvPr>
            <p:ph type="sldNum" sz="quarter" idx="5"/>
          </p:nvPr>
        </p:nvSpPr>
        <p:spPr/>
        <p:txBody>
          <a:bodyPr/>
          <a:lstStyle/>
          <a:p>
            <a:pPr>
              <a:defRPr/>
            </a:pPr>
            <a:fld id="{A731FC91-F2D8-4368-BBAE-2B34E4B6490B}" type="slidenum">
              <a:rPr lang="en-US" smtClean="0"/>
              <a:pPr>
                <a:defRPr/>
              </a:pPr>
              <a:t>17</a:t>
            </a:fld>
            <a:endParaRPr lang="en-US" dirty="0"/>
          </a:p>
        </p:txBody>
      </p:sp>
    </p:spTree>
    <p:extLst>
      <p:ext uri="{BB962C8B-B14F-4D97-AF65-F5344CB8AC3E}">
        <p14:creationId xmlns:p14="http://schemas.microsoft.com/office/powerpoint/2010/main" val="28823942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4" name="Slide Number Placeholder 3"/>
          <p:cNvSpPr>
            <a:spLocks noGrp="1"/>
          </p:cNvSpPr>
          <p:nvPr>
            <p:ph type="sldNum" sz="quarter" idx="5"/>
          </p:nvPr>
        </p:nvSpPr>
        <p:spPr/>
        <p:txBody>
          <a:bodyPr/>
          <a:lstStyle/>
          <a:p>
            <a:pPr>
              <a:defRPr/>
            </a:pPr>
            <a:fld id="{AEC54361-2F71-4C53-BA39-D967EB713E50}" type="slidenum">
              <a:rPr lang="en-US" smtClean="0"/>
              <a:pPr>
                <a:defRPr/>
              </a:pPr>
              <a:t>18</a:t>
            </a:fld>
            <a:endParaRPr lang="en-US" dirty="0"/>
          </a:p>
        </p:txBody>
      </p:sp>
    </p:spTree>
    <p:extLst>
      <p:ext uri="{BB962C8B-B14F-4D97-AF65-F5344CB8AC3E}">
        <p14:creationId xmlns:p14="http://schemas.microsoft.com/office/powerpoint/2010/main" val="15944445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1E81B6-86BA-4E8B-A398-1EA903569970}" type="slidenum">
              <a:rPr lang="en-US" smtClean="0"/>
              <a:pPr/>
              <a:t>26</a:t>
            </a:fld>
            <a:endParaRPr lang="en-US"/>
          </a:p>
        </p:txBody>
      </p:sp>
    </p:spTree>
    <p:extLst>
      <p:ext uri="{BB962C8B-B14F-4D97-AF65-F5344CB8AC3E}">
        <p14:creationId xmlns:p14="http://schemas.microsoft.com/office/powerpoint/2010/main" val="635046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3667" y="1905001"/>
            <a:ext cx="10242551"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973666" y="4344989"/>
            <a:ext cx="10242551"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262078445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508000" y="1411553"/>
            <a:ext cx="11176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22851120"/>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508000" y="1411553"/>
            <a:ext cx="11176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1" y="6238876"/>
            <a:ext cx="12192001" cy="619125"/>
          </a:xfr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mj-lt"/>
              </a:defRPr>
            </a:lvl1pPr>
          </a:lstStyle>
          <a:p>
            <a:pPr lvl="0"/>
            <a:r>
              <a:rPr lang="en-US"/>
              <a:t>Click to edit Master text styles</a:t>
            </a:r>
          </a:p>
        </p:txBody>
      </p:sp>
    </p:spTree>
    <p:extLst>
      <p:ext uri="{BB962C8B-B14F-4D97-AF65-F5344CB8AC3E}">
        <p14:creationId xmlns:p14="http://schemas.microsoft.com/office/powerpoint/2010/main" val="177798123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825625" y="649805"/>
            <a:ext cx="9390944"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825273" y="4344989"/>
            <a:ext cx="9390944"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p:nvPr>
        </p:nvSpPr>
        <p:spPr>
          <a:xfrm>
            <a:off x="962732" y="2355850"/>
            <a:ext cx="10253485"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a:t>Click to edit Master text styles</a:t>
            </a:r>
          </a:p>
        </p:txBody>
      </p:sp>
    </p:spTree>
    <p:extLst>
      <p:ext uri="{BB962C8B-B14F-4D97-AF65-F5344CB8AC3E}">
        <p14:creationId xmlns:p14="http://schemas.microsoft.com/office/powerpoint/2010/main" val="44163482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825625" y="649805"/>
            <a:ext cx="9390944"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825273" y="4344989"/>
            <a:ext cx="9390944"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p:nvPr>
        </p:nvSpPr>
        <p:spPr>
          <a:xfrm>
            <a:off x="962732" y="2355850"/>
            <a:ext cx="10253485"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a:t>Click to edit Master text styles</a:t>
            </a:r>
          </a:p>
        </p:txBody>
      </p:sp>
    </p:spTree>
    <p:extLst>
      <p:ext uri="{BB962C8B-B14F-4D97-AF65-F5344CB8AC3E}">
        <p14:creationId xmlns:p14="http://schemas.microsoft.com/office/powerpoint/2010/main" val="77272847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508000" y="1411552"/>
            <a:ext cx="11176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7139606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508000" y="1412875"/>
            <a:ext cx="11176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352906181"/>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8000" y="1411553"/>
            <a:ext cx="5486400" cy="1742015"/>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11553"/>
            <a:ext cx="5486400" cy="1742015"/>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9809069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508000" y="1757802"/>
            <a:ext cx="5486400"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507999" y="2174875"/>
            <a:ext cx="54864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4642" y="1757802"/>
            <a:ext cx="5489359"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490632"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611514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1241796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656610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23723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8000" y="230188"/>
            <a:ext cx="11176000" cy="665162"/>
          </a:xfrm>
          <a:prstGeom prst="rect">
            <a:avLst/>
          </a:prstGeom>
        </p:spPr>
        <p:txBody>
          <a:bodyPr vert="horz" wrap="square" lIns="0" tIns="0" rIns="0" bIns="0" rtlCol="0" anchor="t">
            <a:spAutoFit/>
          </a:bodyPr>
          <a:lstStyle/>
          <a:p>
            <a:r>
              <a:rPr lang="en-US"/>
              <a:t>Click to edit Master title style</a:t>
            </a:r>
            <a:endParaRPr lang="en-US" dirty="0"/>
          </a:p>
        </p:txBody>
      </p:sp>
      <p:sp>
        <p:nvSpPr>
          <p:cNvPr id="1027" name="Text Placeholder 2"/>
          <p:cNvSpPr>
            <a:spLocks noGrp="1"/>
          </p:cNvSpPr>
          <p:nvPr>
            <p:ph type="body" idx="1"/>
          </p:nvPr>
        </p:nvSpPr>
        <p:spPr bwMode="auto">
          <a:xfrm>
            <a:off x="508000" y="1412875"/>
            <a:ext cx="11176000" cy="213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694343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hf hdr="0" ftr="0" dt="0"/>
  <p:txStyles>
    <p:titleStyle>
      <a:lvl1pPr algn="l" defTabSz="912813" rtl="0" eaLnBrk="0" fontAlgn="base" hangingPunct="0">
        <a:lnSpc>
          <a:spcPct val="90000"/>
        </a:lnSpc>
        <a:spcBef>
          <a:spcPct val="0"/>
        </a:spcBef>
        <a:spcAft>
          <a:spcPct val="0"/>
        </a:spcAft>
        <a:defRPr lang="en-US" sz="4800" kern="1200" spc="-15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vl2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2pPr>
      <a:lvl3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3pPr>
      <a:lvl4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4pPr>
      <a:lvl5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5pPr>
      <a:lvl6pPr marL="457200" algn="l" defTabSz="912813" rtl="0" fontAlgn="base">
        <a:lnSpc>
          <a:spcPct val="90000"/>
        </a:lnSpc>
        <a:spcBef>
          <a:spcPct val="0"/>
        </a:spcBef>
        <a:spcAft>
          <a:spcPct val="0"/>
        </a:spcAft>
        <a:defRPr sz="4800">
          <a:solidFill>
            <a:schemeClr val="tx1"/>
          </a:solidFill>
          <a:latin typeface="Calibri" pitchFamily="34" charset="0"/>
          <a:cs typeface="Arial" charset="0"/>
        </a:defRPr>
      </a:lvl6pPr>
      <a:lvl7pPr marL="914400" algn="l" defTabSz="912813" rtl="0" fontAlgn="base">
        <a:lnSpc>
          <a:spcPct val="90000"/>
        </a:lnSpc>
        <a:spcBef>
          <a:spcPct val="0"/>
        </a:spcBef>
        <a:spcAft>
          <a:spcPct val="0"/>
        </a:spcAft>
        <a:defRPr sz="4800">
          <a:solidFill>
            <a:schemeClr val="tx1"/>
          </a:solidFill>
          <a:latin typeface="Calibri" pitchFamily="34" charset="0"/>
          <a:cs typeface="Arial" charset="0"/>
        </a:defRPr>
      </a:lvl7pPr>
      <a:lvl8pPr marL="1371600" algn="l" defTabSz="912813" rtl="0" fontAlgn="base">
        <a:lnSpc>
          <a:spcPct val="90000"/>
        </a:lnSpc>
        <a:spcBef>
          <a:spcPct val="0"/>
        </a:spcBef>
        <a:spcAft>
          <a:spcPct val="0"/>
        </a:spcAft>
        <a:defRPr sz="4800">
          <a:solidFill>
            <a:schemeClr val="tx1"/>
          </a:solidFill>
          <a:latin typeface="Calibri" pitchFamily="34" charset="0"/>
          <a:cs typeface="Arial" charset="0"/>
        </a:defRPr>
      </a:lvl8pPr>
      <a:lvl9pPr marL="1828800" algn="l" defTabSz="912813" rtl="0" fontAlgn="base">
        <a:lnSpc>
          <a:spcPct val="90000"/>
        </a:lnSpc>
        <a:spcBef>
          <a:spcPct val="0"/>
        </a:spcBef>
        <a:spcAft>
          <a:spcPct val="0"/>
        </a:spcAft>
        <a:defRPr sz="4800">
          <a:solidFill>
            <a:schemeClr val="tx1"/>
          </a:solidFill>
          <a:latin typeface="Calibri" pitchFamily="34" charset="0"/>
          <a:cs typeface="Arial" charset="0"/>
        </a:defRPr>
      </a:lvl9pPr>
    </p:titleStyle>
    <p:bodyStyle>
      <a:lvl1pPr marL="396875" indent="-396875" algn="l" defTabSz="912813" rtl="0" eaLnBrk="0" fontAlgn="base" hangingPunct="0">
        <a:lnSpc>
          <a:spcPct val="90000"/>
        </a:lnSpc>
        <a:spcBef>
          <a:spcPct val="20000"/>
        </a:spcBef>
        <a:spcAft>
          <a:spcPct val="0"/>
        </a:spcAft>
        <a:buBlip>
          <a:blip r:embed="rId15"/>
        </a:buBlip>
        <a:defRPr sz="3200" kern="1200">
          <a:solidFill>
            <a:schemeClr val="tx1"/>
          </a:solidFill>
          <a:latin typeface="+mn-lt"/>
          <a:ea typeface="+mn-ea"/>
          <a:cs typeface="+mn-cs"/>
        </a:defRPr>
      </a:lvl1pPr>
      <a:lvl2pPr marL="914400" indent="-396875" algn="l" defTabSz="912813" rtl="0" eaLnBrk="0" fontAlgn="base" hangingPunct="0">
        <a:lnSpc>
          <a:spcPct val="90000"/>
        </a:lnSpc>
        <a:spcBef>
          <a:spcPct val="20000"/>
        </a:spcBef>
        <a:spcAft>
          <a:spcPct val="0"/>
        </a:spcAft>
        <a:buBlip>
          <a:blip r:embed="rId16"/>
        </a:buBlip>
        <a:defRPr sz="2800" kern="1200">
          <a:solidFill>
            <a:schemeClr val="tx1"/>
          </a:solidFill>
          <a:latin typeface="+mn-lt"/>
          <a:ea typeface="+mn-ea"/>
          <a:cs typeface="+mn-cs"/>
        </a:defRPr>
      </a:lvl2pPr>
      <a:lvl3pPr marL="1258888" indent="-344488" algn="l" defTabSz="912813" rtl="0" eaLnBrk="0" fontAlgn="base" hangingPunct="0">
        <a:lnSpc>
          <a:spcPct val="90000"/>
        </a:lnSpc>
        <a:spcBef>
          <a:spcPct val="20000"/>
        </a:spcBef>
        <a:spcAft>
          <a:spcPct val="0"/>
        </a:spcAft>
        <a:buBlip>
          <a:blip r:embed="rId16"/>
        </a:buBlip>
        <a:defRPr sz="2400" kern="1200">
          <a:solidFill>
            <a:schemeClr val="tx1"/>
          </a:solidFill>
          <a:latin typeface="+mn-lt"/>
          <a:ea typeface="+mn-ea"/>
          <a:cs typeface="+mn-cs"/>
        </a:defRPr>
      </a:lvl3pPr>
      <a:lvl4pPr marL="1604963" indent="-346075" algn="l" defTabSz="912813" rtl="0" eaLnBrk="0" fontAlgn="base" hangingPunct="0">
        <a:lnSpc>
          <a:spcPct val="90000"/>
        </a:lnSpc>
        <a:spcBef>
          <a:spcPct val="20000"/>
        </a:spcBef>
        <a:spcAft>
          <a:spcPct val="0"/>
        </a:spcAft>
        <a:buBlip>
          <a:blip r:embed="rId16"/>
        </a:buBlip>
        <a:defRPr sz="2400" kern="1200">
          <a:solidFill>
            <a:schemeClr val="tx1"/>
          </a:solidFill>
          <a:latin typeface="+mn-lt"/>
          <a:ea typeface="+mn-ea"/>
          <a:cs typeface="+mn-cs"/>
        </a:defRPr>
      </a:lvl4pPr>
      <a:lvl5pPr marL="1941513" indent="-336550" algn="l" defTabSz="912813" rtl="0" eaLnBrk="0" fontAlgn="base" hangingPunct="0">
        <a:lnSpc>
          <a:spcPct val="90000"/>
        </a:lnSpc>
        <a:spcBef>
          <a:spcPct val="20000"/>
        </a:spcBef>
        <a:spcAft>
          <a:spcPct val="0"/>
        </a:spcAft>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mazon.com/Principles-Biomedical-Ethics-Tom-Beauchamp/dp/0190640871/ref=pd_sbs_14_1/136-8480132-2115344?_encoding=UTF8&amp;pd_rd_i=0190640871&amp;pd_rd_r=507b205d-d919-4a45-87cb-4bc004282c85&amp;pd_rd_w=0AFxw&amp;pd_rd_wg=n218K&amp;pf_rd_p=7cd8f929-4345-4bf2-a554-7d7588b3dd5f&amp;pf_rd_r=N1ZVSYPKHSJG2CKNG5K2&amp;psc=1&amp;refRID=N1ZVSYPKHSJG2CKNG5K2" TargetMode="Externa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9.jpeg"/><Relationship Id="rId1" Type="http://schemas.openxmlformats.org/officeDocument/2006/relationships/slideLayout" Target="../slideLayouts/slideLayout3.xml"/><Relationship Id="rId4" Type="http://schemas.openxmlformats.org/officeDocument/2006/relationships/hyperlink" Target="https://www.nlm.nih.gov/hmd/greek/greek_oath.html"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Biblical Evaluation of the “Four Principles of Biomedical Ethics”</a:t>
            </a:r>
          </a:p>
        </p:txBody>
      </p:sp>
      <p:sp>
        <p:nvSpPr>
          <p:cNvPr id="3" name="Subtitle 2"/>
          <p:cNvSpPr>
            <a:spLocks noGrp="1"/>
          </p:cNvSpPr>
          <p:nvPr>
            <p:ph type="subTitle" idx="1"/>
          </p:nvPr>
        </p:nvSpPr>
        <p:spPr/>
        <p:txBody>
          <a:bodyPr/>
          <a:lstStyle/>
          <a:p>
            <a:r>
              <a:rPr lang="en-US" dirty="0"/>
              <a:t>Daniel Stearsman </a:t>
            </a:r>
          </a:p>
        </p:txBody>
      </p:sp>
    </p:spTree>
    <p:extLst>
      <p:ext uri="{BB962C8B-B14F-4D97-AF65-F5344CB8AC3E}">
        <p14:creationId xmlns:p14="http://schemas.microsoft.com/office/powerpoint/2010/main" val="297618205"/>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b="1"/>
              <a:t>A Three-Principle Approach</a:t>
            </a:r>
          </a:p>
        </p:txBody>
      </p:sp>
      <p:sp>
        <p:nvSpPr>
          <p:cNvPr id="5123" name="Content Placeholder 2"/>
          <p:cNvSpPr>
            <a:spLocks noGrp="1"/>
          </p:cNvSpPr>
          <p:nvPr>
            <p:ph idx="1"/>
          </p:nvPr>
        </p:nvSpPr>
        <p:spPr>
          <a:xfrm>
            <a:off x="508000" y="1412875"/>
            <a:ext cx="11176000" cy="3440942"/>
          </a:xfrm>
        </p:spPr>
        <p:txBody>
          <a:bodyPr/>
          <a:lstStyle/>
          <a:p>
            <a:r>
              <a:rPr lang="en-US" sz="4800" b="1" dirty="0"/>
              <a:t>The Belmont Report (1976)</a:t>
            </a:r>
            <a:endParaRPr lang="en-US" sz="4800" dirty="0"/>
          </a:p>
          <a:p>
            <a:pPr lvl="1"/>
            <a:r>
              <a:rPr lang="en-US" sz="4400" dirty="0"/>
              <a:t>Respect for Persons</a:t>
            </a:r>
          </a:p>
          <a:p>
            <a:pPr lvl="1"/>
            <a:r>
              <a:rPr lang="en-US" sz="4400" dirty="0"/>
              <a:t>Beneficence</a:t>
            </a:r>
          </a:p>
          <a:p>
            <a:pPr lvl="1"/>
            <a:r>
              <a:rPr lang="en-US" sz="4400" dirty="0"/>
              <a:t>Justice</a:t>
            </a:r>
          </a:p>
          <a:p>
            <a:endParaRPr lang="en-US" dirty="0"/>
          </a:p>
        </p:txBody>
      </p:sp>
    </p:spTree>
    <p:extLst>
      <p:ext uri="{BB962C8B-B14F-4D97-AF65-F5344CB8AC3E}">
        <p14:creationId xmlns:p14="http://schemas.microsoft.com/office/powerpoint/2010/main" val="142790955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Four Principles</a:t>
            </a:r>
          </a:p>
        </p:txBody>
      </p:sp>
      <p:sp>
        <p:nvSpPr>
          <p:cNvPr id="3" name="Text Placeholder 2"/>
          <p:cNvSpPr>
            <a:spLocks noGrp="1"/>
          </p:cNvSpPr>
          <p:nvPr>
            <p:ph type="body" idx="1"/>
          </p:nvPr>
        </p:nvSpPr>
        <p:spPr>
          <a:xfrm>
            <a:off x="1905000" y="1066800"/>
            <a:ext cx="4114800" cy="553998"/>
          </a:xfrm>
        </p:spPr>
        <p:txBody>
          <a:bodyPr/>
          <a:lstStyle/>
          <a:p>
            <a:r>
              <a:rPr lang="en-US" sz="4000" dirty="0"/>
              <a:t>Also Known As: </a:t>
            </a:r>
          </a:p>
        </p:txBody>
      </p:sp>
      <p:sp>
        <p:nvSpPr>
          <p:cNvPr id="4" name="Content Placeholder 3"/>
          <p:cNvSpPr>
            <a:spLocks noGrp="1"/>
          </p:cNvSpPr>
          <p:nvPr>
            <p:ph sz="half" idx="2"/>
          </p:nvPr>
        </p:nvSpPr>
        <p:spPr>
          <a:xfrm>
            <a:off x="1219200" y="1905000"/>
            <a:ext cx="4800598" cy="3704784"/>
          </a:xfrm>
        </p:spPr>
        <p:txBody>
          <a:bodyPr/>
          <a:lstStyle/>
          <a:p>
            <a:r>
              <a:rPr lang="en-US" sz="3600" dirty="0"/>
              <a:t>The Four Principles Approach</a:t>
            </a:r>
          </a:p>
          <a:p>
            <a:r>
              <a:rPr lang="en-US" sz="3600" dirty="0" err="1"/>
              <a:t>Principlist</a:t>
            </a:r>
            <a:r>
              <a:rPr lang="en-US" sz="3600" dirty="0"/>
              <a:t> Approach</a:t>
            </a:r>
          </a:p>
          <a:p>
            <a:r>
              <a:rPr lang="en-US" sz="3600" dirty="0" err="1"/>
              <a:t>Principlism</a:t>
            </a:r>
            <a:endParaRPr lang="en-US" sz="3600" dirty="0"/>
          </a:p>
          <a:p>
            <a:r>
              <a:rPr lang="en-US" sz="3600" dirty="0"/>
              <a:t>Georgetown Mantra</a:t>
            </a:r>
          </a:p>
          <a:p>
            <a:r>
              <a:rPr lang="en-US" sz="3600" dirty="0"/>
              <a:t>Georgetown Approach</a:t>
            </a:r>
          </a:p>
        </p:txBody>
      </p:sp>
      <p:sp>
        <p:nvSpPr>
          <p:cNvPr id="5" name="Text Placeholder 4"/>
          <p:cNvSpPr>
            <a:spLocks noGrp="1"/>
          </p:cNvSpPr>
          <p:nvPr>
            <p:ph type="body" sz="quarter" idx="3"/>
          </p:nvPr>
        </p:nvSpPr>
        <p:spPr>
          <a:xfrm>
            <a:off x="6400800" y="1046202"/>
            <a:ext cx="3886200" cy="553998"/>
          </a:xfrm>
        </p:spPr>
        <p:txBody>
          <a:bodyPr/>
          <a:lstStyle/>
          <a:p>
            <a:r>
              <a:rPr lang="en-US" sz="4000" dirty="0"/>
              <a:t>Four Principles</a:t>
            </a:r>
          </a:p>
        </p:txBody>
      </p:sp>
      <p:sp>
        <p:nvSpPr>
          <p:cNvPr id="6" name="Content Placeholder 5"/>
          <p:cNvSpPr>
            <a:spLocks noGrp="1"/>
          </p:cNvSpPr>
          <p:nvPr>
            <p:ph sz="quarter" idx="4"/>
          </p:nvPr>
        </p:nvSpPr>
        <p:spPr>
          <a:xfrm>
            <a:off x="6400800" y="1905000"/>
            <a:ext cx="3886200" cy="2438400"/>
          </a:xfrm>
        </p:spPr>
        <p:txBody>
          <a:bodyPr/>
          <a:lstStyle/>
          <a:p>
            <a:r>
              <a:rPr lang="en-US" sz="3600" dirty="0"/>
              <a:t>Autonomy</a:t>
            </a:r>
          </a:p>
          <a:p>
            <a:r>
              <a:rPr lang="en-US" sz="3600" dirty="0"/>
              <a:t>Beneficence</a:t>
            </a:r>
          </a:p>
          <a:p>
            <a:r>
              <a:rPr lang="en-US" sz="3600" dirty="0"/>
              <a:t>Nonmaleficence</a:t>
            </a:r>
          </a:p>
          <a:p>
            <a:r>
              <a:rPr lang="en-US" sz="3600" dirty="0"/>
              <a:t>Justice</a:t>
            </a:r>
          </a:p>
        </p:txBody>
      </p:sp>
    </p:spTree>
    <p:extLst>
      <p:ext uri="{BB962C8B-B14F-4D97-AF65-F5344CB8AC3E}">
        <p14:creationId xmlns:p14="http://schemas.microsoft.com/office/powerpoint/2010/main" val="235439176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CAC73-45C6-49FD-8282-A580E659286B}"/>
              </a:ext>
            </a:extLst>
          </p:cNvPr>
          <p:cNvSpPr>
            <a:spLocks noGrp="1"/>
          </p:cNvSpPr>
          <p:nvPr>
            <p:ph type="title"/>
          </p:nvPr>
        </p:nvSpPr>
        <p:spPr/>
        <p:txBody>
          <a:bodyPr/>
          <a:lstStyle/>
          <a:p>
            <a:r>
              <a:rPr lang="en-US" b="1" dirty="0"/>
              <a:t>Four-Principle Approach</a:t>
            </a:r>
          </a:p>
        </p:txBody>
      </p:sp>
      <p:sp>
        <p:nvSpPr>
          <p:cNvPr id="3" name="Content Placeholder 2">
            <a:extLst>
              <a:ext uri="{FF2B5EF4-FFF2-40B4-BE49-F238E27FC236}">
                <a16:creationId xmlns:a16="http://schemas.microsoft.com/office/drawing/2014/main" id="{8B4E4D3B-C9B1-4232-9A2A-F6A96351B700}"/>
              </a:ext>
            </a:extLst>
          </p:cNvPr>
          <p:cNvSpPr>
            <a:spLocks noGrp="1"/>
          </p:cNvSpPr>
          <p:nvPr>
            <p:ph idx="1"/>
          </p:nvPr>
        </p:nvSpPr>
        <p:spPr>
          <a:xfrm>
            <a:off x="508000" y="1412875"/>
            <a:ext cx="11176000" cy="5084469"/>
          </a:xfrm>
        </p:spPr>
        <p:txBody>
          <a:bodyPr/>
          <a:lstStyle/>
          <a:p>
            <a:r>
              <a:rPr lang="en-US" dirty="0"/>
              <a:t>Top-Down Approach</a:t>
            </a:r>
          </a:p>
          <a:p>
            <a:pPr lvl="1"/>
            <a:r>
              <a:rPr lang="en-US" dirty="0"/>
              <a:t>Starts with the principles or maxims and applies to cases</a:t>
            </a:r>
          </a:p>
          <a:p>
            <a:pPr lvl="1"/>
            <a:r>
              <a:rPr lang="en-US" dirty="0"/>
              <a:t>Bottom up, starts with the cases and searches for principles</a:t>
            </a:r>
          </a:p>
          <a:p>
            <a:pPr lvl="2"/>
            <a:r>
              <a:rPr lang="en-US" dirty="0"/>
              <a:t>This is called clinical Casuistry</a:t>
            </a:r>
          </a:p>
          <a:p>
            <a:r>
              <a:rPr lang="en-US" dirty="0">
                <a:solidFill>
                  <a:srgbClr val="FFFF00"/>
                </a:solidFill>
              </a:rPr>
              <a:t>Side Note</a:t>
            </a:r>
          </a:p>
          <a:p>
            <a:pPr lvl="1"/>
            <a:r>
              <a:rPr lang="en-US" dirty="0"/>
              <a:t>In evangelism to what extent is Top-Down versus Bottom-Up helpful in planting and watering?</a:t>
            </a:r>
          </a:p>
          <a:p>
            <a:pPr lvl="2"/>
            <a:r>
              <a:rPr lang="en-US" dirty="0"/>
              <a:t>Top-down would start with hearing, believing, repenting, confessing, and being baptized and seek conformity</a:t>
            </a:r>
          </a:p>
          <a:p>
            <a:pPr lvl="2"/>
            <a:r>
              <a:rPr lang="en-US" dirty="0"/>
              <a:t>Bottom-up would start with the gospel accounts and let the response come as an outworking of knowing the authentic Christ</a:t>
            </a:r>
          </a:p>
          <a:p>
            <a:pPr lvl="2"/>
            <a:endParaRPr lang="en-US" dirty="0"/>
          </a:p>
        </p:txBody>
      </p:sp>
    </p:spTree>
    <p:extLst>
      <p:ext uri="{BB962C8B-B14F-4D97-AF65-F5344CB8AC3E}">
        <p14:creationId xmlns:p14="http://schemas.microsoft.com/office/powerpoint/2010/main" val="89354930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8000" y="230188"/>
            <a:ext cx="11176000" cy="1218795"/>
          </a:xfrm>
        </p:spPr>
        <p:txBody>
          <a:bodyPr/>
          <a:lstStyle/>
          <a:p>
            <a:r>
              <a:rPr lang="en-US" sz="4400" b="1" dirty="0"/>
              <a:t>B/C:  Standards of Action (Rules of Obligation) in the Common Morality</a:t>
            </a:r>
          </a:p>
        </p:txBody>
      </p:sp>
      <p:sp>
        <p:nvSpPr>
          <p:cNvPr id="7171" name="Content Placeholder 2"/>
          <p:cNvSpPr>
            <a:spLocks noGrp="1"/>
          </p:cNvSpPr>
          <p:nvPr>
            <p:ph sz="half" idx="1"/>
          </p:nvPr>
        </p:nvSpPr>
        <p:spPr>
          <a:xfrm>
            <a:off x="508000" y="1828800"/>
            <a:ext cx="5486400" cy="3990112"/>
          </a:xfrm>
        </p:spPr>
        <p:txBody>
          <a:bodyPr/>
          <a:lstStyle/>
          <a:p>
            <a:r>
              <a:rPr lang="en-US" sz="3600" dirty="0"/>
              <a:t>Do not kill</a:t>
            </a:r>
          </a:p>
          <a:p>
            <a:r>
              <a:rPr lang="en-US" sz="3600" dirty="0"/>
              <a:t>Do not cause pain or suffering to others</a:t>
            </a:r>
          </a:p>
          <a:p>
            <a:r>
              <a:rPr lang="en-US" sz="3600" dirty="0"/>
              <a:t>Prevent evil or harm from occurring</a:t>
            </a:r>
          </a:p>
          <a:p>
            <a:r>
              <a:rPr lang="en-US" sz="3600" dirty="0"/>
              <a:t>Rescue persons in danger</a:t>
            </a:r>
          </a:p>
          <a:p>
            <a:r>
              <a:rPr lang="en-US" sz="3600" dirty="0"/>
              <a:t>Tell the truth</a:t>
            </a:r>
          </a:p>
          <a:p>
            <a:endParaRPr lang="en-US" dirty="0"/>
          </a:p>
        </p:txBody>
      </p:sp>
      <p:sp>
        <p:nvSpPr>
          <p:cNvPr id="2" name="Content Placeholder 1">
            <a:extLst>
              <a:ext uri="{FF2B5EF4-FFF2-40B4-BE49-F238E27FC236}">
                <a16:creationId xmlns:a16="http://schemas.microsoft.com/office/drawing/2014/main" id="{F9B31708-9393-457F-8F0F-692CAFC0C196}"/>
              </a:ext>
            </a:extLst>
          </p:cNvPr>
          <p:cNvSpPr>
            <a:spLocks noGrp="1"/>
          </p:cNvSpPr>
          <p:nvPr>
            <p:ph sz="half" idx="2"/>
          </p:nvPr>
        </p:nvSpPr>
        <p:spPr>
          <a:xfrm>
            <a:off x="6197600" y="1905000"/>
            <a:ext cx="5486400" cy="3990112"/>
          </a:xfrm>
        </p:spPr>
        <p:txBody>
          <a:bodyPr/>
          <a:lstStyle/>
          <a:p>
            <a:r>
              <a:rPr lang="en-US" sz="3600" dirty="0"/>
              <a:t>Nurture the young and dependent</a:t>
            </a:r>
          </a:p>
          <a:p>
            <a:r>
              <a:rPr lang="en-US" sz="3600" dirty="0"/>
              <a:t>Keep your promises</a:t>
            </a:r>
          </a:p>
          <a:p>
            <a:r>
              <a:rPr lang="en-US" sz="3600" dirty="0"/>
              <a:t>Do not steal</a:t>
            </a:r>
          </a:p>
          <a:p>
            <a:r>
              <a:rPr lang="en-US" sz="3600" dirty="0"/>
              <a:t>Do not punish the innocent</a:t>
            </a:r>
          </a:p>
          <a:p>
            <a:r>
              <a:rPr lang="en-US" sz="3600" dirty="0"/>
              <a:t>Obey the law</a:t>
            </a:r>
          </a:p>
        </p:txBody>
      </p:sp>
    </p:spTree>
    <p:extLst>
      <p:ext uri="{BB962C8B-B14F-4D97-AF65-F5344CB8AC3E}">
        <p14:creationId xmlns:p14="http://schemas.microsoft.com/office/powerpoint/2010/main" val="26179809"/>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z="4000" b="1" dirty="0"/>
              <a:t>B/C:  Moral Character Traits/ Virtues (Vices) recognized in the Common Morality</a:t>
            </a:r>
          </a:p>
        </p:txBody>
      </p:sp>
      <p:sp>
        <p:nvSpPr>
          <p:cNvPr id="8195" name="Content Placeholder 2"/>
          <p:cNvSpPr>
            <a:spLocks noGrp="1"/>
          </p:cNvSpPr>
          <p:nvPr>
            <p:ph sz="half" idx="1"/>
          </p:nvPr>
        </p:nvSpPr>
        <p:spPr>
          <a:xfrm>
            <a:off x="508000" y="1676400"/>
            <a:ext cx="5486400" cy="3908762"/>
          </a:xfrm>
        </p:spPr>
        <p:txBody>
          <a:bodyPr/>
          <a:lstStyle/>
          <a:p>
            <a:r>
              <a:rPr lang="en-US" sz="3600" dirty="0" err="1"/>
              <a:t>Nonmalevolence</a:t>
            </a:r>
            <a:r>
              <a:rPr lang="en-US" sz="3600" dirty="0"/>
              <a:t>  (Malevolence)</a:t>
            </a:r>
          </a:p>
          <a:p>
            <a:r>
              <a:rPr lang="en-US" sz="3600" dirty="0"/>
              <a:t>Honesty  (Dishonesty)</a:t>
            </a:r>
          </a:p>
          <a:p>
            <a:r>
              <a:rPr lang="en-US" sz="3600" dirty="0"/>
              <a:t>Integrity (Lack of Integrity)</a:t>
            </a:r>
          </a:p>
          <a:p>
            <a:r>
              <a:rPr lang="en-US" sz="3600" dirty="0"/>
              <a:t>Conscientiousness </a:t>
            </a:r>
          </a:p>
          <a:p>
            <a:r>
              <a:rPr lang="en-US" sz="3600" dirty="0"/>
              <a:t>Trustworthiness</a:t>
            </a:r>
          </a:p>
          <a:p>
            <a:endParaRPr lang="en-US" dirty="0"/>
          </a:p>
        </p:txBody>
      </p:sp>
      <p:sp>
        <p:nvSpPr>
          <p:cNvPr id="2" name="Content Placeholder 1">
            <a:extLst>
              <a:ext uri="{FF2B5EF4-FFF2-40B4-BE49-F238E27FC236}">
                <a16:creationId xmlns:a16="http://schemas.microsoft.com/office/drawing/2014/main" id="{B7093CC5-CAAF-4091-BADD-98F2CC004D6B}"/>
              </a:ext>
            </a:extLst>
          </p:cNvPr>
          <p:cNvSpPr>
            <a:spLocks noGrp="1"/>
          </p:cNvSpPr>
          <p:nvPr>
            <p:ph sz="half" idx="2"/>
          </p:nvPr>
        </p:nvSpPr>
        <p:spPr>
          <a:xfrm>
            <a:off x="6197602" y="1600200"/>
            <a:ext cx="5486400" cy="2936188"/>
          </a:xfrm>
        </p:spPr>
        <p:txBody>
          <a:bodyPr/>
          <a:lstStyle/>
          <a:p>
            <a:r>
              <a:rPr lang="en-US" sz="3600" dirty="0"/>
              <a:t>Fidelity</a:t>
            </a:r>
          </a:p>
          <a:p>
            <a:r>
              <a:rPr lang="en-US" sz="3600" dirty="0"/>
              <a:t>Gratitude</a:t>
            </a:r>
          </a:p>
          <a:p>
            <a:r>
              <a:rPr lang="en-US" sz="3600" dirty="0"/>
              <a:t>Truthfulness</a:t>
            </a:r>
          </a:p>
          <a:p>
            <a:r>
              <a:rPr lang="en-US" sz="3600" dirty="0"/>
              <a:t>Lovingness</a:t>
            </a:r>
          </a:p>
          <a:p>
            <a:r>
              <a:rPr lang="en-US" sz="3600" dirty="0"/>
              <a:t>Kindness</a:t>
            </a:r>
          </a:p>
        </p:txBody>
      </p:sp>
    </p:spTree>
    <p:extLst>
      <p:ext uri="{BB962C8B-B14F-4D97-AF65-F5344CB8AC3E}">
        <p14:creationId xmlns:p14="http://schemas.microsoft.com/office/powerpoint/2010/main" val="2273663049"/>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981200" y="533401"/>
            <a:ext cx="8229600" cy="803297"/>
          </a:xfrm>
        </p:spPr>
        <p:txBody>
          <a:bodyPr/>
          <a:lstStyle/>
          <a:p>
            <a:r>
              <a:rPr lang="en-US" sz="4000" b="1" dirty="0"/>
              <a:t>Baruch Brody:  A Five-Appeals Approach</a:t>
            </a:r>
            <a:br>
              <a:rPr lang="en-US" sz="1800" dirty="0"/>
            </a:br>
            <a:endParaRPr lang="en-US" sz="1800" dirty="0"/>
          </a:p>
        </p:txBody>
      </p:sp>
      <p:sp>
        <p:nvSpPr>
          <p:cNvPr id="9219" name="Content Placeholder 2"/>
          <p:cNvSpPr>
            <a:spLocks noGrp="1"/>
          </p:cNvSpPr>
          <p:nvPr>
            <p:ph idx="1"/>
          </p:nvPr>
        </p:nvSpPr>
        <p:spPr>
          <a:xfrm>
            <a:off x="381000" y="1412875"/>
            <a:ext cx="11201400" cy="4370427"/>
          </a:xfrm>
        </p:spPr>
        <p:txBody>
          <a:bodyPr/>
          <a:lstStyle/>
          <a:p>
            <a:pPr marL="514350" indent="-514350">
              <a:buFont typeface="Calibri" pitchFamily="34" charset="0"/>
              <a:buAutoNum type="arabicPeriod"/>
            </a:pPr>
            <a:r>
              <a:rPr lang="en-US" sz="4000" dirty="0"/>
              <a:t>Respect for Persons</a:t>
            </a:r>
          </a:p>
          <a:p>
            <a:pPr marL="514350" indent="-514350">
              <a:buFont typeface="Calibri" pitchFamily="34" charset="0"/>
              <a:buAutoNum type="arabicPeriod"/>
            </a:pPr>
            <a:r>
              <a:rPr lang="en-US" sz="4000" dirty="0"/>
              <a:t>Consequences of our Actions (taken as Utility or the combined consideration of beneficence and nonmaleficence)</a:t>
            </a:r>
          </a:p>
          <a:p>
            <a:pPr marL="514350" indent="-514350">
              <a:buFont typeface="Calibri" pitchFamily="34" charset="0"/>
              <a:buAutoNum type="arabicPeriod"/>
            </a:pPr>
            <a:r>
              <a:rPr lang="en-US" sz="4000" dirty="0"/>
              <a:t>Rights (as in right making, duty or principle)</a:t>
            </a:r>
          </a:p>
          <a:p>
            <a:pPr marL="514350" indent="-514350">
              <a:buFont typeface="Calibri" pitchFamily="34" charset="0"/>
              <a:buAutoNum type="arabicPeriod"/>
            </a:pPr>
            <a:r>
              <a:rPr lang="en-US" sz="4000" dirty="0">
                <a:solidFill>
                  <a:srgbClr val="FFFF00"/>
                </a:solidFill>
              </a:rPr>
              <a:t>Appeal to cost-effectiveness</a:t>
            </a:r>
            <a:r>
              <a:rPr lang="en-US" sz="4000" dirty="0"/>
              <a:t> and justice </a:t>
            </a:r>
          </a:p>
          <a:p>
            <a:pPr marL="514350" indent="-514350">
              <a:buFont typeface="Calibri" pitchFamily="34" charset="0"/>
              <a:buAutoNum type="arabicPeriod"/>
            </a:pPr>
            <a:r>
              <a:rPr lang="en-US" sz="4000" dirty="0"/>
              <a:t>An appeal to the virtues</a:t>
            </a:r>
          </a:p>
        </p:txBody>
      </p:sp>
    </p:spTree>
    <p:extLst>
      <p:ext uri="{BB962C8B-B14F-4D97-AF65-F5344CB8AC3E}">
        <p14:creationId xmlns:p14="http://schemas.microsoft.com/office/powerpoint/2010/main" val="3501163668"/>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b="1"/>
              <a:t>W.D. Ross:  Six </a:t>
            </a:r>
            <a:r>
              <a:rPr lang="en-US" b="1" i="1"/>
              <a:t>Prima Facie</a:t>
            </a:r>
            <a:r>
              <a:rPr lang="en-US" b="1"/>
              <a:t> Duties</a:t>
            </a:r>
            <a:endParaRPr lang="en-US"/>
          </a:p>
        </p:txBody>
      </p:sp>
      <p:sp>
        <p:nvSpPr>
          <p:cNvPr id="10243" name="Content Placeholder 2"/>
          <p:cNvSpPr>
            <a:spLocks noGrp="1"/>
          </p:cNvSpPr>
          <p:nvPr>
            <p:ph idx="1"/>
          </p:nvPr>
        </p:nvSpPr>
        <p:spPr>
          <a:xfrm>
            <a:off x="762000" y="1412875"/>
            <a:ext cx="9525000" cy="3939540"/>
          </a:xfrm>
        </p:spPr>
        <p:txBody>
          <a:bodyPr/>
          <a:lstStyle/>
          <a:p>
            <a:pPr marL="514350" indent="-514350">
              <a:buFont typeface="Calibri" pitchFamily="34" charset="0"/>
              <a:buAutoNum type="arabicPeriod"/>
            </a:pPr>
            <a:r>
              <a:rPr lang="en-US" sz="4000" dirty="0"/>
              <a:t>Beneficence</a:t>
            </a:r>
          </a:p>
          <a:p>
            <a:pPr marL="514350" indent="-514350">
              <a:buFont typeface="Calibri" pitchFamily="34" charset="0"/>
              <a:buAutoNum type="arabicPeriod"/>
            </a:pPr>
            <a:r>
              <a:rPr lang="en-US" sz="4000" dirty="0" err="1"/>
              <a:t>Nonmaleficence</a:t>
            </a:r>
            <a:r>
              <a:rPr lang="en-US" sz="4000" dirty="0"/>
              <a:t> (“not injuring others”)</a:t>
            </a:r>
          </a:p>
          <a:p>
            <a:pPr marL="514350" indent="-514350">
              <a:buFont typeface="Calibri" pitchFamily="34" charset="0"/>
              <a:buAutoNum type="arabicPeriod"/>
            </a:pPr>
            <a:r>
              <a:rPr lang="en-US" sz="4000" dirty="0"/>
              <a:t>Self-Improvement</a:t>
            </a:r>
          </a:p>
          <a:p>
            <a:pPr marL="514350" indent="-514350">
              <a:buFont typeface="Calibri" pitchFamily="34" charset="0"/>
              <a:buAutoNum type="arabicPeriod"/>
            </a:pPr>
            <a:r>
              <a:rPr lang="en-US" sz="4000" dirty="0"/>
              <a:t>Justice</a:t>
            </a:r>
          </a:p>
          <a:p>
            <a:pPr marL="514350" indent="-514350">
              <a:buFont typeface="Calibri" pitchFamily="34" charset="0"/>
              <a:buAutoNum type="arabicPeriod"/>
            </a:pPr>
            <a:r>
              <a:rPr lang="en-US" sz="4000" dirty="0"/>
              <a:t>Promise Keeping (duty Not to Tell Lies)</a:t>
            </a:r>
          </a:p>
          <a:p>
            <a:pPr marL="514350" indent="-514350">
              <a:buFont typeface="Calibri" pitchFamily="34" charset="0"/>
              <a:buAutoNum type="arabicPeriod"/>
            </a:pPr>
            <a:r>
              <a:rPr lang="en-US" sz="4000" dirty="0">
                <a:solidFill>
                  <a:srgbClr val="FFFF00"/>
                </a:solidFill>
              </a:rPr>
              <a:t>Reparation (cf. Luke 19:8)</a:t>
            </a:r>
          </a:p>
        </p:txBody>
      </p:sp>
    </p:spTree>
    <p:extLst>
      <p:ext uri="{BB962C8B-B14F-4D97-AF65-F5344CB8AC3E}">
        <p14:creationId xmlns:p14="http://schemas.microsoft.com/office/powerpoint/2010/main" val="60714859"/>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b="1"/>
              <a:t>Robert M. Veatch’s Seven-Principle Approaches</a:t>
            </a:r>
            <a:endParaRPr lang="en-US"/>
          </a:p>
        </p:txBody>
      </p:sp>
      <p:pic>
        <p:nvPicPr>
          <p:cNvPr id="11267" name="Picture 2" descr="Veatch Principl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1371599"/>
            <a:ext cx="3962400" cy="51136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8" name="TextBox 4"/>
          <p:cNvSpPr txBox="1">
            <a:spLocks noChangeArrowheads="1"/>
          </p:cNvSpPr>
          <p:nvPr/>
        </p:nvSpPr>
        <p:spPr bwMode="auto">
          <a:xfrm>
            <a:off x="6400800" y="1447801"/>
            <a:ext cx="3962400"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buFontTx/>
              <a:buAutoNum type="arabicPeriod"/>
            </a:pPr>
            <a:r>
              <a:rPr lang="en-US" sz="3600" dirty="0">
                <a:solidFill>
                  <a:schemeClr val="bg1"/>
                </a:solidFill>
              </a:rPr>
              <a:t>Beneficence</a:t>
            </a:r>
          </a:p>
          <a:p>
            <a:pPr eaLnBrk="1" hangingPunct="1">
              <a:buFontTx/>
              <a:buAutoNum type="arabicPeriod"/>
            </a:pPr>
            <a:r>
              <a:rPr lang="en-US" sz="3600" dirty="0">
                <a:solidFill>
                  <a:schemeClr val="bg1"/>
                </a:solidFill>
              </a:rPr>
              <a:t>Nonmaleficence</a:t>
            </a:r>
          </a:p>
          <a:p>
            <a:pPr eaLnBrk="1" hangingPunct="1">
              <a:buFontTx/>
              <a:buAutoNum type="arabicPeriod"/>
            </a:pPr>
            <a:r>
              <a:rPr lang="en-US" sz="3600" dirty="0">
                <a:solidFill>
                  <a:schemeClr val="bg1"/>
                </a:solidFill>
              </a:rPr>
              <a:t>Autonomy</a:t>
            </a:r>
          </a:p>
          <a:p>
            <a:pPr eaLnBrk="1" hangingPunct="1">
              <a:buFontTx/>
              <a:buAutoNum type="arabicPeriod"/>
            </a:pPr>
            <a:r>
              <a:rPr lang="en-US" sz="3600" dirty="0">
                <a:solidFill>
                  <a:schemeClr val="bg1"/>
                </a:solidFill>
              </a:rPr>
              <a:t>Fidelity</a:t>
            </a:r>
          </a:p>
          <a:p>
            <a:pPr eaLnBrk="1" hangingPunct="1">
              <a:buFontTx/>
              <a:buAutoNum type="arabicPeriod"/>
            </a:pPr>
            <a:r>
              <a:rPr lang="en-US" sz="3600" dirty="0">
                <a:solidFill>
                  <a:schemeClr val="bg1"/>
                </a:solidFill>
              </a:rPr>
              <a:t>Veracity</a:t>
            </a:r>
          </a:p>
          <a:p>
            <a:pPr eaLnBrk="1" hangingPunct="1">
              <a:buFontTx/>
              <a:buAutoNum type="arabicPeriod"/>
            </a:pPr>
            <a:r>
              <a:rPr lang="en-US" sz="3600" dirty="0">
                <a:solidFill>
                  <a:schemeClr val="bg1"/>
                </a:solidFill>
              </a:rPr>
              <a:t>Avoid Killing</a:t>
            </a:r>
          </a:p>
          <a:p>
            <a:pPr eaLnBrk="1" hangingPunct="1">
              <a:buFontTx/>
              <a:buAutoNum type="arabicPeriod"/>
            </a:pPr>
            <a:r>
              <a:rPr lang="en-US" sz="3600" dirty="0">
                <a:solidFill>
                  <a:schemeClr val="bg1"/>
                </a:solidFill>
              </a:rPr>
              <a:t>Justice</a:t>
            </a:r>
          </a:p>
        </p:txBody>
      </p:sp>
    </p:spTree>
    <p:extLst>
      <p:ext uri="{BB962C8B-B14F-4D97-AF65-F5344CB8AC3E}">
        <p14:creationId xmlns:p14="http://schemas.microsoft.com/office/powerpoint/2010/main" val="2693736863"/>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z="4400" b="1" dirty="0"/>
              <a:t>Bernard </a:t>
            </a:r>
            <a:r>
              <a:rPr lang="en-US" sz="4400" b="1" dirty="0" err="1"/>
              <a:t>Gert</a:t>
            </a:r>
            <a:r>
              <a:rPr lang="en-US" sz="4400" b="1" dirty="0"/>
              <a:t>/ Charles Culver/ K. Danner </a:t>
            </a:r>
            <a:r>
              <a:rPr lang="en-US" sz="4400" b="1" dirty="0" err="1"/>
              <a:t>Clouser</a:t>
            </a:r>
            <a:r>
              <a:rPr lang="en-US" sz="4400" b="1" dirty="0"/>
              <a:t>:  A Ten Moral Rule Approach</a:t>
            </a:r>
            <a:br>
              <a:rPr lang="en-US" sz="3600" dirty="0"/>
            </a:br>
            <a:endParaRPr lang="en-US" sz="3600" dirty="0"/>
          </a:p>
        </p:txBody>
      </p:sp>
      <p:sp>
        <p:nvSpPr>
          <p:cNvPr id="3" name="Content Placeholder 2"/>
          <p:cNvSpPr>
            <a:spLocks noGrp="1"/>
          </p:cNvSpPr>
          <p:nvPr>
            <p:ph sz="half" idx="1"/>
          </p:nvPr>
        </p:nvSpPr>
        <p:spPr>
          <a:xfrm>
            <a:off x="508000" y="1828800"/>
            <a:ext cx="4749800" cy="3939540"/>
          </a:xfrm>
        </p:spPr>
        <p:txBody>
          <a:bodyPr/>
          <a:lstStyle/>
          <a:p>
            <a:pPr marL="457200" indent="-457200">
              <a:buFont typeface="+mj-lt"/>
              <a:buAutoNum type="arabicPeriod"/>
              <a:defRPr/>
            </a:pPr>
            <a:r>
              <a:rPr lang="en-US" sz="3200" dirty="0"/>
              <a:t>Do not harm (overarching principle)</a:t>
            </a:r>
          </a:p>
          <a:p>
            <a:pPr marL="457200" indent="-457200">
              <a:buFont typeface="+mj-lt"/>
              <a:buAutoNum type="arabicPeriod"/>
              <a:defRPr/>
            </a:pPr>
            <a:r>
              <a:rPr lang="en-US" sz="3200" dirty="0"/>
              <a:t>Do not deprive of freedom (autonomy)</a:t>
            </a:r>
          </a:p>
          <a:p>
            <a:pPr marL="457200" indent="-457200">
              <a:buFont typeface="+mj-lt"/>
              <a:buAutoNum type="arabicPeriod"/>
              <a:defRPr/>
            </a:pPr>
            <a:r>
              <a:rPr lang="en-US" sz="3200" dirty="0"/>
              <a:t>Do not deceive (veracity)</a:t>
            </a:r>
          </a:p>
          <a:p>
            <a:pPr marL="457200" indent="-457200">
              <a:buFont typeface="+mj-lt"/>
              <a:buAutoNum type="arabicPeriod"/>
              <a:defRPr/>
            </a:pPr>
            <a:r>
              <a:rPr lang="en-US" sz="3200" dirty="0"/>
              <a:t>Do not kill (avoidance of killing)</a:t>
            </a:r>
          </a:p>
          <a:p>
            <a:pPr marL="457200" indent="-457200">
              <a:buFont typeface="+mj-lt"/>
              <a:buAutoNum type="arabicPeriod"/>
              <a:defRPr/>
            </a:pPr>
            <a:r>
              <a:rPr lang="en-US" sz="3200" dirty="0"/>
              <a:t>Do not cheat (fidelity)</a:t>
            </a:r>
          </a:p>
        </p:txBody>
      </p:sp>
      <p:sp>
        <p:nvSpPr>
          <p:cNvPr id="2" name="Content Placeholder 1">
            <a:extLst>
              <a:ext uri="{FF2B5EF4-FFF2-40B4-BE49-F238E27FC236}">
                <a16:creationId xmlns:a16="http://schemas.microsoft.com/office/drawing/2014/main" id="{F98CA8CC-193A-47D6-A243-EDCCE0E62158}"/>
              </a:ext>
            </a:extLst>
          </p:cNvPr>
          <p:cNvSpPr>
            <a:spLocks noGrp="1"/>
          </p:cNvSpPr>
          <p:nvPr>
            <p:ph sz="half" idx="2"/>
          </p:nvPr>
        </p:nvSpPr>
        <p:spPr>
          <a:xfrm>
            <a:off x="6019800" y="1828800"/>
            <a:ext cx="5867400" cy="3527119"/>
          </a:xfrm>
        </p:spPr>
        <p:txBody>
          <a:bodyPr/>
          <a:lstStyle/>
          <a:p>
            <a:pPr marL="514350" indent="-514350">
              <a:buFont typeface="+mj-lt"/>
              <a:buAutoNum type="arabicPeriod" startAt="6"/>
              <a:defRPr/>
            </a:pPr>
            <a:r>
              <a:rPr lang="en-US" sz="3200" dirty="0"/>
              <a:t>Obey the law (fidelity)</a:t>
            </a:r>
          </a:p>
          <a:p>
            <a:pPr marL="457200" indent="-457200">
              <a:buFont typeface="+mj-lt"/>
              <a:buAutoNum type="arabicPeriod" startAt="6"/>
              <a:defRPr/>
            </a:pPr>
            <a:r>
              <a:rPr lang="en-US" sz="3200" dirty="0"/>
              <a:t>Do your Duty (Associated with your role)</a:t>
            </a:r>
          </a:p>
          <a:p>
            <a:pPr marL="457200" indent="-457200">
              <a:buFont typeface="+mj-lt"/>
              <a:buAutoNum type="arabicPeriod" startAt="6"/>
              <a:defRPr/>
            </a:pPr>
            <a:r>
              <a:rPr lang="en-US" sz="3200" dirty="0"/>
              <a:t>Do not Cause Pain</a:t>
            </a:r>
          </a:p>
          <a:p>
            <a:pPr marL="457200" indent="-457200">
              <a:buFont typeface="+mj-lt"/>
              <a:buAutoNum type="arabicPeriod" startAt="6"/>
              <a:defRPr/>
            </a:pPr>
            <a:r>
              <a:rPr lang="en-US" sz="3200" dirty="0"/>
              <a:t>Do not Disable</a:t>
            </a:r>
          </a:p>
          <a:p>
            <a:pPr marL="457200" indent="-457200">
              <a:buFont typeface="+mj-lt"/>
              <a:buAutoNum type="arabicPeriod" startAt="6"/>
              <a:defRPr/>
            </a:pPr>
            <a:r>
              <a:rPr lang="en-US" sz="3200" dirty="0"/>
              <a:t>Do not Deprive of Pleasure</a:t>
            </a:r>
          </a:p>
          <a:p>
            <a:endParaRPr lang="en-US" dirty="0"/>
          </a:p>
        </p:txBody>
      </p:sp>
    </p:spTree>
    <p:extLst>
      <p:ext uri="{BB962C8B-B14F-4D97-AF65-F5344CB8AC3E}">
        <p14:creationId xmlns:p14="http://schemas.microsoft.com/office/powerpoint/2010/main" val="861636677"/>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61C7D-C1A4-4307-9F47-2340AD5E239A}"/>
              </a:ext>
            </a:extLst>
          </p:cNvPr>
          <p:cNvSpPr>
            <a:spLocks noGrp="1"/>
          </p:cNvSpPr>
          <p:nvPr>
            <p:ph type="title"/>
          </p:nvPr>
        </p:nvSpPr>
        <p:spPr>
          <a:xfrm>
            <a:off x="508000" y="230188"/>
            <a:ext cx="11176000" cy="1329595"/>
          </a:xfrm>
        </p:spPr>
        <p:txBody>
          <a:bodyPr/>
          <a:lstStyle/>
          <a:p>
            <a:r>
              <a:rPr lang="en-US" dirty="0"/>
              <a:t>Principles are one More Reason to Reject Ethical Relativism</a:t>
            </a:r>
          </a:p>
        </p:txBody>
      </p:sp>
      <p:sp>
        <p:nvSpPr>
          <p:cNvPr id="3" name="Content Placeholder 2">
            <a:extLst>
              <a:ext uri="{FF2B5EF4-FFF2-40B4-BE49-F238E27FC236}">
                <a16:creationId xmlns:a16="http://schemas.microsoft.com/office/drawing/2014/main" id="{60D9427F-94C5-48E0-AA35-C3FED7372DD8}"/>
              </a:ext>
            </a:extLst>
          </p:cNvPr>
          <p:cNvSpPr>
            <a:spLocks noGrp="1"/>
          </p:cNvSpPr>
          <p:nvPr>
            <p:ph idx="1"/>
          </p:nvPr>
        </p:nvSpPr>
        <p:spPr>
          <a:xfrm>
            <a:off x="508000" y="1904999"/>
            <a:ext cx="11176000" cy="4302716"/>
          </a:xfrm>
        </p:spPr>
        <p:txBody>
          <a:bodyPr/>
          <a:lstStyle/>
          <a:p>
            <a:r>
              <a:rPr lang="en-US" sz="3600" dirty="0"/>
              <a:t>Why?</a:t>
            </a:r>
          </a:p>
          <a:p>
            <a:pPr lvl="1"/>
            <a:r>
              <a:rPr lang="en-US" sz="3200" dirty="0"/>
              <a:t>In any functioning society, definitions of principles cannot just be continuously debated.  Conflict must be resolved for societies and social groups to flourish.</a:t>
            </a:r>
          </a:p>
          <a:p>
            <a:pPr lvl="1"/>
            <a:r>
              <a:rPr lang="en-US" sz="3200" dirty="0"/>
              <a:t>Law cannot force someone to love truth and hate lying, but law can define and set forth definitions of lying and define punishments for it</a:t>
            </a:r>
          </a:p>
          <a:p>
            <a:pPr lvl="2"/>
            <a:r>
              <a:rPr lang="en-US" sz="2800" dirty="0"/>
              <a:t>Forgery – falsifying in writing</a:t>
            </a:r>
          </a:p>
          <a:p>
            <a:pPr lvl="2"/>
            <a:r>
              <a:rPr lang="en-US" sz="2800" dirty="0"/>
              <a:t>Perjury – lying under oath </a:t>
            </a:r>
          </a:p>
        </p:txBody>
      </p:sp>
    </p:spTree>
    <p:extLst>
      <p:ext uri="{BB962C8B-B14F-4D97-AF65-F5344CB8AC3E}">
        <p14:creationId xmlns:p14="http://schemas.microsoft.com/office/powerpoint/2010/main" val="59133130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230189"/>
            <a:ext cx="8382000" cy="664797"/>
          </a:xfrm>
        </p:spPr>
        <p:txBody>
          <a:bodyPr/>
          <a:lstStyle/>
          <a:p>
            <a:r>
              <a:rPr lang="en-US" dirty="0"/>
              <a:t>Principles of Biomedical Ethics</a:t>
            </a:r>
          </a:p>
        </p:txBody>
      </p:sp>
      <p:sp>
        <p:nvSpPr>
          <p:cNvPr id="3" name="Content Placeholder 2"/>
          <p:cNvSpPr>
            <a:spLocks noGrp="1"/>
          </p:cNvSpPr>
          <p:nvPr>
            <p:ph sz="half" idx="1"/>
          </p:nvPr>
        </p:nvSpPr>
        <p:spPr>
          <a:xfrm>
            <a:off x="508000" y="1411553"/>
            <a:ext cx="5486400" cy="387798"/>
          </a:xfrm>
        </p:spPr>
        <p:txBody>
          <a:bodyPr/>
          <a:lstStyle/>
          <a:p>
            <a:endParaRPr lang="en-US"/>
          </a:p>
        </p:txBody>
      </p:sp>
      <p:sp>
        <p:nvSpPr>
          <p:cNvPr id="4" name="Content Placeholder 3"/>
          <p:cNvSpPr>
            <a:spLocks noGrp="1"/>
          </p:cNvSpPr>
          <p:nvPr>
            <p:ph sz="half" idx="2"/>
          </p:nvPr>
        </p:nvSpPr>
        <p:spPr>
          <a:xfrm>
            <a:off x="4953000" y="1411553"/>
            <a:ext cx="5334000" cy="1354217"/>
          </a:xfrm>
        </p:spPr>
        <p:txBody>
          <a:bodyPr/>
          <a:lstStyle/>
          <a:p>
            <a:r>
              <a:rPr lang="en-US" sz="4400" dirty="0"/>
              <a:t>1977– 1</a:t>
            </a:r>
            <a:r>
              <a:rPr lang="en-US" sz="4400" baseline="30000" dirty="0"/>
              <a:t>st</a:t>
            </a:r>
            <a:r>
              <a:rPr lang="en-US" sz="4400" dirty="0"/>
              <a:t> Edition</a:t>
            </a:r>
          </a:p>
          <a:p>
            <a:r>
              <a:rPr lang="en-US" sz="4400" dirty="0"/>
              <a:t>2019 – 8</a:t>
            </a:r>
            <a:r>
              <a:rPr lang="en-US" sz="4400" baseline="30000" dirty="0"/>
              <a:t>th</a:t>
            </a:r>
            <a:r>
              <a:rPr lang="en-US" sz="4400" dirty="0"/>
              <a:t> Edition</a:t>
            </a:r>
          </a:p>
        </p:txBody>
      </p:sp>
      <p:sp>
        <p:nvSpPr>
          <p:cNvPr id="5" name="Rectangle 4"/>
          <p:cNvSpPr/>
          <p:nvPr/>
        </p:nvSpPr>
        <p:spPr>
          <a:xfrm>
            <a:off x="5410200" y="5334001"/>
            <a:ext cx="5486400" cy="861774"/>
          </a:xfrm>
          <a:prstGeom prst="rect">
            <a:avLst/>
          </a:prstGeom>
        </p:spPr>
        <p:txBody>
          <a:bodyPr wrap="square">
            <a:spAutoFit/>
          </a:bodyPr>
          <a:lstStyle/>
          <a:p>
            <a:r>
              <a:rPr lang="en-US" sz="1000" dirty="0">
                <a:hlinkClick r:id="rId2"/>
              </a:rPr>
              <a:t>https://www.amazon.com/Principles-Biomedical-Ethics-Tom-Beauchamp/dp/0190640871/ref=pd_sbs_14_1/136-8480132-2115344?_encoding=UTF8&amp;pd_rd_i=0190640871&amp;pd_rd_r=507b205d-d919-4a45-87cb-4bc004282c85&amp;pd_rd_w=0AFxw&amp;pd_rd_wg=n218K&amp;pf_rd_p=7cd8f929-4345-4bf2-a554-7d7588b3dd5f&amp;pf_rd_r=N1ZVSYPKHSJG2CKNG5K2&amp;psc=1&amp;refRID=N1ZVSYPKHSJG2CKNG5K2</a:t>
            </a:r>
            <a:endParaRPr lang="en-US" sz="1000" dirty="0"/>
          </a:p>
        </p:txBody>
      </p:sp>
      <p:pic>
        <p:nvPicPr>
          <p:cNvPr id="6" name="Picture 5">
            <a:extLst>
              <a:ext uri="{FF2B5EF4-FFF2-40B4-BE49-F238E27FC236}">
                <a16:creationId xmlns:a16="http://schemas.microsoft.com/office/drawing/2014/main" id="{5C11E49E-2387-44E2-8107-74FB1DCBA1AB}"/>
              </a:ext>
            </a:extLst>
          </p:cNvPr>
          <p:cNvPicPr>
            <a:picLocks noChangeAspect="1"/>
          </p:cNvPicPr>
          <p:nvPr/>
        </p:nvPicPr>
        <p:blipFill>
          <a:blip r:embed="rId3"/>
          <a:stretch>
            <a:fillRect/>
          </a:stretch>
        </p:blipFill>
        <p:spPr>
          <a:xfrm>
            <a:off x="304800" y="1066800"/>
            <a:ext cx="3962400" cy="5387474"/>
          </a:xfrm>
          <a:prstGeom prst="rect">
            <a:avLst/>
          </a:prstGeom>
        </p:spPr>
      </p:pic>
    </p:spTree>
    <p:extLst>
      <p:ext uri="{BB962C8B-B14F-4D97-AF65-F5344CB8AC3E}">
        <p14:creationId xmlns:p14="http://schemas.microsoft.com/office/powerpoint/2010/main" val="3161130999"/>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30189"/>
            <a:ext cx="8991600" cy="1163395"/>
          </a:xfrm>
        </p:spPr>
        <p:txBody>
          <a:bodyPr/>
          <a:lstStyle/>
          <a:p>
            <a:r>
              <a:rPr lang="en-US" dirty="0"/>
              <a:t>Basis of the Four Principles</a:t>
            </a:r>
            <a:br>
              <a:rPr lang="en-US" dirty="0"/>
            </a:br>
            <a:r>
              <a:rPr lang="en-US" sz="3600" dirty="0"/>
              <a:t>Common Morality Versus Particular Morality</a:t>
            </a:r>
            <a:endParaRPr lang="en-US" dirty="0"/>
          </a:p>
        </p:txBody>
      </p:sp>
      <p:sp>
        <p:nvSpPr>
          <p:cNvPr id="3" name="Text Placeholder 2"/>
          <p:cNvSpPr>
            <a:spLocks noGrp="1"/>
          </p:cNvSpPr>
          <p:nvPr>
            <p:ph type="body" sz="quarter" idx="10"/>
          </p:nvPr>
        </p:nvSpPr>
        <p:spPr>
          <a:xfrm>
            <a:off x="685800" y="1751755"/>
            <a:ext cx="9601200" cy="4191917"/>
          </a:xfrm>
        </p:spPr>
        <p:txBody>
          <a:bodyPr/>
          <a:lstStyle/>
          <a:p>
            <a:r>
              <a:rPr lang="en-US" sz="3600" dirty="0"/>
              <a:t>Common Morality </a:t>
            </a:r>
          </a:p>
          <a:p>
            <a:pPr lvl="1"/>
            <a:r>
              <a:rPr lang="en-US" sz="3200" dirty="0"/>
              <a:t>Universal </a:t>
            </a:r>
          </a:p>
          <a:p>
            <a:pPr lvl="1"/>
            <a:r>
              <a:rPr lang="en-US" sz="3200" dirty="0"/>
              <a:t>Not “a” morality, but “the” morality </a:t>
            </a:r>
          </a:p>
          <a:p>
            <a:r>
              <a:rPr lang="en-US" sz="3600" dirty="0"/>
              <a:t>Critique of Their View</a:t>
            </a:r>
          </a:p>
          <a:p>
            <a:pPr lvl="1"/>
            <a:r>
              <a:rPr lang="en-US" sz="3200" dirty="0"/>
              <a:t>Yes – universal “the”, not “a” morality = pluralism</a:t>
            </a:r>
          </a:p>
          <a:p>
            <a:pPr lvl="1"/>
            <a:r>
              <a:rPr lang="en-US" sz="3200" dirty="0"/>
              <a:t>Not a product of human history and experience (man created), but God given</a:t>
            </a:r>
          </a:p>
          <a:p>
            <a:pPr lvl="1"/>
            <a:endParaRPr lang="en-US" dirty="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7E2EF-71C9-436A-8A30-1A6E13B89545}"/>
              </a:ext>
            </a:extLst>
          </p:cNvPr>
          <p:cNvSpPr>
            <a:spLocks noGrp="1"/>
          </p:cNvSpPr>
          <p:nvPr>
            <p:ph type="title"/>
          </p:nvPr>
        </p:nvSpPr>
        <p:spPr>
          <a:xfrm>
            <a:off x="1905000" y="230189"/>
            <a:ext cx="8382000" cy="1163395"/>
          </a:xfrm>
        </p:spPr>
        <p:txBody>
          <a:bodyPr/>
          <a:lstStyle/>
          <a:p>
            <a:r>
              <a:rPr lang="en-US" dirty="0"/>
              <a:t>Basis of the Four Principles</a:t>
            </a:r>
            <a:br>
              <a:rPr lang="en-US" dirty="0"/>
            </a:br>
            <a:r>
              <a:rPr lang="en-US" sz="3600" dirty="0"/>
              <a:t>Common Morality Versus Particular Morality</a:t>
            </a:r>
            <a:endParaRPr lang="en-US" dirty="0"/>
          </a:p>
        </p:txBody>
      </p:sp>
      <p:sp>
        <p:nvSpPr>
          <p:cNvPr id="3" name="Text Placeholder 2">
            <a:extLst>
              <a:ext uri="{FF2B5EF4-FFF2-40B4-BE49-F238E27FC236}">
                <a16:creationId xmlns:a16="http://schemas.microsoft.com/office/drawing/2014/main" id="{98C1721A-BAF7-4EFC-A02D-26A9AFDB8A09}"/>
              </a:ext>
            </a:extLst>
          </p:cNvPr>
          <p:cNvSpPr>
            <a:spLocks noGrp="1"/>
          </p:cNvSpPr>
          <p:nvPr>
            <p:ph type="body" sz="quarter" idx="10"/>
          </p:nvPr>
        </p:nvSpPr>
        <p:spPr>
          <a:xfrm>
            <a:off x="381000" y="1676400"/>
            <a:ext cx="10591800" cy="5405402"/>
          </a:xfrm>
        </p:spPr>
        <p:txBody>
          <a:bodyPr/>
          <a:lstStyle/>
          <a:p>
            <a:r>
              <a:rPr lang="en-US" dirty="0"/>
              <a:t>Particular (Local) Morality</a:t>
            </a:r>
          </a:p>
          <a:p>
            <a:pPr lvl="1"/>
            <a:r>
              <a:rPr lang="en-US" dirty="0"/>
              <a:t>Morality in a specific, particular context or location</a:t>
            </a:r>
          </a:p>
          <a:p>
            <a:pPr lvl="1"/>
            <a:r>
              <a:rPr lang="en-US" dirty="0"/>
              <a:t>Examples = country, state, city, job site, home, church</a:t>
            </a:r>
          </a:p>
          <a:p>
            <a:pPr lvl="1"/>
            <a:r>
              <a:rPr lang="en-US" dirty="0"/>
              <a:t>Biblically </a:t>
            </a:r>
          </a:p>
          <a:p>
            <a:pPr lvl="2"/>
            <a:r>
              <a:rPr lang="en-US" dirty="0"/>
              <a:t>Elder-Flock (1 Tim. 5:17, Heb. 13:17)</a:t>
            </a:r>
          </a:p>
          <a:p>
            <a:pPr lvl="2"/>
            <a:r>
              <a:rPr lang="en-US" dirty="0"/>
              <a:t>Husband-Wife (Eph. 5:22ff, Col. 3:18-19)</a:t>
            </a:r>
          </a:p>
          <a:p>
            <a:pPr lvl="2"/>
            <a:r>
              <a:rPr lang="en-US" dirty="0"/>
              <a:t>Parent-Child (Eph. 6:1, Col. 3:20)</a:t>
            </a:r>
          </a:p>
          <a:p>
            <a:pPr lvl="2"/>
            <a:r>
              <a:rPr lang="en-US" dirty="0"/>
              <a:t>Culture-Residents </a:t>
            </a:r>
          </a:p>
          <a:p>
            <a:pPr lvl="3"/>
            <a:r>
              <a:rPr lang="en-US" dirty="0"/>
              <a:t>Rebekah with a veil was a sign of propriety, modesty, moral decency (Gen. 24:65) </a:t>
            </a:r>
          </a:p>
          <a:p>
            <a:pPr lvl="3"/>
            <a:r>
              <a:rPr lang="en-US" dirty="0"/>
              <a:t>Tamar’s veil -  a sign of prostitution (Gen. 38:14,19)</a:t>
            </a:r>
          </a:p>
          <a:p>
            <a:endParaRPr lang="en-US" dirty="0"/>
          </a:p>
        </p:txBody>
      </p:sp>
    </p:spTree>
    <p:extLst>
      <p:ext uri="{BB962C8B-B14F-4D97-AF65-F5344CB8AC3E}">
        <p14:creationId xmlns:p14="http://schemas.microsoft.com/office/powerpoint/2010/main" val="3054206233"/>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7E2EF-71C9-436A-8A30-1A6E13B89545}"/>
              </a:ext>
            </a:extLst>
          </p:cNvPr>
          <p:cNvSpPr>
            <a:spLocks noGrp="1"/>
          </p:cNvSpPr>
          <p:nvPr>
            <p:ph type="title"/>
          </p:nvPr>
        </p:nvSpPr>
        <p:spPr>
          <a:xfrm>
            <a:off x="1143000" y="230189"/>
            <a:ext cx="9144000" cy="912811"/>
          </a:xfrm>
        </p:spPr>
        <p:txBody>
          <a:bodyPr/>
          <a:lstStyle/>
          <a:p>
            <a:r>
              <a:rPr lang="en-US" dirty="0"/>
              <a:t>Particular (Local) Morality and Culture</a:t>
            </a:r>
          </a:p>
        </p:txBody>
      </p:sp>
      <p:sp>
        <p:nvSpPr>
          <p:cNvPr id="3" name="Text Placeholder 2">
            <a:extLst>
              <a:ext uri="{FF2B5EF4-FFF2-40B4-BE49-F238E27FC236}">
                <a16:creationId xmlns:a16="http://schemas.microsoft.com/office/drawing/2014/main" id="{98C1721A-BAF7-4EFC-A02D-26A9AFDB8A09}"/>
              </a:ext>
            </a:extLst>
          </p:cNvPr>
          <p:cNvSpPr>
            <a:spLocks noGrp="1"/>
          </p:cNvSpPr>
          <p:nvPr>
            <p:ph type="body" sz="quarter" idx="10"/>
          </p:nvPr>
        </p:nvSpPr>
        <p:spPr>
          <a:xfrm>
            <a:off x="228600" y="990601"/>
            <a:ext cx="11658600" cy="5715000"/>
          </a:xfrm>
        </p:spPr>
        <p:txBody>
          <a:bodyPr/>
          <a:lstStyle/>
          <a:p>
            <a:r>
              <a:rPr lang="en-US" dirty="0"/>
              <a:t>“When in Rome….”</a:t>
            </a:r>
          </a:p>
          <a:p>
            <a:pPr lvl="1"/>
            <a:r>
              <a:rPr lang="en-US" b="1" dirty="0"/>
              <a:t>1 Corinthians 9:21–23 </a:t>
            </a:r>
            <a:r>
              <a:rPr lang="en-US" dirty="0"/>
              <a:t>To those outside the law I became as one outside the law (not being outside the law of God but under the law of Christ) that I might win those outside the law. </a:t>
            </a:r>
            <a:r>
              <a:rPr lang="en-US" b="1" dirty="0"/>
              <a:t>22</a:t>
            </a:r>
            <a:r>
              <a:rPr lang="en-US" dirty="0"/>
              <a:t> To the weak I became weak, that I might win the weak. I have become </a:t>
            </a:r>
            <a:r>
              <a:rPr lang="en-US" dirty="0">
                <a:solidFill>
                  <a:srgbClr val="FFFF00"/>
                </a:solidFill>
              </a:rPr>
              <a:t>all things to all people, that by all means I might save some</a:t>
            </a:r>
            <a:r>
              <a:rPr lang="en-US" dirty="0"/>
              <a:t>. </a:t>
            </a:r>
            <a:r>
              <a:rPr lang="en-US" b="1" dirty="0"/>
              <a:t>23</a:t>
            </a:r>
            <a:r>
              <a:rPr lang="en-US" dirty="0"/>
              <a:t> I do it all for the sake of the gospel, that I may share with them in its blessings. </a:t>
            </a:r>
          </a:p>
          <a:p>
            <a:pPr lvl="2"/>
            <a:r>
              <a:rPr lang="en-US" dirty="0"/>
              <a:t>What does this text mean morally (cf. Acts 5:29)?</a:t>
            </a:r>
          </a:p>
          <a:p>
            <a:pPr lvl="1"/>
            <a:r>
              <a:rPr lang="en-US" dirty="0"/>
              <a:t>Culture is Subject to the law of Christ</a:t>
            </a:r>
          </a:p>
          <a:p>
            <a:r>
              <a:rPr lang="en-US" dirty="0"/>
              <a:t>Rebekah v. Tamar</a:t>
            </a:r>
          </a:p>
          <a:p>
            <a:pPr lvl="1"/>
            <a:r>
              <a:rPr lang="en-US" dirty="0"/>
              <a:t>Rebekah’s veil – culturally, was propriety moral decency (Gen. 24:65)</a:t>
            </a:r>
          </a:p>
          <a:p>
            <a:pPr lvl="1"/>
            <a:r>
              <a:rPr lang="en-US" dirty="0"/>
              <a:t>Tamar’s veil -  culturally, a sign of prostitution (Gen. 38:14,19)</a:t>
            </a:r>
          </a:p>
          <a:p>
            <a:pPr lvl="1"/>
            <a:r>
              <a:rPr lang="en-US" dirty="0"/>
              <a:t>What does a veil signify today in America? </a:t>
            </a:r>
          </a:p>
          <a:p>
            <a:endParaRPr lang="en-US" dirty="0"/>
          </a:p>
        </p:txBody>
      </p:sp>
    </p:spTree>
    <p:extLst>
      <p:ext uri="{BB962C8B-B14F-4D97-AF65-F5344CB8AC3E}">
        <p14:creationId xmlns:p14="http://schemas.microsoft.com/office/powerpoint/2010/main" val="3143455944"/>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6FD7E-D442-B996-2E20-68F299AD79B5}"/>
              </a:ext>
            </a:extLst>
          </p:cNvPr>
          <p:cNvSpPr>
            <a:spLocks noGrp="1"/>
          </p:cNvSpPr>
          <p:nvPr>
            <p:ph type="title"/>
          </p:nvPr>
        </p:nvSpPr>
        <p:spPr/>
        <p:txBody>
          <a:bodyPr/>
          <a:lstStyle/>
          <a:p>
            <a:r>
              <a:rPr lang="en-US" b="1" dirty="0"/>
              <a:t>Stopped </a:t>
            </a:r>
          </a:p>
        </p:txBody>
      </p:sp>
      <p:sp>
        <p:nvSpPr>
          <p:cNvPr id="3" name="Text Placeholder 2">
            <a:extLst>
              <a:ext uri="{FF2B5EF4-FFF2-40B4-BE49-F238E27FC236}">
                <a16:creationId xmlns:a16="http://schemas.microsoft.com/office/drawing/2014/main" id="{124D3495-C9E1-43A7-886C-ADDB479755DF}"/>
              </a:ext>
            </a:extLst>
          </p:cNvPr>
          <p:cNvSpPr>
            <a:spLocks noGrp="1"/>
          </p:cNvSpPr>
          <p:nvPr>
            <p:ph type="body" sz="quarter" idx="10"/>
          </p:nvPr>
        </p:nvSpPr>
        <p:spPr/>
        <p:txBody>
          <a:bodyPr/>
          <a:lstStyle/>
          <a:p>
            <a:endParaRPr lang="en-US" dirty="0"/>
          </a:p>
        </p:txBody>
      </p:sp>
    </p:spTree>
    <p:extLst>
      <p:ext uri="{BB962C8B-B14F-4D97-AF65-F5344CB8AC3E}">
        <p14:creationId xmlns:p14="http://schemas.microsoft.com/office/powerpoint/2010/main" val="4222486993"/>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7E2EF-71C9-436A-8A30-1A6E13B89545}"/>
              </a:ext>
            </a:extLst>
          </p:cNvPr>
          <p:cNvSpPr>
            <a:spLocks noGrp="1"/>
          </p:cNvSpPr>
          <p:nvPr>
            <p:ph type="title"/>
          </p:nvPr>
        </p:nvSpPr>
        <p:spPr>
          <a:xfrm>
            <a:off x="228600" y="230189"/>
            <a:ext cx="11430000" cy="1329595"/>
          </a:xfrm>
        </p:spPr>
        <p:txBody>
          <a:bodyPr/>
          <a:lstStyle/>
          <a:p>
            <a:r>
              <a:rPr lang="en-US" dirty="0"/>
              <a:t>Particular (Local) Morality and Seasonal Customs</a:t>
            </a:r>
          </a:p>
        </p:txBody>
      </p:sp>
      <p:sp>
        <p:nvSpPr>
          <p:cNvPr id="3" name="Text Placeholder 2">
            <a:extLst>
              <a:ext uri="{FF2B5EF4-FFF2-40B4-BE49-F238E27FC236}">
                <a16:creationId xmlns:a16="http://schemas.microsoft.com/office/drawing/2014/main" id="{98C1721A-BAF7-4EFC-A02D-26A9AFDB8A09}"/>
              </a:ext>
            </a:extLst>
          </p:cNvPr>
          <p:cNvSpPr>
            <a:spLocks noGrp="1"/>
          </p:cNvSpPr>
          <p:nvPr>
            <p:ph type="body" sz="quarter" idx="10"/>
          </p:nvPr>
        </p:nvSpPr>
        <p:spPr>
          <a:xfrm>
            <a:off x="228600" y="1143000"/>
            <a:ext cx="11552076" cy="4696670"/>
          </a:xfrm>
        </p:spPr>
        <p:txBody>
          <a:bodyPr/>
          <a:lstStyle/>
          <a:p>
            <a:r>
              <a:rPr lang="en-US" sz="3600" b="1" dirty="0">
                <a:solidFill>
                  <a:srgbClr val="FFFF00"/>
                </a:solidFill>
              </a:rPr>
              <a:t>Why might I put up a Christmas tree in America, while not putting up a tree if I lived in Ghana, West Africa? </a:t>
            </a:r>
          </a:p>
          <a:p>
            <a:pPr lvl="1"/>
            <a:r>
              <a:rPr lang="en-US" sz="3600" dirty="0"/>
              <a:t>In America, the season/day can have social, civil, or familial significance and no religious significance</a:t>
            </a:r>
          </a:p>
          <a:p>
            <a:pPr lvl="2"/>
            <a:r>
              <a:rPr lang="en-US" sz="3200" dirty="0"/>
              <a:t>This seems odd, if not impossible, for a Ghanaian who has never been to America</a:t>
            </a:r>
          </a:p>
          <a:p>
            <a:pPr lvl="1"/>
            <a:r>
              <a:rPr lang="en-US" sz="3600" dirty="0"/>
              <a:t>In Ghana, a tree carries much stronger perception of being Catholic, celebrating Christmas day, or perception of celebrating the season of Advent.</a:t>
            </a:r>
          </a:p>
        </p:txBody>
      </p:sp>
    </p:spTree>
    <p:extLst>
      <p:ext uri="{BB962C8B-B14F-4D97-AF65-F5344CB8AC3E}">
        <p14:creationId xmlns:p14="http://schemas.microsoft.com/office/powerpoint/2010/main" val="1356416879"/>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7E2EF-71C9-436A-8A30-1A6E13B89545}"/>
              </a:ext>
            </a:extLst>
          </p:cNvPr>
          <p:cNvSpPr>
            <a:spLocks noGrp="1"/>
          </p:cNvSpPr>
          <p:nvPr>
            <p:ph type="title"/>
          </p:nvPr>
        </p:nvSpPr>
        <p:spPr>
          <a:xfrm>
            <a:off x="228600" y="230189"/>
            <a:ext cx="11430000" cy="1329595"/>
          </a:xfrm>
        </p:spPr>
        <p:txBody>
          <a:bodyPr/>
          <a:lstStyle/>
          <a:p>
            <a:r>
              <a:rPr lang="en-US" dirty="0"/>
              <a:t>Particular (Local) Morality and Seasonal Customs</a:t>
            </a:r>
          </a:p>
        </p:txBody>
      </p:sp>
      <p:sp>
        <p:nvSpPr>
          <p:cNvPr id="3" name="Text Placeholder 2">
            <a:extLst>
              <a:ext uri="{FF2B5EF4-FFF2-40B4-BE49-F238E27FC236}">
                <a16:creationId xmlns:a16="http://schemas.microsoft.com/office/drawing/2014/main" id="{98C1721A-BAF7-4EFC-A02D-26A9AFDB8A09}"/>
              </a:ext>
            </a:extLst>
          </p:cNvPr>
          <p:cNvSpPr>
            <a:spLocks noGrp="1"/>
          </p:cNvSpPr>
          <p:nvPr>
            <p:ph type="body" sz="quarter" idx="10"/>
          </p:nvPr>
        </p:nvSpPr>
        <p:spPr>
          <a:xfrm>
            <a:off x="236376" y="1143000"/>
            <a:ext cx="11544300" cy="4610493"/>
          </a:xfrm>
        </p:spPr>
        <p:txBody>
          <a:bodyPr/>
          <a:lstStyle/>
          <a:p>
            <a:r>
              <a:rPr lang="en-US" b="1" dirty="0">
                <a:solidFill>
                  <a:srgbClr val="FFFF00"/>
                </a:solidFill>
              </a:rPr>
              <a:t>Why might I put up a Christmas tree in America, while not putting up a tree if I lived in Ghana, West Africa? </a:t>
            </a:r>
          </a:p>
          <a:p>
            <a:r>
              <a:rPr lang="en-US" dirty="0"/>
              <a:t>Remember</a:t>
            </a:r>
          </a:p>
          <a:p>
            <a:pPr lvl="1"/>
            <a:r>
              <a:rPr lang="en-US" sz="3200" dirty="0"/>
              <a:t>In America, one might object to a Christmas tree on no religious grounds at all.</a:t>
            </a:r>
          </a:p>
          <a:p>
            <a:pPr lvl="2"/>
            <a:r>
              <a:rPr lang="en-US" sz="2800" dirty="0"/>
              <a:t>An atheist might object on the grounds of materialism, consumerism, or commercialism.</a:t>
            </a:r>
          </a:p>
          <a:p>
            <a:pPr lvl="2"/>
            <a:r>
              <a:rPr lang="en-US" sz="2800" dirty="0"/>
              <a:t>An atheist might object on the grounds of history (e.g. Roman Saturnalia,  German Pagan Oden worship)</a:t>
            </a:r>
          </a:p>
          <a:p>
            <a:pPr lvl="1"/>
            <a:endParaRPr lang="en-US" dirty="0"/>
          </a:p>
        </p:txBody>
      </p:sp>
    </p:spTree>
    <p:extLst>
      <p:ext uri="{BB962C8B-B14F-4D97-AF65-F5344CB8AC3E}">
        <p14:creationId xmlns:p14="http://schemas.microsoft.com/office/powerpoint/2010/main" val="1396617109"/>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7E2EF-71C9-436A-8A30-1A6E13B89545}"/>
              </a:ext>
            </a:extLst>
          </p:cNvPr>
          <p:cNvSpPr>
            <a:spLocks noGrp="1"/>
          </p:cNvSpPr>
          <p:nvPr>
            <p:ph type="title"/>
          </p:nvPr>
        </p:nvSpPr>
        <p:spPr>
          <a:xfrm>
            <a:off x="228600" y="230189"/>
            <a:ext cx="11430000" cy="1329595"/>
          </a:xfrm>
        </p:spPr>
        <p:txBody>
          <a:bodyPr/>
          <a:lstStyle/>
          <a:p>
            <a:r>
              <a:rPr lang="en-US" dirty="0"/>
              <a:t>Particular (Local) Morality and Seasonal Customs</a:t>
            </a:r>
          </a:p>
        </p:txBody>
      </p:sp>
      <p:sp>
        <p:nvSpPr>
          <p:cNvPr id="3" name="Text Placeholder 2">
            <a:extLst>
              <a:ext uri="{FF2B5EF4-FFF2-40B4-BE49-F238E27FC236}">
                <a16:creationId xmlns:a16="http://schemas.microsoft.com/office/drawing/2014/main" id="{98C1721A-BAF7-4EFC-A02D-26A9AFDB8A09}"/>
              </a:ext>
            </a:extLst>
          </p:cNvPr>
          <p:cNvSpPr>
            <a:spLocks noGrp="1"/>
          </p:cNvSpPr>
          <p:nvPr>
            <p:ph type="body" sz="quarter" idx="10"/>
          </p:nvPr>
        </p:nvSpPr>
        <p:spPr>
          <a:xfrm>
            <a:off x="228600" y="1066800"/>
            <a:ext cx="11544300" cy="5733133"/>
          </a:xfrm>
        </p:spPr>
        <p:txBody>
          <a:bodyPr/>
          <a:lstStyle/>
          <a:p>
            <a:r>
              <a:rPr lang="en-US" b="1" dirty="0">
                <a:solidFill>
                  <a:srgbClr val="FFFF00"/>
                </a:solidFill>
              </a:rPr>
              <a:t>Why might I put up a Christmas tree in America, while not putting up a tree if I lived in Ghana, West Africa? </a:t>
            </a:r>
          </a:p>
          <a:p>
            <a:pPr lvl="1"/>
            <a:r>
              <a:rPr lang="en-US" dirty="0"/>
              <a:t>For the Christian</a:t>
            </a:r>
          </a:p>
          <a:p>
            <a:pPr lvl="2"/>
            <a:r>
              <a:rPr lang="en-US" dirty="0"/>
              <a:t>Everyday and  every season one can celebrate the incarnation – heaven’s richest gift to earth</a:t>
            </a:r>
          </a:p>
          <a:p>
            <a:pPr lvl="3"/>
            <a:r>
              <a:rPr lang="en-US" b="1" dirty="0"/>
              <a:t>Isaiah 9:2 </a:t>
            </a:r>
            <a:r>
              <a:rPr lang="en-US" dirty="0"/>
              <a:t>The people who walked in darkness have seen a great light; those who dwelt in a land of deep darkness, on them has light shone. </a:t>
            </a:r>
          </a:p>
          <a:p>
            <a:pPr lvl="3"/>
            <a:r>
              <a:rPr lang="en-US" b="1" dirty="0"/>
              <a:t>Hebrews 1:6 </a:t>
            </a:r>
            <a:r>
              <a:rPr lang="en-US" dirty="0"/>
              <a:t>And again, when he brings the firstborn into the world, he says, “Let all God’s angels worship him.” </a:t>
            </a:r>
          </a:p>
          <a:p>
            <a:pPr lvl="3"/>
            <a:r>
              <a:rPr lang="en-US" dirty="0"/>
              <a:t>This happened in the fullness of time (Gal. 4:4)</a:t>
            </a:r>
          </a:p>
          <a:p>
            <a:pPr lvl="3"/>
            <a:r>
              <a:rPr lang="en-US" dirty="0"/>
              <a:t>And it is good news (Luke 2:10-11).</a:t>
            </a:r>
          </a:p>
          <a:p>
            <a:pPr lvl="1"/>
            <a:r>
              <a:rPr lang="en-US" dirty="0">
                <a:solidFill>
                  <a:srgbClr val="FFFF00"/>
                </a:solidFill>
              </a:rPr>
              <a:t>But, me putting up a tree has nothing to do with Christ’s incarnation or coming. </a:t>
            </a:r>
          </a:p>
          <a:p>
            <a:pPr lvl="2"/>
            <a:r>
              <a:rPr lang="en-US" dirty="0"/>
              <a:t>I light lights and color and glimmer shiny ornaments.   </a:t>
            </a:r>
          </a:p>
        </p:txBody>
      </p:sp>
    </p:spTree>
    <p:extLst>
      <p:ext uri="{BB962C8B-B14F-4D97-AF65-F5344CB8AC3E}">
        <p14:creationId xmlns:p14="http://schemas.microsoft.com/office/powerpoint/2010/main" val="4022007666"/>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7E2EF-71C9-436A-8A30-1A6E13B89545}"/>
              </a:ext>
            </a:extLst>
          </p:cNvPr>
          <p:cNvSpPr>
            <a:spLocks noGrp="1"/>
          </p:cNvSpPr>
          <p:nvPr>
            <p:ph type="title"/>
          </p:nvPr>
        </p:nvSpPr>
        <p:spPr>
          <a:xfrm>
            <a:off x="228600" y="230189"/>
            <a:ext cx="11811000" cy="664797"/>
          </a:xfrm>
        </p:spPr>
        <p:txBody>
          <a:bodyPr/>
          <a:lstStyle/>
          <a:p>
            <a:r>
              <a:rPr lang="en-US" dirty="0"/>
              <a:t>Particular / Local Morality and Familial Decisions</a:t>
            </a:r>
          </a:p>
        </p:txBody>
      </p:sp>
      <p:sp>
        <p:nvSpPr>
          <p:cNvPr id="3" name="Text Placeholder 2">
            <a:extLst>
              <a:ext uri="{FF2B5EF4-FFF2-40B4-BE49-F238E27FC236}">
                <a16:creationId xmlns:a16="http://schemas.microsoft.com/office/drawing/2014/main" id="{98C1721A-BAF7-4EFC-A02D-26A9AFDB8A09}"/>
              </a:ext>
            </a:extLst>
          </p:cNvPr>
          <p:cNvSpPr>
            <a:spLocks noGrp="1"/>
          </p:cNvSpPr>
          <p:nvPr>
            <p:ph type="body" sz="quarter" idx="10"/>
          </p:nvPr>
        </p:nvSpPr>
        <p:spPr>
          <a:xfrm>
            <a:off x="228599" y="1143001"/>
            <a:ext cx="11531859" cy="4825937"/>
          </a:xfrm>
        </p:spPr>
        <p:txBody>
          <a:bodyPr/>
          <a:lstStyle/>
          <a:p>
            <a:r>
              <a:rPr lang="en-US" b="1" i="1" dirty="0">
                <a:solidFill>
                  <a:srgbClr val="FFFF00"/>
                </a:solidFill>
              </a:rPr>
              <a:t>Must</a:t>
            </a:r>
            <a:r>
              <a:rPr lang="en-US" b="1" dirty="0">
                <a:solidFill>
                  <a:srgbClr val="FFFF00"/>
                </a:solidFill>
              </a:rPr>
              <a:t> a parents homeschool their children to be moral and glorify God?</a:t>
            </a:r>
          </a:p>
          <a:p>
            <a:pPr lvl="1"/>
            <a:r>
              <a:rPr lang="en-US" dirty="0"/>
              <a:t>Some Homeschooling Parents – May believe if one doesn’t homeschool their kids will be handed over to Satan. </a:t>
            </a:r>
          </a:p>
          <a:p>
            <a:pPr lvl="2"/>
            <a:r>
              <a:rPr lang="en-US" dirty="0"/>
              <a:t>Is this true? </a:t>
            </a:r>
          </a:p>
          <a:p>
            <a:pPr lvl="2"/>
            <a:r>
              <a:rPr lang="en-US" dirty="0"/>
              <a:t>Are there spiritually faithful parents who homeschool and are in the world but not of the world (John 17)?</a:t>
            </a:r>
          </a:p>
          <a:p>
            <a:pPr lvl="1"/>
            <a:r>
              <a:rPr lang="en-US" dirty="0"/>
              <a:t>Some Public School Parents – May neglect to take the spiritual investment time to carefully detect where godless education leads</a:t>
            </a:r>
          </a:p>
          <a:p>
            <a:pPr lvl="2"/>
            <a:r>
              <a:rPr lang="en-US" dirty="0"/>
              <a:t>Are public school parents actively engaged in the spiritual and moral warfare that comes from evolution, sexism, objectification of women, porn, LGBTQ, postmodernism, and substance abuse (Eph. 6)?</a:t>
            </a:r>
          </a:p>
        </p:txBody>
      </p:sp>
    </p:spTree>
    <p:extLst>
      <p:ext uri="{BB962C8B-B14F-4D97-AF65-F5344CB8AC3E}">
        <p14:creationId xmlns:p14="http://schemas.microsoft.com/office/powerpoint/2010/main" val="289515926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Principles</a:t>
            </a:r>
          </a:p>
        </p:txBody>
      </p:sp>
      <p:sp>
        <p:nvSpPr>
          <p:cNvPr id="3" name="Text Placeholder 2"/>
          <p:cNvSpPr>
            <a:spLocks noGrp="1"/>
          </p:cNvSpPr>
          <p:nvPr>
            <p:ph type="body" sz="quarter" idx="10"/>
          </p:nvPr>
        </p:nvSpPr>
        <p:spPr>
          <a:xfrm>
            <a:off x="609600" y="1411552"/>
            <a:ext cx="9906000" cy="4622804"/>
          </a:xfrm>
        </p:spPr>
        <p:txBody>
          <a:bodyPr/>
          <a:lstStyle/>
          <a:p>
            <a:r>
              <a:rPr lang="en-US" dirty="0"/>
              <a:t>Negative Principle – </a:t>
            </a:r>
            <a:r>
              <a:rPr lang="en-US" dirty="0" err="1">
                <a:solidFill>
                  <a:srgbClr val="FFFF00"/>
                </a:solidFill>
              </a:rPr>
              <a:t>Nonmaleficence</a:t>
            </a:r>
            <a:endParaRPr lang="en-US" dirty="0">
              <a:solidFill>
                <a:srgbClr val="FFFF00"/>
              </a:solidFill>
            </a:endParaRPr>
          </a:p>
          <a:p>
            <a:pPr lvl="1"/>
            <a:r>
              <a:rPr lang="en-US" dirty="0"/>
              <a:t>Do no harm</a:t>
            </a:r>
          </a:p>
          <a:p>
            <a:pPr marL="517525" lvl="1" indent="0">
              <a:buNone/>
            </a:pPr>
            <a:endParaRPr lang="en-US" dirty="0"/>
          </a:p>
          <a:p>
            <a:r>
              <a:rPr lang="en-US" dirty="0"/>
              <a:t>Positive Principles</a:t>
            </a:r>
          </a:p>
          <a:p>
            <a:pPr lvl="1"/>
            <a:r>
              <a:rPr lang="en-US" dirty="0">
                <a:solidFill>
                  <a:srgbClr val="FFFF00"/>
                </a:solidFill>
              </a:rPr>
              <a:t>Autonomy </a:t>
            </a:r>
            <a:r>
              <a:rPr lang="en-US" dirty="0"/>
              <a:t>– Self Determination, Self-Direction</a:t>
            </a:r>
          </a:p>
          <a:p>
            <a:pPr lvl="2"/>
            <a:r>
              <a:rPr lang="en-US" dirty="0"/>
              <a:t>Agency and Liberty</a:t>
            </a:r>
          </a:p>
          <a:p>
            <a:pPr lvl="1"/>
            <a:r>
              <a:rPr lang="en-US" dirty="0">
                <a:solidFill>
                  <a:srgbClr val="FFFF00"/>
                </a:solidFill>
              </a:rPr>
              <a:t>Beneficence</a:t>
            </a:r>
            <a:r>
              <a:rPr lang="en-US" dirty="0"/>
              <a:t> – acting for the benefit of others</a:t>
            </a:r>
          </a:p>
          <a:p>
            <a:pPr lvl="1"/>
            <a:r>
              <a:rPr lang="en-US" dirty="0">
                <a:solidFill>
                  <a:srgbClr val="FFFF00"/>
                </a:solidFill>
              </a:rPr>
              <a:t>Justice</a:t>
            </a:r>
            <a:r>
              <a:rPr lang="en-US" dirty="0"/>
              <a:t> – “likes should be treated alike” and “equals ought to be treated equally and </a:t>
            </a:r>
            <a:r>
              <a:rPr lang="en-US" dirty="0" err="1"/>
              <a:t>unequals</a:t>
            </a:r>
            <a:r>
              <a:rPr lang="en-US" dirty="0"/>
              <a:t> unequally” (B/C  6).</a:t>
            </a:r>
          </a:p>
          <a:p>
            <a:pPr lvl="1"/>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7F381-7771-4B4B-95DE-544CD4F45FB9}"/>
              </a:ext>
            </a:extLst>
          </p:cNvPr>
          <p:cNvSpPr>
            <a:spLocks noGrp="1"/>
          </p:cNvSpPr>
          <p:nvPr>
            <p:ph type="title"/>
          </p:nvPr>
        </p:nvSpPr>
        <p:spPr>
          <a:xfrm>
            <a:off x="508000" y="230188"/>
            <a:ext cx="11176000" cy="1329595"/>
          </a:xfrm>
        </p:spPr>
        <p:txBody>
          <a:bodyPr/>
          <a:lstStyle/>
          <a:p>
            <a:r>
              <a:rPr lang="en-US" dirty="0"/>
              <a:t>Example – Frame the following conflict with the 4 principles</a:t>
            </a:r>
          </a:p>
        </p:txBody>
      </p:sp>
      <p:sp>
        <p:nvSpPr>
          <p:cNvPr id="3" name="Text Placeholder 2">
            <a:extLst>
              <a:ext uri="{FF2B5EF4-FFF2-40B4-BE49-F238E27FC236}">
                <a16:creationId xmlns:a16="http://schemas.microsoft.com/office/drawing/2014/main" id="{21F75AC8-20C8-4327-95B2-A41EB2EB0BFF}"/>
              </a:ext>
            </a:extLst>
          </p:cNvPr>
          <p:cNvSpPr>
            <a:spLocks noGrp="1"/>
          </p:cNvSpPr>
          <p:nvPr>
            <p:ph type="body" sz="quarter" idx="10"/>
          </p:nvPr>
        </p:nvSpPr>
        <p:spPr>
          <a:xfrm>
            <a:off x="304800" y="1828800"/>
            <a:ext cx="11379200" cy="4799012"/>
          </a:xfrm>
        </p:spPr>
        <p:txBody>
          <a:bodyPr/>
          <a:lstStyle/>
          <a:p>
            <a:r>
              <a:rPr lang="en-US" sz="4000" dirty="0"/>
              <a:t>Roxane has 3 kids. Recently, she had a one-night stand hoping to get back at her husband who cheated on her for 2 years with multiple women. Currently, she has passed her menstrual cycle by 3 weeks. She knows its not her husbands. She calls you to tell you she’s off to the “women’s clinic” to have an abortion.</a:t>
            </a:r>
          </a:p>
          <a:p>
            <a:r>
              <a:rPr lang="en-US" b="1" dirty="0">
                <a:solidFill>
                  <a:srgbClr val="FFFF00"/>
                </a:solidFill>
              </a:rPr>
              <a:t>Frame the moral conflict using the 4 principles.</a:t>
            </a:r>
            <a:endParaRPr lang="en-US" dirty="0"/>
          </a:p>
          <a:p>
            <a:endParaRPr lang="en-US" dirty="0"/>
          </a:p>
        </p:txBody>
      </p:sp>
    </p:spTree>
    <p:extLst>
      <p:ext uri="{BB962C8B-B14F-4D97-AF65-F5344CB8AC3E}">
        <p14:creationId xmlns:p14="http://schemas.microsoft.com/office/powerpoint/2010/main" val="346346870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905000" y="949153"/>
            <a:ext cx="2971800" cy="346249"/>
          </a:xfrm>
        </p:spPr>
        <p:txBody>
          <a:bodyPr/>
          <a:lstStyle/>
          <a:p>
            <a:pPr algn="ctr"/>
            <a:r>
              <a:rPr lang="en-US" dirty="0"/>
              <a:t>Tom Beauchamp</a:t>
            </a:r>
          </a:p>
        </p:txBody>
      </p:sp>
      <p:sp>
        <p:nvSpPr>
          <p:cNvPr id="5" name="Text Placeholder 4"/>
          <p:cNvSpPr>
            <a:spLocks noGrp="1"/>
          </p:cNvSpPr>
          <p:nvPr>
            <p:ph type="body" sz="quarter" idx="3"/>
          </p:nvPr>
        </p:nvSpPr>
        <p:spPr>
          <a:xfrm>
            <a:off x="6096001" y="949153"/>
            <a:ext cx="3311524" cy="346249"/>
          </a:xfrm>
        </p:spPr>
        <p:txBody>
          <a:bodyPr/>
          <a:lstStyle/>
          <a:p>
            <a:pPr algn="ctr"/>
            <a:r>
              <a:rPr lang="en-US" dirty="0"/>
              <a:t>James Childress</a:t>
            </a:r>
          </a:p>
        </p:txBody>
      </p:sp>
      <p:pic>
        <p:nvPicPr>
          <p:cNvPr id="5122" name="Picture 2" descr="http://www.yale.edu/bioethics/contribute_images/BeauchampPhoto.jpg"/>
          <p:cNvPicPr>
            <a:picLocks noGrp="1"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bwMode="auto">
          <a:xfrm>
            <a:off x="1828801" y="1293900"/>
            <a:ext cx="2976369" cy="3069873"/>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1551008" y="6199869"/>
            <a:ext cx="4648200" cy="369332"/>
          </a:xfrm>
          <a:prstGeom prst="rect">
            <a:avLst/>
          </a:prstGeom>
        </p:spPr>
        <p:txBody>
          <a:bodyPr wrap="square">
            <a:spAutoFit/>
          </a:bodyPr>
          <a:lstStyle/>
          <a:p>
            <a:r>
              <a:rPr lang="en-US" dirty="0"/>
              <a:t>http://www.yale.edu/bioethics/Levine2009.htm</a:t>
            </a:r>
          </a:p>
        </p:txBody>
      </p:sp>
      <p:sp>
        <p:nvSpPr>
          <p:cNvPr id="10" name="TextBox 9"/>
          <p:cNvSpPr txBox="1"/>
          <p:nvPr/>
        </p:nvSpPr>
        <p:spPr>
          <a:xfrm>
            <a:off x="1828800" y="4572001"/>
            <a:ext cx="3276600" cy="1200329"/>
          </a:xfrm>
          <a:prstGeom prst="rect">
            <a:avLst/>
          </a:prstGeom>
          <a:noFill/>
        </p:spPr>
        <p:txBody>
          <a:bodyPr wrap="square" rtlCol="0">
            <a:spAutoFit/>
          </a:bodyPr>
          <a:lstStyle/>
          <a:p>
            <a:r>
              <a:rPr lang="en-US" dirty="0"/>
              <a:t>Ph. D.  Professor of </a:t>
            </a:r>
            <a:r>
              <a:rPr lang="en-US" dirty="0">
                <a:solidFill>
                  <a:srgbClr val="FFFF00"/>
                </a:solidFill>
              </a:rPr>
              <a:t>Philosophy</a:t>
            </a:r>
            <a:r>
              <a:rPr lang="en-US" dirty="0"/>
              <a:t> and Senior Research Scholar  Georgetown Kennedy Institute of Ethics</a:t>
            </a:r>
          </a:p>
        </p:txBody>
      </p:sp>
      <p:pic>
        <p:nvPicPr>
          <p:cNvPr id="5124" name="Picture 4" descr="http://media.npr.org/news/specials/iq2/organs/childress200-73ad3ac929281dd7caceff09d80c19595cfcfb71-s6-c10.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99208" y="1336676"/>
            <a:ext cx="3235324" cy="3235324"/>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6524263" y="6011766"/>
            <a:ext cx="3733800" cy="646331"/>
          </a:xfrm>
          <a:prstGeom prst="rect">
            <a:avLst/>
          </a:prstGeom>
        </p:spPr>
        <p:txBody>
          <a:bodyPr wrap="square">
            <a:spAutoFit/>
          </a:bodyPr>
          <a:lstStyle/>
          <a:p>
            <a:r>
              <a:rPr lang="en-US" sz="1200" dirty="0"/>
              <a:t>http://media.npr.org/news/specials/iq2/organs/childress200-73ad3ac929281dd7caceff09d80c19595cfcfb71-s6-c10.jpg</a:t>
            </a:r>
          </a:p>
        </p:txBody>
      </p:sp>
      <p:sp>
        <p:nvSpPr>
          <p:cNvPr id="12" name="TextBox 11"/>
          <p:cNvSpPr txBox="1"/>
          <p:nvPr/>
        </p:nvSpPr>
        <p:spPr>
          <a:xfrm>
            <a:off x="6164484" y="4724401"/>
            <a:ext cx="3707757" cy="646331"/>
          </a:xfrm>
          <a:prstGeom prst="rect">
            <a:avLst/>
          </a:prstGeom>
          <a:noFill/>
        </p:spPr>
        <p:txBody>
          <a:bodyPr wrap="square" rtlCol="0">
            <a:spAutoFit/>
          </a:bodyPr>
          <a:lstStyle/>
          <a:p>
            <a:r>
              <a:rPr lang="en-US" dirty="0"/>
              <a:t>Ph.D. Department of </a:t>
            </a:r>
            <a:r>
              <a:rPr lang="en-US" dirty="0">
                <a:solidFill>
                  <a:srgbClr val="FFFF00"/>
                </a:solidFill>
              </a:rPr>
              <a:t>Religious Studies</a:t>
            </a:r>
            <a:r>
              <a:rPr lang="en-US" dirty="0"/>
              <a:t>, University of Virginia</a:t>
            </a:r>
          </a:p>
        </p:txBody>
      </p:sp>
    </p:spTree>
    <p:extLst>
      <p:ext uri="{BB962C8B-B14F-4D97-AF65-F5344CB8AC3E}">
        <p14:creationId xmlns:p14="http://schemas.microsoft.com/office/powerpoint/2010/main" val="2782495822"/>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B8E15E4-BE5C-4262-A335-6C5F4D492C2B}"/>
              </a:ext>
            </a:extLst>
          </p:cNvPr>
          <p:cNvSpPr>
            <a:spLocks noGrp="1"/>
          </p:cNvSpPr>
          <p:nvPr>
            <p:ph type="body" sz="quarter" idx="10"/>
          </p:nvPr>
        </p:nvSpPr>
        <p:spPr>
          <a:xfrm>
            <a:off x="304800" y="457200"/>
            <a:ext cx="11379200" cy="5969377"/>
          </a:xfrm>
        </p:spPr>
        <p:txBody>
          <a:bodyPr/>
          <a:lstStyle/>
          <a:p>
            <a:r>
              <a:rPr lang="en-US" dirty="0"/>
              <a:t>Who are the parties? </a:t>
            </a:r>
          </a:p>
          <a:p>
            <a:pPr lvl="1"/>
            <a:r>
              <a:rPr lang="en-US" dirty="0"/>
              <a:t>Roxanne – Abort, Avoid Consequences, Get back at her cheated husband…. </a:t>
            </a:r>
          </a:p>
          <a:p>
            <a:pPr lvl="1"/>
            <a:r>
              <a:rPr lang="en-US" dirty="0"/>
              <a:t>Husband</a:t>
            </a:r>
          </a:p>
          <a:p>
            <a:pPr lvl="1"/>
            <a:r>
              <a:rPr lang="en-US" dirty="0"/>
              <a:t>Baby Daddy</a:t>
            </a:r>
          </a:p>
          <a:p>
            <a:pPr lvl="1"/>
            <a:r>
              <a:rPr lang="en-US" dirty="0"/>
              <a:t>Child</a:t>
            </a:r>
          </a:p>
          <a:p>
            <a:r>
              <a:rPr lang="en-US" dirty="0"/>
              <a:t>Moral Questions/ Issues</a:t>
            </a:r>
          </a:p>
          <a:p>
            <a:pPr lvl="1"/>
            <a:r>
              <a:rPr lang="en-US" dirty="0"/>
              <a:t>Is it morally acceptable for Roxanne to cheat on her husband given that he’s cheated on her?</a:t>
            </a:r>
          </a:p>
          <a:p>
            <a:pPr lvl="2"/>
            <a:r>
              <a:rPr lang="en-US" dirty="0"/>
              <a:t>Her Beneficence (good) trumps beneficence (of the child) </a:t>
            </a:r>
            <a:r>
              <a:rPr lang="en-US" dirty="0" err="1"/>
              <a:t>Nonmaleficience</a:t>
            </a:r>
            <a:r>
              <a:rPr lang="en-US" dirty="0"/>
              <a:t>  and justice</a:t>
            </a:r>
          </a:p>
          <a:p>
            <a:pPr lvl="1"/>
            <a:r>
              <a:rPr lang="en-US" dirty="0"/>
              <a:t>His revenge?</a:t>
            </a:r>
          </a:p>
          <a:p>
            <a:pPr lvl="1"/>
            <a:r>
              <a:rPr lang="en-US" dirty="0"/>
              <a:t>Killing child?</a:t>
            </a:r>
          </a:p>
        </p:txBody>
      </p:sp>
    </p:spTree>
    <p:extLst>
      <p:ext uri="{BB962C8B-B14F-4D97-AF65-F5344CB8AC3E}">
        <p14:creationId xmlns:p14="http://schemas.microsoft.com/office/powerpoint/2010/main" val="2665031835"/>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A00D6-1E99-4E14-9A5E-C153AD425B88}"/>
              </a:ext>
            </a:extLst>
          </p:cNvPr>
          <p:cNvSpPr>
            <a:spLocks noGrp="1"/>
          </p:cNvSpPr>
          <p:nvPr>
            <p:ph type="title"/>
          </p:nvPr>
        </p:nvSpPr>
        <p:spPr/>
        <p:txBody>
          <a:bodyPr/>
          <a:lstStyle/>
          <a:p>
            <a:r>
              <a:rPr lang="en-US" dirty="0"/>
              <a:t>Hippocratic Oath - 5</a:t>
            </a:r>
            <a:r>
              <a:rPr lang="en-US" baseline="30000" dirty="0"/>
              <a:t>th</a:t>
            </a:r>
            <a:r>
              <a:rPr lang="en-US" dirty="0"/>
              <a:t> Century BC</a:t>
            </a:r>
          </a:p>
        </p:txBody>
      </p:sp>
      <p:sp>
        <p:nvSpPr>
          <p:cNvPr id="3" name="Text Placeholder 2">
            <a:extLst>
              <a:ext uri="{FF2B5EF4-FFF2-40B4-BE49-F238E27FC236}">
                <a16:creationId xmlns:a16="http://schemas.microsoft.com/office/drawing/2014/main" id="{8F3AFB75-E51A-4710-A7B8-D2D0B9362195}"/>
              </a:ext>
            </a:extLst>
          </p:cNvPr>
          <p:cNvSpPr>
            <a:spLocks noGrp="1"/>
          </p:cNvSpPr>
          <p:nvPr>
            <p:ph type="body" sz="quarter" idx="10"/>
          </p:nvPr>
        </p:nvSpPr>
        <p:spPr>
          <a:xfrm>
            <a:off x="304800" y="1096814"/>
            <a:ext cx="7924800" cy="4770586"/>
          </a:xfrm>
        </p:spPr>
        <p:txBody>
          <a:bodyPr/>
          <a:lstStyle/>
          <a:p>
            <a:r>
              <a:rPr lang="en-US" dirty="0">
                <a:solidFill>
                  <a:srgbClr val="FFFF00"/>
                </a:solidFill>
              </a:rPr>
              <a:t>Of what value is the Hippocratic oath to the Christian?</a:t>
            </a:r>
          </a:p>
          <a:p>
            <a:pPr lvl="1"/>
            <a:r>
              <a:rPr lang="en-US" dirty="0"/>
              <a:t>Does not contain, “First, do no harm”</a:t>
            </a:r>
          </a:p>
          <a:p>
            <a:pPr lvl="1"/>
            <a:r>
              <a:rPr lang="en-US" dirty="0"/>
              <a:t>Does say </a:t>
            </a:r>
          </a:p>
          <a:p>
            <a:pPr lvl="2"/>
            <a:r>
              <a:rPr lang="en-US" dirty="0"/>
              <a:t>“I will use those dietary regimens which will benefit my patients according to my greatest ability and judgement, and </a:t>
            </a:r>
            <a:r>
              <a:rPr lang="en-US" dirty="0">
                <a:solidFill>
                  <a:srgbClr val="FFFF00"/>
                </a:solidFill>
              </a:rPr>
              <a:t>I will do no harm or injustice to them</a:t>
            </a:r>
            <a:r>
              <a:rPr lang="en-US" dirty="0"/>
              <a:t>.”</a:t>
            </a:r>
          </a:p>
          <a:p>
            <a:pPr lvl="2"/>
            <a:r>
              <a:rPr lang="en-US" dirty="0"/>
              <a:t>“I will not give a lethal drug to anyone if I am asked, nor will I advise such a plan; and similarly I will not give a woman a </a:t>
            </a:r>
            <a:r>
              <a:rPr lang="en-US" dirty="0">
                <a:solidFill>
                  <a:srgbClr val="FFFF00"/>
                </a:solidFill>
              </a:rPr>
              <a:t>pessary to cause an abortion</a:t>
            </a:r>
            <a:r>
              <a:rPr lang="en-US" dirty="0"/>
              <a:t>.”</a:t>
            </a:r>
          </a:p>
          <a:p>
            <a:pPr marL="517525" lvl="1" indent="0">
              <a:buNone/>
            </a:pPr>
            <a:endParaRPr lang="en-US" dirty="0"/>
          </a:p>
        </p:txBody>
      </p:sp>
      <p:pic>
        <p:nvPicPr>
          <p:cNvPr id="9" name="Picture 2" descr="Page showing the Hippocratic Oath in Greek on the left and in Latin on the right, from: Hippocrates. Ta euriskomena ... Opera omnia ... (Frankfurt: The heirs of Andreas Wechel, 1595).  NLM Call number: WZ 240 H667 1595.">
            <a:extLst>
              <a:ext uri="{FF2B5EF4-FFF2-40B4-BE49-F238E27FC236}">
                <a16:creationId xmlns:a16="http://schemas.microsoft.com/office/drawing/2014/main" id="{45ABA406-F8A0-4A38-9048-C07C346AD1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5810" y="28724"/>
            <a:ext cx="3810000" cy="47625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6BB81C38-60CF-4180-887A-A0C0518B0484}"/>
              </a:ext>
            </a:extLst>
          </p:cNvPr>
          <p:cNvSpPr/>
          <p:nvPr/>
        </p:nvSpPr>
        <p:spPr>
          <a:xfrm>
            <a:off x="685800" y="5488835"/>
            <a:ext cx="10937033" cy="1089529"/>
          </a:xfrm>
          <a:prstGeom prst="rect">
            <a:avLst/>
          </a:prstGeom>
        </p:spPr>
        <p:txBody>
          <a:bodyPr wrap="square">
            <a:spAutoFit/>
          </a:bodyPr>
          <a:lstStyle/>
          <a:p>
            <a:pPr marL="344488" indent="-344488" defTabSz="912813" eaLnBrk="0" fontAlgn="base" hangingPunct="0">
              <a:lnSpc>
                <a:spcPct val="90000"/>
              </a:lnSpc>
              <a:spcBef>
                <a:spcPct val="20000"/>
              </a:spcBef>
              <a:spcAft>
                <a:spcPct val="0"/>
              </a:spcAft>
              <a:buBlip>
                <a:blip r:embed="rId3"/>
              </a:buBlip>
            </a:pPr>
            <a:r>
              <a:rPr lang="en-US" sz="2400" dirty="0"/>
              <a:t>“I swear by </a:t>
            </a:r>
            <a:r>
              <a:rPr lang="en-US" sz="2400" b="1" dirty="0">
                <a:solidFill>
                  <a:srgbClr val="FFFF00"/>
                </a:solidFill>
              </a:rPr>
              <a:t>Apollo the physician, and Asclepius, and </a:t>
            </a:r>
            <a:r>
              <a:rPr lang="en-US" sz="2400" b="1" dirty="0" err="1">
                <a:solidFill>
                  <a:srgbClr val="FFFF00"/>
                </a:solidFill>
              </a:rPr>
              <a:t>Hygieia</a:t>
            </a:r>
            <a:r>
              <a:rPr lang="en-US" sz="2400" b="1" dirty="0">
                <a:solidFill>
                  <a:srgbClr val="FFFF00"/>
                </a:solidFill>
              </a:rPr>
              <a:t> and Panacea and all the gods and goddesses</a:t>
            </a:r>
            <a:r>
              <a:rPr lang="en-US" sz="2400" dirty="0"/>
              <a:t> as my witnesses, that, according to my ability and judgement, I will keep this Oath and this contract”</a:t>
            </a:r>
            <a:endParaRPr lang="en-US" sz="3200" dirty="0">
              <a:solidFill>
                <a:srgbClr val="FFFFFF"/>
              </a:solidFill>
            </a:endParaRPr>
          </a:p>
        </p:txBody>
      </p:sp>
      <p:sp>
        <p:nvSpPr>
          <p:cNvPr id="4" name="Rectangle 3">
            <a:extLst>
              <a:ext uri="{FF2B5EF4-FFF2-40B4-BE49-F238E27FC236}">
                <a16:creationId xmlns:a16="http://schemas.microsoft.com/office/drawing/2014/main" id="{E1A3B0D2-A119-45DA-8191-FFD26E629342}"/>
              </a:ext>
            </a:extLst>
          </p:cNvPr>
          <p:cNvSpPr/>
          <p:nvPr/>
        </p:nvSpPr>
        <p:spPr>
          <a:xfrm>
            <a:off x="6360314" y="6258480"/>
            <a:ext cx="5321329" cy="369332"/>
          </a:xfrm>
          <a:prstGeom prst="rect">
            <a:avLst/>
          </a:prstGeom>
        </p:spPr>
        <p:txBody>
          <a:bodyPr wrap="none">
            <a:spAutoFit/>
          </a:bodyPr>
          <a:lstStyle/>
          <a:p>
            <a:r>
              <a:rPr lang="en-US" dirty="0">
                <a:hlinkClick r:id="rId4"/>
              </a:rPr>
              <a:t>https://www.nlm.nih.gov/hmd/greek/greek_oath.html</a:t>
            </a:r>
            <a:endParaRPr lang="en-US" dirty="0"/>
          </a:p>
        </p:txBody>
      </p:sp>
    </p:spTree>
    <p:extLst>
      <p:ext uri="{BB962C8B-B14F-4D97-AF65-F5344CB8AC3E}">
        <p14:creationId xmlns:p14="http://schemas.microsoft.com/office/powerpoint/2010/main" val="4242410499"/>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of  Mrs. I. L. </a:t>
            </a:r>
            <a:r>
              <a:rPr lang="en-US" dirty="0" err="1"/>
              <a:t>Knifee</a:t>
            </a:r>
            <a:r>
              <a:rPr lang="en-US" dirty="0"/>
              <a:t>	</a:t>
            </a:r>
          </a:p>
        </p:txBody>
      </p:sp>
      <p:sp>
        <p:nvSpPr>
          <p:cNvPr id="3" name="Text Placeholder 2"/>
          <p:cNvSpPr>
            <a:spLocks noGrp="1"/>
          </p:cNvSpPr>
          <p:nvPr>
            <p:ph type="body" sz="quarter" idx="10"/>
          </p:nvPr>
        </p:nvSpPr>
        <p:spPr>
          <a:xfrm>
            <a:off x="381000" y="1411552"/>
            <a:ext cx="11049000" cy="4265783"/>
          </a:xfrm>
        </p:spPr>
        <p:txBody>
          <a:bodyPr/>
          <a:lstStyle/>
          <a:p>
            <a:r>
              <a:rPr lang="en-US" sz="4400" dirty="0"/>
              <a:t>A 69-year-old woman was admitted to the emergency department with two self-inflicted knife wounds to the neck.  She has low blood pressure. But, at the time, is not actively bleeding</a:t>
            </a:r>
            <a:r>
              <a:rPr lang="en-US" sz="4400"/>
              <a:t>. </a:t>
            </a:r>
            <a:r>
              <a:rPr lang="en-US" sz="4400" dirty="0"/>
              <a:t>She was intubated, given IV fluids and was about to be sent to the operating room when her family arrived.</a:t>
            </a:r>
          </a:p>
        </p:txBody>
      </p:sp>
      <p:sp>
        <p:nvSpPr>
          <p:cNvPr id="4" name="TextBox 3"/>
          <p:cNvSpPr txBox="1"/>
          <p:nvPr/>
        </p:nvSpPr>
        <p:spPr>
          <a:xfrm>
            <a:off x="838200" y="5870371"/>
            <a:ext cx="10515600" cy="646331"/>
          </a:xfrm>
          <a:prstGeom prst="rect">
            <a:avLst/>
          </a:prstGeom>
          <a:noFill/>
        </p:spPr>
        <p:txBody>
          <a:bodyPr wrap="square" rtlCol="0">
            <a:spAutoFit/>
          </a:bodyPr>
          <a:lstStyle/>
          <a:p>
            <a:r>
              <a:rPr lang="en-US" dirty="0"/>
              <a:t>Adapted from Paul </a:t>
            </a:r>
            <a:r>
              <a:rPr lang="en-US" dirty="0" err="1"/>
              <a:t>Appelbaum</a:t>
            </a:r>
            <a:r>
              <a:rPr lang="en-US" dirty="0"/>
              <a:t>, </a:t>
            </a:r>
            <a:r>
              <a:rPr lang="en-US" i="1" dirty="0"/>
              <a:t>Biomedical Ethics:  a Multidisciplinary approach to moral issues in medicine and biology</a:t>
            </a:r>
            <a:r>
              <a:rPr lang="en-US" dirty="0"/>
              <a:t>, David Steinberg, ed. (Lebanon: University Press of New England, 2007) 215. </a:t>
            </a:r>
          </a:p>
        </p:txBody>
      </p:sp>
    </p:spTree>
    <p:extLst>
      <p:ext uri="{BB962C8B-B14F-4D97-AF65-F5344CB8AC3E}">
        <p14:creationId xmlns:p14="http://schemas.microsoft.com/office/powerpoint/2010/main" val="832574125"/>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(cont.)</a:t>
            </a:r>
          </a:p>
        </p:txBody>
      </p:sp>
      <p:sp>
        <p:nvSpPr>
          <p:cNvPr id="3" name="Text Placeholder 2"/>
          <p:cNvSpPr>
            <a:spLocks noGrp="1"/>
          </p:cNvSpPr>
          <p:nvPr>
            <p:ph type="body" sz="quarter" idx="10"/>
          </p:nvPr>
        </p:nvSpPr>
        <p:spPr>
          <a:xfrm>
            <a:off x="169506" y="1098396"/>
            <a:ext cx="11533155" cy="4598182"/>
          </a:xfrm>
        </p:spPr>
        <p:txBody>
          <a:bodyPr/>
          <a:lstStyle/>
          <a:p>
            <a:r>
              <a:rPr lang="en-US" sz="3600" dirty="0"/>
              <a:t>“Her husband, the appropriate surrogate decision maker arrives, demands she be </a:t>
            </a:r>
            <a:r>
              <a:rPr lang="en-US" sz="3600" dirty="0" err="1"/>
              <a:t>extubated</a:t>
            </a:r>
            <a:r>
              <a:rPr lang="en-US" sz="3600" dirty="0"/>
              <a:t> and all treatment stops.   He said his wife suffered for decades with depression, often wanted to die and had not responded to antidepressants or electroshock therapy.  The patient’s psychiatrist is consulted and says she is the worst case of depression he had seen in 20 years of practice.”</a:t>
            </a:r>
          </a:p>
          <a:p>
            <a:r>
              <a:rPr lang="en-US" sz="3600" dirty="0"/>
              <a:t>You are called to the hospital.  What do you tell the family to do?</a:t>
            </a:r>
          </a:p>
        </p:txBody>
      </p:sp>
      <p:sp>
        <p:nvSpPr>
          <p:cNvPr id="4" name="TextBox 3"/>
          <p:cNvSpPr txBox="1"/>
          <p:nvPr/>
        </p:nvSpPr>
        <p:spPr>
          <a:xfrm>
            <a:off x="1828800" y="5919063"/>
            <a:ext cx="8686800" cy="923330"/>
          </a:xfrm>
          <a:prstGeom prst="rect">
            <a:avLst/>
          </a:prstGeom>
          <a:noFill/>
        </p:spPr>
        <p:txBody>
          <a:bodyPr wrap="square" rtlCol="0">
            <a:spAutoFit/>
          </a:bodyPr>
          <a:lstStyle/>
          <a:p>
            <a:r>
              <a:rPr lang="en-US" dirty="0"/>
              <a:t>Adapted from Paul </a:t>
            </a:r>
            <a:r>
              <a:rPr lang="en-US" dirty="0" err="1"/>
              <a:t>Appelbaum</a:t>
            </a:r>
            <a:r>
              <a:rPr lang="en-US" dirty="0"/>
              <a:t>, </a:t>
            </a:r>
            <a:r>
              <a:rPr lang="en-US" i="1" dirty="0"/>
              <a:t>Biomedical Ethics:  a Multidisciplinary approach to moral issues in medicine and biology</a:t>
            </a:r>
            <a:r>
              <a:rPr lang="en-US" dirty="0"/>
              <a:t>, David Steinberg, ed. (Lebanon: University Press of New England, 2007) 215. </a:t>
            </a:r>
          </a:p>
        </p:txBody>
      </p:sp>
    </p:spTree>
    <p:extLst>
      <p:ext uri="{BB962C8B-B14F-4D97-AF65-F5344CB8AC3E}">
        <p14:creationId xmlns:p14="http://schemas.microsoft.com/office/powerpoint/2010/main" val="463818209"/>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30189"/>
            <a:ext cx="9067800" cy="1329595"/>
          </a:xfrm>
        </p:spPr>
        <p:txBody>
          <a:bodyPr/>
          <a:lstStyle/>
          <a:p>
            <a:r>
              <a:rPr lang="en-US" dirty="0"/>
              <a:t>Analysis of the Case of  Mrs. I. L. </a:t>
            </a:r>
            <a:r>
              <a:rPr lang="en-US" dirty="0" err="1"/>
              <a:t>Knifee</a:t>
            </a:r>
            <a:endParaRPr lang="en-US" dirty="0"/>
          </a:p>
        </p:txBody>
      </p:sp>
      <p:sp>
        <p:nvSpPr>
          <p:cNvPr id="3" name="Text Placeholder 2"/>
          <p:cNvSpPr>
            <a:spLocks noGrp="1"/>
          </p:cNvSpPr>
          <p:nvPr>
            <p:ph type="body" idx="1"/>
          </p:nvPr>
        </p:nvSpPr>
        <p:spPr>
          <a:xfrm>
            <a:off x="1905000" y="1757803"/>
            <a:ext cx="4114800" cy="346249"/>
          </a:xfrm>
        </p:spPr>
        <p:txBody>
          <a:bodyPr/>
          <a:lstStyle/>
          <a:p>
            <a:r>
              <a:rPr lang="en-US" dirty="0"/>
              <a:t>Mrs. </a:t>
            </a:r>
            <a:r>
              <a:rPr lang="en-US" dirty="0" err="1"/>
              <a:t>Knifee</a:t>
            </a:r>
            <a:endParaRPr lang="en-US" dirty="0"/>
          </a:p>
        </p:txBody>
      </p:sp>
      <p:sp>
        <p:nvSpPr>
          <p:cNvPr id="4" name="Content Placeholder 3"/>
          <p:cNvSpPr>
            <a:spLocks noGrp="1"/>
          </p:cNvSpPr>
          <p:nvPr>
            <p:ph sz="half" idx="2"/>
          </p:nvPr>
        </p:nvSpPr>
        <p:spPr>
          <a:xfrm>
            <a:off x="609600" y="2174875"/>
            <a:ext cx="5410199" cy="3964162"/>
          </a:xfrm>
        </p:spPr>
        <p:txBody>
          <a:bodyPr/>
          <a:lstStyle/>
          <a:p>
            <a:r>
              <a:rPr lang="en-US" dirty="0" err="1"/>
              <a:t>Nonmaleficence</a:t>
            </a:r>
            <a:r>
              <a:rPr lang="en-US" dirty="0"/>
              <a:t> or beneficence – is her refusal of care an act of self harm (violates the principle of </a:t>
            </a:r>
            <a:r>
              <a:rPr lang="en-US" dirty="0" err="1"/>
              <a:t>nonmaleficence</a:t>
            </a:r>
            <a:r>
              <a:rPr lang="en-US" dirty="0"/>
              <a:t>)? Or is this a beneficent act?</a:t>
            </a:r>
          </a:p>
          <a:p>
            <a:r>
              <a:rPr lang="en-US" dirty="0"/>
              <a:t>Autonomy – is her act autonomous?  Does she have decisional capacity?  Has she been declared legally incompetent?</a:t>
            </a:r>
          </a:p>
          <a:p>
            <a:r>
              <a:rPr lang="en-US" dirty="0"/>
              <a:t>Justice – is it fair, equitable, reasonable?</a:t>
            </a:r>
          </a:p>
        </p:txBody>
      </p:sp>
      <p:sp>
        <p:nvSpPr>
          <p:cNvPr id="5" name="Text Placeholder 4"/>
          <p:cNvSpPr>
            <a:spLocks noGrp="1"/>
          </p:cNvSpPr>
          <p:nvPr>
            <p:ph type="body" sz="quarter" idx="3"/>
          </p:nvPr>
        </p:nvSpPr>
        <p:spPr>
          <a:xfrm>
            <a:off x="7010400" y="1757803"/>
            <a:ext cx="3276601" cy="346249"/>
          </a:xfrm>
        </p:spPr>
        <p:txBody>
          <a:bodyPr/>
          <a:lstStyle/>
          <a:p>
            <a:r>
              <a:rPr lang="en-US" dirty="0"/>
              <a:t>Physician’s</a:t>
            </a:r>
          </a:p>
        </p:txBody>
      </p:sp>
      <p:sp>
        <p:nvSpPr>
          <p:cNvPr id="6" name="Content Placeholder 5"/>
          <p:cNvSpPr>
            <a:spLocks noGrp="1"/>
          </p:cNvSpPr>
          <p:nvPr>
            <p:ph sz="quarter" idx="4"/>
          </p:nvPr>
        </p:nvSpPr>
        <p:spPr>
          <a:xfrm>
            <a:off x="6169026" y="2174875"/>
            <a:ext cx="5565774" cy="4225925"/>
          </a:xfrm>
        </p:spPr>
        <p:txBody>
          <a:bodyPr/>
          <a:lstStyle/>
          <a:p>
            <a:r>
              <a:rPr lang="en-US" dirty="0" err="1"/>
              <a:t>Nonmaleficence</a:t>
            </a:r>
            <a:r>
              <a:rPr lang="en-US" dirty="0"/>
              <a:t> – What are the moral duties not to harm?  Is treating her against her wishes harm? </a:t>
            </a:r>
          </a:p>
          <a:p>
            <a:r>
              <a:rPr lang="en-US" dirty="0"/>
              <a:t>Beneficence – What are there moral obligations for the good? </a:t>
            </a:r>
          </a:p>
          <a:p>
            <a:r>
              <a:rPr lang="en-US" dirty="0"/>
              <a:t>Autonomy – how do they exercise their autonomy?  Does their autonomy  take precedent over hers?   Do they conscientiously object or conscientiously treat?</a:t>
            </a:r>
          </a:p>
          <a:p>
            <a:r>
              <a:rPr lang="en-US" dirty="0"/>
              <a:t>Justice – should all similar cases be treated this way?</a:t>
            </a:r>
          </a:p>
        </p:txBody>
      </p:sp>
    </p:spTree>
    <p:extLst>
      <p:ext uri="{BB962C8B-B14F-4D97-AF65-F5344CB8AC3E}">
        <p14:creationId xmlns:p14="http://schemas.microsoft.com/office/powerpoint/2010/main" val="30648681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7200"/>
            <a:ext cx="10134600" cy="1495794"/>
          </a:xfrm>
        </p:spPr>
        <p:txBody>
          <a:bodyPr/>
          <a:lstStyle/>
          <a:p>
            <a:r>
              <a:rPr lang="en-US" sz="5400" dirty="0"/>
              <a:t>Analysis of the Case of  Mrs. I. L. </a:t>
            </a:r>
            <a:r>
              <a:rPr lang="en-US" sz="5400" dirty="0" err="1"/>
              <a:t>Knifee</a:t>
            </a:r>
            <a:endParaRPr lang="en-US" sz="5400" dirty="0"/>
          </a:p>
        </p:txBody>
      </p:sp>
      <p:sp>
        <p:nvSpPr>
          <p:cNvPr id="3" name="Text Placeholder 2"/>
          <p:cNvSpPr>
            <a:spLocks noGrp="1"/>
          </p:cNvSpPr>
          <p:nvPr>
            <p:ph type="body" sz="quarter" idx="10"/>
          </p:nvPr>
        </p:nvSpPr>
        <p:spPr>
          <a:xfrm>
            <a:off x="609600" y="1600200"/>
            <a:ext cx="10972800" cy="4648200"/>
          </a:xfrm>
        </p:spPr>
        <p:txBody>
          <a:bodyPr/>
          <a:lstStyle/>
          <a:p>
            <a:endParaRPr lang="en-US" dirty="0"/>
          </a:p>
          <a:p>
            <a:r>
              <a:rPr lang="en-US" dirty="0"/>
              <a:t>Surrogate</a:t>
            </a:r>
          </a:p>
          <a:p>
            <a:pPr lvl="1"/>
            <a:r>
              <a:rPr lang="en-US" dirty="0" err="1"/>
              <a:t>Nonmaleficence</a:t>
            </a:r>
            <a:r>
              <a:rPr lang="en-US" dirty="0"/>
              <a:t> – does respecting her wishes violate the principle of </a:t>
            </a:r>
            <a:r>
              <a:rPr lang="en-US" dirty="0" err="1"/>
              <a:t>nonmaleficence</a:t>
            </a:r>
            <a:r>
              <a:rPr lang="en-US" dirty="0"/>
              <a:t>?</a:t>
            </a:r>
          </a:p>
          <a:p>
            <a:pPr lvl="1"/>
            <a:r>
              <a:rPr lang="en-US" dirty="0"/>
              <a:t>Beneficence – whose view of beneficence trumps?</a:t>
            </a:r>
          </a:p>
          <a:p>
            <a:pPr lvl="1"/>
            <a:r>
              <a:rPr lang="en-US" dirty="0"/>
              <a:t>Autonomy – not his first, then hers; rather hers first (substituted judgment), then his (best interest)</a:t>
            </a:r>
          </a:p>
          <a:p>
            <a:pPr lvl="1"/>
            <a:r>
              <a:rPr lang="en-US" dirty="0"/>
              <a:t>Justice – was she treated fairly</a:t>
            </a:r>
          </a:p>
          <a:p>
            <a:pPr lvl="1"/>
            <a:endParaRPr lang="en-US" dirty="0"/>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30189"/>
            <a:ext cx="9220200" cy="1329595"/>
          </a:xfrm>
        </p:spPr>
        <p:txBody>
          <a:bodyPr/>
          <a:lstStyle/>
          <a:p>
            <a:r>
              <a:rPr lang="en-US" dirty="0"/>
              <a:t>Biblical Analysis of  the Four Principles</a:t>
            </a:r>
          </a:p>
        </p:txBody>
      </p:sp>
      <p:sp>
        <p:nvSpPr>
          <p:cNvPr id="3" name="Text Placeholder 2"/>
          <p:cNvSpPr>
            <a:spLocks noGrp="1"/>
          </p:cNvSpPr>
          <p:nvPr>
            <p:ph type="body" sz="quarter" idx="10"/>
          </p:nvPr>
        </p:nvSpPr>
        <p:spPr>
          <a:xfrm>
            <a:off x="304800" y="1219200"/>
            <a:ext cx="11353800" cy="5105400"/>
          </a:xfrm>
        </p:spPr>
        <p:txBody>
          <a:bodyPr/>
          <a:lstStyle/>
          <a:p>
            <a:r>
              <a:rPr lang="en-US" sz="3600" dirty="0" err="1"/>
              <a:t>Nonmaleficence</a:t>
            </a:r>
            <a:r>
              <a:rPr lang="en-US" sz="3600" dirty="0"/>
              <a:t> – Biblically, doing no harm recognizes that spiritual harms are not minimized/marginalized</a:t>
            </a:r>
          </a:p>
          <a:p>
            <a:pPr marL="52387" lvl="1">
              <a:buBlip>
                <a:blip r:embed="rId2"/>
              </a:buBlip>
            </a:pPr>
            <a:r>
              <a:rPr lang="en-US" sz="3200" b="1" dirty="0"/>
              <a:t>Galatians 5:19-21 </a:t>
            </a:r>
            <a:r>
              <a:rPr lang="en-US" sz="3200" dirty="0"/>
              <a:t> Now the works of the flesh are evident: sexual immorality, impurity, sensuality,  </a:t>
            </a:r>
            <a:r>
              <a:rPr lang="en-US" sz="3200" baseline="30000" dirty="0"/>
              <a:t>20</a:t>
            </a:r>
            <a:r>
              <a:rPr lang="en-US" sz="3200" dirty="0"/>
              <a:t> idolatry, sorcery, enmity, strife, jealousy, fits of anger, rivalries, dissensions, divisions,  </a:t>
            </a:r>
            <a:r>
              <a:rPr lang="en-US" sz="3200" baseline="30000" dirty="0"/>
              <a:t>21</a:t>
            </a:r>
            <a:r>
              <a:rPr lang="en-US" sz="3200" dirty="0"/>
              <a:t> envy,</a:t>
            </a:r>
            <a:r>
              <a:rPr lang="en-US" sz="3200" baseline="30000" dirty="0"/>
              <a:t> </a:t>
            </a:r>
            <a:r>
              <a:rPr lang="en-US" sz="3200" dirty="0"/>
              <a:t>drunkenness, orgies, and things like these. I warn you, as I warned you before, that those who do such things will not inherit the kingdom of God. . . . </a:t>
            </a:r>
            <a:r>
              <a:rPr lang="en-US" sz="3200" b="1" dirty="0"/>
              <a:t>Galatians 5:24-25 </a:t>
            </a:r>
            <a:r>
              <a:rPr lang="en-US" sz="3200" dirty="0"/>
              <a:t>  </a:t>
            </a:r>
            <a:r>
              <a:rPr lang="en-US" sz="3200" baseline="30000" dirty="0"/>
              <a:t>24</a:t>
            </a:r>
            <a:r>
              <a:rPr lang="en-US" sz="3200" dirty="0"/>
              <a:t> And those who belong to Christ Jesus have crucified the flesh with its passions and desires.  </a:t>
            </a:r>
            <a:r>
              <a:rPr lang="en-US" sz="3200" baseline="30000" dirty="0"/>
              <a:t>25</a:t>
            </a:r>
            <a:r>
              <a:rPr lang="en-US" sz="3200" dirty="0"/>
              <a:t> If we live by the Spirit, let us also walk by the Spirit.</a:t>
            </a:r>
          </a:p>
          <a:p>
            <a:pPr marL="742950" lvl="3" indent="-396875">
              <a:buNone/>
            </a:pPr>
            <a:endParaRPr lang="en-US" sz="3200" dirty="0"/>
          </a:p>
          <a:p>
            <a:endParaRPr lang="en-US" dirty="0"/>
          </a:p>
        </p:txBody>
      </p:sp>
    </p:spTree>
    <p:extLst>
      <p:ext uri="{BB962C8B-B14F-4D97-AF65-F5344CB8AC3E}">
        <p14:creationId xmlns:p14="http://schemas.microsoft.com/office/powerpoint/2010/main" val="1874922425"/>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Beneficence</a:t>
            </a:r>
          </a:p>
        </p:txBody>
      </p:sp>
      <p:sp>
        <p:nvSpPr>
          <p:cNvPr id="3" name="Text Placeholder 2"/>
          <p:cNvSpPr>
            <a:spLocks noGrp="1"/>
          </p:cNvSpPr>
          <p:nvPr>
            <p:ph type="body" sz="quarter" idx="10"/>
          </p:nvPr>
        </p:nvSpPr>
        <p:spPr>
          <a:xfrm>
            <a:off x="762000" y="1411553"/>
            <a:ext cx="10210800" cy="4025717"/>
          </a:xfrm>
        </p:spPr>
        <p:txBody>
          <a:bodyPr/>
          <a:lstStyle/>
          <a:p>
            <a:r>
              <a:rPr lang="en-US" sz="3600" b="1" dirty="0"/>
              <a:t>Galatians 5:22-23 </a:t>
            </a:r>
            <a:r>
              <a:rPr lang="en-US" sz="3600" dirty="0"/>
              <a:t> But the fruit of the Spirit is love, joy, peace, patience, kindness, goodness, faithfulness,  </a:t>
            </a:r>
            <a:r>
              <a:rPr lang="en-US" sz="3600" baseline="30000" dirty="0"/>
              <a:t>23</a:t>
            </a:r>
            <a:r>
              <a:rPr lang="en-US" sz="3600" dirty="0"/>
              <a:t> gentleness, self-control; against such things there is no law.</a:t>
            </a:r>
          </a:p>
          <a:p>
            <a:endParaRPr lang="en-US" sz="4400" dirty="0"/>
          </a:p>
          <a:p>
            <a:r>
              <a:rPr lang="en-US" sz="4400" dirty="0"/>
              <a:t>Positive and Prescriptive</a:t>
            </a:r>
          </a:p>
          <a:p>
            <a:endParaRPr lang="en-US" dirty="0"/>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30189"/>
            <a:ext cx="10134600" cy="1329595"/>
          </a:xfrm>
        </p:spPr>
        <p:txBody>
          <a:bodyPr/>
          <a:lstStyle/>
          <a:p>
            <a:r>
              <a:rPr lang="en-US" dirty="0"/>
              <a:t>Compare Beneficence &amp; </a:t>
            </a:r>
            <a:r>
              <a:rPr lang="en-US" dirty="0" err="1"/>
              <a:t>Nonmaleficence</a:t>
            </a:r>
            <a:endParaRPr lang="en-US" dirty="0"/>
          </a:p>
        </p:txBody>
      </p:sp>
      <p:sp>
        <p:nvSpPr>
          <p:cNvPr id="3" name="Text Placeholder 2"/>
          <p:cNvSpPr>
            <a:spLocks noGrp="1"/>
          </p:cNvSpPr>
          <p:nvPr>
            <p:ph type="body" sz="quarter" idx="10"/>
          </p:nvPr>
        </p:nvSpPr>
        <p:spPr>
          <a:xfrm>
            <a:off x="457200" y="1752600"/>
            <a:ext cx="10820400" cy="4087273"/>
          </a:xfrm>
        </p:spPr>
        <p:txBody>
          <a:bodyPr/>
          <a:lstStyle/>
          <a:p>
            <a:pPr marL="52387" lvl="1">
              <a:buBlip>
                <a:blip r:embed="rId2"/>
              </a:buBlip>
            </a:pPr>
            <a:r>
              <a:rPr lang="en-US" b="1" dirty="0"/>
              <a:t>Romans 13:8-10 </a:t>
            </a:r>
            <a:r>
              <a:rPr lang="en-US" dirty="0"/>
              <a:t> Owe no one anything, except to love each other, for the one who loves another has fulfilled the law.  </a:t>
            </a:r>
            <a:r>
              <a:rPr lang="en-US" baseline="30000" dirty="0"/>
              <a:t>9</a:t>
            </a:r>
            <a:r>
              <a:rPr lang="en-US" dirty="0"/>
              <a:t> The commandments, "You shall not commit adultery, You shall not murder, You shall not steal, You shall not covet," and any other commandment, are summed up in this word: "You shall love your neighbor as yourself."  </a:t>
            </a:r>
            <a:r>
              <a:rPr lang="en-US" baseline="30000" dirty="0"/>
              <a:t>10</a:t>
            </a:r>
            <a:r>
              <a:rPr lang="en-US" dirty="0"/>
              <a:t> Love does no wrong to a neighbor; therefore love is the fulfilling of the law.</a:t>
            </a:r>
          </a:p>
          <a:p>
            <a:pPr marL="52387" lvl="1">
              <a:buBlip>
                <a:blip r:embed="rId2"/>
              </a:buBlip>
            </a:pPr>
            <a:r>
              <a:rPr lang="en-US" sz="3600" dirty="0"/>
              <a:t>Nonmaleficence (do  no harm) – shall nots; </a:t>
            </a:r>
            <a:r>
              <a:rPr lang="en-US" sz="3600" dirty="0">
                <a:solidFill>
                  <a:srgbClr val="FFFF00"/>
                </a:solidFill>
              </a:rPr>
              <a:t>proscriptive</a:t>
            </a:r>
          </a:p>
          <a:p>
            <a:pPr marL="52387" lvl="1">
              <a:buBlip>
                <a:blip r:embed="rId2"/>
              </a:buBlip>
            </a:pPr>
            <a:r>
              <a:rPr lang="en-US" sz="3600" dirty="0"/>
              <a:t>Beneficence – you shall; </a:t>
            </a:r>
            <a:r>
              <a:rPr lang="en-US" sz="3600" dirty="0">
                <a:solidFill>
                  <a:srgbClr val="FFFF00"/>
                </a:solidFill>
              </a:rPr>
              <a:t>prescriptive</a:t>
            </a:r>
          </a:p>
          <a:p>
            <a:endParaRPr lang="en-US" dirty="0"/>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Autonomy</a:t>
            </a:r>
          </a:p>
        </p:txBody>
      </p:sp>
      <p:sp>
        <p:nvSpPr>
          <p:cNvPr id="3" name="Text Placeholder 2"/>
          <p:cNvSpPr>
            <a:spLocks noGrp="1"/>
          </p:cNvSpPr>
          <p:nvPr>
            <p:ph type="body" sz="quarter" idx="10"/>
          </p:nvPr>
        </p:nvSpPr>
        <p:spPr>
          <a:xfrm>
            <a:off x="762000" y="1295400"/>
            <a:ext cx="10439400" cy="5105400"/>
          </a:xfrm>
        </p:spPr>
        <p:txBody>
          <a:bodyPr/>
          <a:lstStyle/>
          <a:p>
            <a:pPr marL="514350" indent="-514350">
              <a:buFont typeface="+mj-lt"/>
              <a:buAutoNum type="arabicPeriod"/>
            </a:pPr>
            <a:r>
              <a:rPr lang="en-US" sz="3600" dirty="0"/>
              <a:t>Autonomy is not necessarily anti-authoritarian (Josh. 24:15, 1 Kings 18:21)</a:t>
            </a:r>
          </a:p>
          <a:p>
            <a:pPr marL="514350" indent="-514350">
              <a:buFont typeface="+mj-lt"/>
              <a:buAutoNum type="arabicPeriod"/>
            </a:pPr>
            <a:r>
              <a:rPr lang="en-US" sz="3600" dirty="0"/>
              <a:t>God desires a radical transformation in the exercise of our autonomy</a:t>
            </a:r>
          </a:p>
          <a:p>
            <a:pPr marL="1031875" lvl="1" indent="-514350">
              <a:buFont typeface="Arial" pitchFamily="34" charset="0"/>
              <a:buChar char="•"/>
            </a:pPr>
            <a:r>
              <a:rPr lang="en-US" sz="3200" dirty="0"/>
              <a:t>Choose light and life over sin and darkness (Rom. 8:1-11, John 8:12)</a:t>
            </a:r>
          </a:p>
          <a:p>
            <a:pPr marL="1031875" lvl="1" indent="-514350">
              <a:buFont typeface="Arial" pitchFamily="34" charset="0"/>
              <a:buChar char="•"/>
            </a:pPr>
            <a:r>
              <a:rPr lang="en-US" sz="3200" dirty="0"/>
              <a:t>Crucify the old self (Rom. 6:6)</a:t>
            </a:r>
          </a:p>
          <a:p>
            <a:pPr marL="1031875" lvl="1" indent="-514350">
              <a:buFont typeface="Arial" pitchFamily="34" charset="0"/>
              <a:buChar char="•"/>
            </a:pPr>
            <a:r>
              <a:rPr lang="en-US" sz="3200" dirty="0"/>
              <a:t>Transform the mind (Rom. 12:1-2)</a:t>
            </a:r>
          </a:p>
          <a:p>
            <a:pPr marL="1031875" lvl="1" indent="-514350">
              <a:buFont typeface="Arial" pitchFamily="34" charset="0"/>
              <a:buChar char="•"/>
            </a:pPr>
            <a:r>
              <a:rPr lang="en-US" sz="3200" dirty="0"/>
              <a:t>Deny Self/Take up the cross (Matt. 16:24)</a:t>
            </a:r>
          </a:p>
          <a:p>
            <a:pPr marL="514350" indent="-514350">
              <a:buFont typeface="Arial" pitchFamily="34" charset="0"/>
              <a:buChar char="•"/>
            </a:pPr>
            <a:endParaRPr lang="en-US" dirty="0"/>
          </a:p>
          <a:p>
            <a:pPr marL="1031875" lvl="1" indent="-514350">
              <a:buFont typeface="Arial" pitchFamily="34" charset="0"/>
              <a:buChar char="•"/>
            </a:pPr>
            <a:endParaRPr lang="en-US" dirty="0"/>
          </a:p>
          <a:p>
            <a:pPr marL="1031875" lvl="1" indent="-514350">
              <a:buNone/>
            </a:pPr>
            <a:endParaRPr lang="en-US"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of  Mrs. I. L. </a:t>
            </a:r>
            <a:r>
              <a:rPr lang="en-US" dirty="0" err="1"/>
              <a:t>Knifee</a:t>
            </a:r>
            <a:r>
              <a:rPr lang="en-US" dirty="0"/>
              <a:t>	</a:t>
            </a:r>
          </a:p>
        </p:txBody>
      </p:sp>
      <p:sp>
        <p:nvSpPr>
          <p:cNvPr id="3" name="Text Placeholder 2"/>
          <p:cNvSpPr>
            <a:spLocks noGrp="1"/>
          </p:cNvSpPr>
          <p:nvPr>
            <p:ph type="body" sz="quarter" idx="10"/>
          </p:nvPr>
        </p:nvSpPr>
        <p:spPr>
          <a:xfrm>
            <a:off x="381000" y="1411552"/>
            <a:ext cx="11049000" cy="4265783"/>
          </a:xfrm>
        </p:spPr>
        <p:txBody>
          <a:bodyPr/>
          <a:lstStyle/>
          <a:p>
            <a:r>
              <a:rPr lang="en-US" sz="4400" dirty="0"/>
              <a:t>A 69 year old woman was admitted to the emergency department with two self-inflicted knife wounds to the neck.  She has low blood pressure. But, at the time, is not actively bleeding.  She was intubated, given IV fluids and was about to be sent to the operating room when her family arrived.</a:t>
            </a:r>
          </a:p>
        </p:txBody>
      </p:sp>
      <p:sp>
        <p:nvSpPr>
          <p:cNvPr id="4" name="TextBox 3"/>
          <p:cNvSpPr txBox="1"/>
          <p:nvPr/>
        </p:nvSpPr>
        <p:spPr>
          <a:xfrm>
            <a:off x="838200" y="5870371"/>
            <a:ext cx="10515600" cy="646331"/>
          </a:xfrm>
          <a:prstGeom prst="rect">
            <a:avLst/>
          </a:prstGeom>
          <a:noFill/>
        </p:spPr>
        <p:txBody>
          <a:bodyPr wrap="square" rtlCol="0">
            <a:spAutoFit/>
          </a:bodyPr>
          <a:lstStyle/>
          <a:p>
            <a:r>
              <a:rPr lang="en-US" dirty="0"/>
              <a:t>Adapted from Paul </a:t>
            </a:r>
            <a:r>
              <a:rPr lang="en-US" dirty="0" err="1"/>
              <a:t>Appelbaum</a:t>
            </a:r>
            <a:r>
              <a:rPr lang="en-US" dirty="0"/>
              <a:t>, </a:t>
            </a:r>
            <a:r>
              <a:rPr lang="en-US" i="1" dirty="0"/>
              <a:t>Biomedical Ethics:  a Multidisciplinary approach to moral issues in medicine and biology</a:t>
            </a:r>
            <a:r>
              <a:rPr lang="en-US" dirty="0"/>
              <a:t>, David Steinberg, ed. (Lebanon: University Press of New England, 2007) 215. </a:t>
            </a: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Autonomy (Cont.)</a:t>
            </a:r>
          </a:p>
        </p:txBody>
      </p:sp>
      <p:sp>
        <p:nvSpPr>
          <p:cNvPr id="3" name="Text Placeholder 2"/>
          <p:cNvSpPr>
            <a:spLocks noGrp="1"/>
          </p:cNvSpPr>
          <p:nvPr>
            <p:ph type="body" sz="quarter" idx="10"/>
          </p:nvPr>
        </p:nvSpPr>
        <p:spPr>
          <a:xfrm>
            <a:off x="609600" y="1411553"/>
            <a:ext cx="10820400" cy="6044732"/>
          </a:xfrm>
        </p:spPr>
        <p:txBody>
          <a:bodyPr/>
          <a:lstStyle/>
          <a:p>
            <a:pPr marL="514350" indent="-514350">
              <a:buFont typeface="+mj-lt"/>
              <a:buAutoNum type="arabicPeriod" startAt="3"/>
            </a:pPr>
            <a:r>
              <a:rPr lang="en-US" sz="4000" dirty="0"/>
              <a:t>Ability to express autonomy does not remove dignity or sanctity  (cf. Ex. 4:11, Ps. 8:4, Gn. 1:26-28, Acts 17:29)</a:t>
            </a:r>
          </a:p>
          <a:p>
            <a:pPr marL="1031875" lvl="1" indent="-514350">
              <a:buFont typeface="Arial" pitchFamily="34" charset="0"/>
              <a:buChar char="•"/>
            </a:pPr>
            <a:r>
              <a:rPr lang="en-US" sz="3600" dirty="0"/>
              <a:t>Sanctity call for reverence, dignity for respect (</a:t>
            </a:r>
            <a:r>
              <a:rPr lang="en-US" sz="3600" dirty="0" err="1"/>
              <a:t>Geisler</a:t>
            </a:r>
            <a:r>
              <a:rPr lang="en-US" sz="3600" dirty="0"/>
              <a:t> 187)</a:t>
            </a:r>
          </a:p>
          <a:p>
            <a:pPr marL="514350" indent="-514350">
              <a:buFont typeface="+mj-lt"/>
              <a:buAutoNum type="arabicPeriod" startAt="3"/>
            </a:pPr>
            <a:r>
              <a:rPr lang="en-US" sz="4000" dirty="0"/>
              <a:t>A proper use of autonomy does not demand that we never withhold or withdraw treatment (cf. Phil. 1:21, Rev. 14:13)</a:t>
            </a:r>
          </a:p>
          <a:p>
            <a:pPr marL="514350" indent="-514350">
              <a:buFont typeface="Arial" pitchFamily="34" charset="0"/>
              <a:buChar char="•"/>
            </a:pPr>
            <a:endParaRPr lang="en-US" dirty="0"/>
          </a:p>
          <a:p>
            <a:pPr marL="1031875" lvl="1" indent="-514350">
              <a:buFont typeface="Arial" pitchFamily="34" charset="0"/>
              <a:buChar char="•"/>
            </a:pPr>
            <a:endParaRPr lang="en-US" dirty="0"/>
          </a:p>
          <a:p>
            <a:pPr marL="1031875" lvl="1" indent="-514350">
              <a:buNone/>
            </a:pPr>
            <a:endParaRPr lang="en-US" dirty="0"/>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Justice</a:t>
            </a:r>
          </a:p>
        </p:txBody>
      </p:sp>
      <p:sp>
        <p:nvSpPr>
          <p:cNvPr id="3" name="Text Placeholder 2"/>
          <p:cNvSpPr>
            <a:spLocks noGrp="1"/>
          </p:cNvSpPr>
          <p:nvPr>
            <p:ph type="body" sz="quarter" idx="10"/>
          </p:nvPr>
        </p:nvSpPr>
        <p:spPr>
          <a:xfrm>
            <a:off x="914400" y="1411552"/>
            <a:ext cx="9372600" cy="2462213"/>
          </a:xfrm>
        </p:spPr>
        <p:txBody>
          <a:bodyPr/>
          <a:lstStyle/>
          <a:p>
            <a:r>
              <a:rPr lang="en-US" sz="4000" dirty="0"/>
              <a:t>What is an ideal/ perfect system of justice?</a:t>
            </a:r>
          </a:p>
          <a:p>
            <a:endParaRPr lang="en-US" sz="4000" dirty="0"/>
          </a:p>
          <a:p>
            <a:r>
              <a:rPr lang="en-US" sz="4000" dirty="0"/>
              <a:t>“God will provide for himself the lamb for a burnt offering” (Gen. 22:8)</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Bible And Mrs. </a:t>
            </a:r>
            <a:r>
              <a:rPr lang="en-US" dirty="0" err="1"/>
              <a:t>Knifee</a:t>
            </a:r>
            <a:endParaRPr lang="en-US" dirty="0"/>
          </a:p>
        </p:txBody>
      </p:sp>
      <p:sp>
        <p:nvSpPr>
          <p:cNvPr id="3" name="Text Placeholder 2"/>
          <p:cNvSpPr>
            <a:spLocks noGrp="1"/>
          </p:cNvSpPr>
          <p:nvPr>
            <p:ph type="body" sz="quarter" idx="10"/>
          </p:nvPr>
        </p:nvSpPr>
        <p:spPr>
          <a:xfrm>
            <a:off x="304800" y="1219201"/>
            <a:ext cx="11277600" cy="5408612"/>
          </a:xfrm>
        </p:spPr>
        <p:txBody>
          <a:bodyPr/>
          <a:lstStyle/>
          <a:p>
            <a:r>
              <a:rPr lang="en-US" dirty="0" err="1"/>
              <a:t>Nonmaleficence</a:t>
            </a:r>
            <a:r>
              <a:rPr lang="en-US" dirty="0"/>
              <a:t> </a:t>
            </a:r>
          </a:p>
          <a:p>
            <a:pPr lvl="1"/>
            <a:r>
              <a:rPr lang="en-US" dirty="0"/>
              <a:t>Self mutilation is forbidden  (cf. 1 Kings 18:28)</a:t>
            </a:r>
          </a:p>
          <a:p>
            <a:r>
              <a:rPr lang="en-US" dirty="0"/>
              <a:t>Beneficence</a:t>
            </a:r>
          </a:p>
          <a:p>
            <a:pPr lvl="1"/>
            <a:r>
              <a:rPr lang="en-US" dirty="0"/>
              <a:t>Always encourage her that life has value, dignity and is worth living (Gen.1:26-27, John 3:16, 10:10)</a:t>
            </a:r>
          </a:p>
          <a:p>
            <a:r>
              <a:rPr lang="en-US" dirty="0"/>
              <a:t>Autonomy </a:t>
            </a:r>
          </a:p>
          <a:p>
            <a:pPr lvl="1"/>
            <a:r>
              <a:rPr lang="en-US" dirty="0"/>
              <a:t>Exercise her autonomy to care for her “temple” (1 Cor. 6:19-20)</a:t>
            </a:r>
          </a:p>
          <a:p>
            <a:r>
              <a:rPr lang="en-US" dirty="0"/>
              <a:t>Justice</a:t>
            </a:r>
          </a:p>
          <a:p>
            <a:pPr lvl="1"/>
            <a:r>
              <a:rPr lang="en-US" dirty="0"/>
              <a:t>Beg her not to meet God on the terms of Jesus the Justifier and not to take her own life into her hands and check out prematurely (Rom. 3:26)</a:t>
            </a:r>
          </a:p>
          <a:p>
            <a:pPr lvl="1"/>
            <a:endParaRPr lang="en-US" dirty="0"/>
          </a:p>
          <a:p>
            <a:endParaRPr lang="en-US" dirty="0"/>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56C66-485A-4C88-B317-4E7EA9228CD5}"/>
              </a:ext>
            </a:extLst>
          </p:cNvPr>
          <p:cNvSpPr>
            <a:spLocks noGrp="1"/>
          </p:cNvSpPr>
          <p:nvPr>
            <p:ph type="title"/>
          </p:nvPr>
        </p:nvSpPr>
        <p:spPr>
          <a:xfrm>
            <a:off x="508000" y="230188"/>
            <a:ext cx="11176000" cy="997196"/>
          </a:xfrm>
        </p:spPr>
        <p:txBody>
          <a:bodyPr/>
          <a:lstStyle/>
          <a:p>
            <a:r>
              <a:rPr lang="en-US" sz="7200" dirty="0"/>
              <a:t>Exercises</a:t>
            </a:r>
          </a:p>
        </p:txBody>
      </p:sp>
      <p:sp>
        <p:nvSpPr>
          <p:cNvPr id="3" name="Text Placeholder 2">
            <a:extLst>
              <a:ext uri="{FF2B5EF4-FFF2-40B4-BE49-F238E27FC236}">
                <a16:creationId xmlns:a16="http://schemas.microsoft.com/office/drawing/2014/main" id="{5C4EEA95-A25D-42CC-BC80-272E7BC17E04}"/>
              </a:ext>
            </a:extLst>
          </p:cNvPr>
          <p:cNvSpPr>
            <a:spLocks noGrp="1"/>
          </p:cNvSpPr>
          <p:nvPr>
            <p:ph type="body" sz="quarter" idx="10"/>
          </p:nvPr>
        </p:nvSpPr>
        <p:spPr>
          <a:xfrm>
            <a:off x="609600" y="1600200"/>
            <a:ext cx="9448800" cy="3048000"/>
          </a:xfrm>
        </p:spPr>
        <p:txBody>
          <a:bodyPr/>
          <a:lstStyle/>
          <a:p>
            <a:r>
              <a:rPr lang="en-US" sz="6000" dirty="0"/>
              <a:t>Galatians 2:7-14</a:t>
            </a:r>
          </a:p>
          <a:p>
            <a:r>
              <a:rPr lang="en-US" sz="6000" dirty="0"/>
              <a:t>Genesis 13:5-13</a:t>
            </a:r>
          </a:p>
          <a:p>
            <a:r>
              <a:rPr lang="en-US" sz="6000" dirty="0"/>
              <a:t>Acts 15:35-41</a:t>
            </a:r>
          </a:p>
        </p:txBody>
      </p:sp>
    </p:spTree>
    <p:extLst>
      <p:ext uri="{BB962C8B-B14F-4D97-AF65-F5344CB8AC3E}">
        <p14:creationId xmlns:p14="http://schemas.microsoft.com/office/powerpoint/2010/main" val="1508422408"/>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BDDEE-039A-4F0D-A4CE-36171FB60A6A}"/>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4F20B27D-FFDE-496A-93BC-B6DAEF65D1A5}"/>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EB748BF7-3208-4396-87CC-7274683DABF3}"/>
              </a:ext>
            </a:extLst>
          </p:cNvPr>
          <p:cNvSpPr>
            <a:spLocks noGrp="1"/>
          </p:cNvSpPr>
          <p:nvPr>
            <p:ph type="body" sz="quarter" idx="10"/>
          </p:nvPr>
        </p:nvSpPr>
        <p:spPr>
          <a:xfrm>
            <a:off x="975431" y="914400"/>
            <a:ext cx="10240786" cy="2826444"/>
          </a:xfrm>
        </p:spPr>
        <p:txBody>
          <a:bodyPr/>
          <a:lstStyle/>
          <a:p>
            <a:r>
              <a:rPr lang="en-US" dirty="0"/>
              <a:t>Role of Civil Government and American Law</a:t>
            </a:r>
          </a:p>
        </p:txBody>
      </p:sp>
    </p:spTree>
    <p:extLst>
      <p:ext uri="{BB962C8B-B14F-4D97-AF65-F5344CB8AC3E}">
        <p14:creationId xmlns:p14="http://schemas.microsoft.com/office/powerpoint/2010/main" val="3597770857"/>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5D315-1DB7-4C00-BC20-BC73538B4861}"/>
              </a:ext>
            </a:extLst>
          </p:cNvPr>
          <p:cNvSpPr>
            <a:spLocks noGrp="1"/>
          </p:cNvSpPr>
          <p:nvPr>
            <p:ph type="title"/>
          </p:nvPr>
        </p:nvSpPr>
        <p:spPr/>
        <p:txBody>
          <a:bodyPr/>
          <a:lstStyle/>
          <a:p>
            <a:r>
              <a:rPr lang="en-US" dirty="0"/>
              <a:t>Pray for People </a:t>
            </a:r>
            <a:r>
              <a:rPr lang="en-US"/>
              <a:t>in Power</a:t>
            </a:r>
            <a:endParaRPr lang="en-US" dirty="0"/>
          </a:p>
        </p:txBody>
      </p:sp>
      <p:sp>
        <p:nvSpPr>
          <p:cNvPr id="3" name="Content Placeholder 2">
            <a:extLst>
              <a:ext uri="{FF2B5EF4-FFF2-40B4-BE49-F238E27FC236}">
                <a16:creationId xmlns:a16="http://schemas.microsoft.com/office/drawing/2014/main" id="{BC4C96BA-2009-4D0C-A5D6-3F573A356DE0}"/>
              </a:ext>
            </a:extLst>
          </p:cNvPr>
          <p:cNvSpPr>
            <a:spLocks noGrp="1"/>
          </p:cNvSpPr>
          <p:nvPr>
            <p:ph idx="1"/>
          </p:nvPr>
        </p:nvSpPr>
        <p:spPr>
          <a:xfrm>
            <a:off x="304800" y="895350"/>
            <a:ext cx="11379200" cy="6186769"/>
          </a:xfrm>
        </p:spPr>
        <p:txBody>
          <a:bodyPr/>
          <a:lstStyle/>
          <a:p>
            <a:r>
              <a:rPr lang="en-US" b="1" dirty="0"/>
              <a:t>Titus 3:1 </a:t>
            </a:r>
            <a:r>
              <a:rPr lang="en-US" dirty="0"/>
              <a:t>Remind them to be </a:t>
            </a:r>
            <a:r>
              <a:rPr lang="en-US" dirty="0">
                <a:solidFill>
                  <a:srgbClr val="FFFF00"/>
                </a:solidFill>
              </a:rPr>
              <a:t>submissive to rulers and authorities</a:t>
            </a:r>
            <a:r>
              <a:rPr lang="en-US" dirty="0"/>
              <a:t>, to be obedient, to be ready for every good work, </a:t>
            </a:r>
          </a:p>
          <a:p>
            <a:r>
              <a:rPr lang="en-US" b="1" dirty="0"/>
              <a:t>1 Peter 2:13–14 </a:t>
            </a:r>
            <a:r>
              <a:rPr lang="en-US" dirty="0"/>
              <a:t>Be subject for the Lord’s sake to </a:t>
            </a:r>
            <a:r>
              <a:rPr lang="en-US" dirty="0">
                <a:solidFill>
                  <a:srgbClr val="FFFF00"/>
                </a:solidFill>
              </a:rPr>
              <a:t>every human institution</a:t>
            </a:r>
            <a:r>
              <a:rPr lang="en-US" dirty="0"/>
              <a:t>, whether it be to the emperor as supreme, </a:t>
            </a:r>
            <a:r>
              <a:rPr lang="en-US" b="1" dirty="0"/>
              <a:t>14</a:t>
            </a:r>
            <a:r>
              <a:rPr lang="en-US" dirty="0"/>
              <a:t> or to governors as sent by him to punish those who do evil and to praise those who do good. </a:t>
            </a:r>
          </a:p>
          <a:p>
            <a:r>
              <a:rPr lang="en-US" dirty="0"/>
              <a:t>Romans 13:1-7</a:t>
            </a:r>
          </a:p>
          <a:p>
            <a:pPr lvl="1"/>
            <a:r>
              <a:rPr lang="en-US" dirty="0"/>
              <a:t>Be subject to ruling authorities</a:t>
            </a:r>
          </a:p>
          <a:p>
            <a:pPr lvl="1"/>
            <a:r>
              <a:rPr lang="en-US" dirty="0"/>
              <a:t>He is God’s servant</a:t>
            </a:r>
          </a:p>
          <a:p>
            <a:pPr lvl="1"/>
            <a:r>
              <a:rPr lang="en-US" dirty="0"/>
              <a:t>One must be in subjection</a:t>
            </a:r>
          </a:p>
          <a:p>
            <a:pPr lvl="1"/>
            <a:r>
              <a:rPr lang="en-US" dirty="0"/>
              <a:t>They are ministers of God</a:t>
            </a:r>
          </a:p>
          <a:p>
            <a:pPr lvl="1"/>
            <a:r>
              <a:rPr lang="en-US" dirty="0"/>
              <a:t>Pay, give revenue, respect and honor</a:t>
            </a:r>
          </a:p>
        </p:txBody>
      </p:sp>
    </p:spTree>
    <p:extLst>
      <p:ext uri="{BB962C8B-B14F-4D97-AF65-F5344CB8AC3E}">
        <p14:creationId xmlns:p14="http://schemas.microsoft.com/office/powerpoint/2010/main" val="1808955154"/>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AE880-AD03-450A-B61C-669CDECB7330}"/>
              </a:ext>
            </a:extLst>
          </p:cNvPr>
          <p:cNvSpPr>
            <a:spLocks noGrp="1"/>
          </p:cNvSpPr>
          <p:nvPr>
            <p:ph type="title"/>
          </p:nvPr>
        </p:nvSpPr>
        <p:spPr/>
        <p:txBody>
          <a:bodyPr/>
          <a:lstStyle/>
          <a:p>
            <a:r>
              <a:rPr lang="en-US" dirty="0"/>
              <a:t>Rights and Duties</a:t>
            </a:r>
          </a:p>
        </p:txBody>
      </p:sp>
      <p:sp>
        <p:nvSpPr>
          <p:cNvPr id="3" name="Text Placeholder 2">
            <a:extLst>
              <a:ext uri="{FF2B5EF4-FFF2-40B4-BE49-F238E27FC236}">
                <a16:creationId xmlns:a16="http://schemas.microsoft.com/office/drawing/2014/main" id="{2ED47609-3318-4D05-AA8C-2EB477291A02}"/>
              </a:ext>
            </a:extLst>
          </p:cNvPr>
          <p:cNvSpPr>
            <a:spLocks noGrp="1"/>
          </p:cNvSpPr>
          <p:nvPr>
            <p:ph type="body" sz="quarter" idx="10"/>
          </p:nvPr>
        </p:nvSpPr>
        <p:spPr>
          <a:xfrm>
            <a:off x="381000" y="1066800"/>
            <a:ext cx="10820400" cy="4648200"/>
          </a:xfrm>
        </p:spPr>
        <p:txBody>
          <a:bodyPr/>
          <a:lstStyle/>
          <a:p>
            <a:r>
              <a:rPr lang="en-US" sz="3600" dirty="0"/>
              <a:t>Amendment 1 of the Bill of Rights</a:t>
            </a:r>
          </a:p>
          <a:p>
            <a:pPr lvl="1"/>
            <a:r>
              <a:rPr lang="en-US" sz="3200" dirty="0"/>
              <a:t>“Congress shall make no law respecting an </a:t>
            </a:r>
            <a:r>
              <a:rPr lang="en-US" sz="3200" b="1" u="sng" dirty="0">
                <a:solidFill>
                  <a:srgbClr val="FFFF00"/>
                </a:solidFill>
              </a:rPr>
              <a:t>establishment of religion</a:t>
            </a:r>
            <a:r>
              <a:rPr lang="en-US" sz="3200" dirty="0"/>
              <a:t> or </a:t>
            </a:r>
            <a:r>
              <a:rPr lang="en-US" sz="3200" b="1" u="sng" dirty="0">
                <a:solidFill>
                  <a:srgbClr val="FFFF00"/>
                </a:solidFill>
              </a:rPr>
              <a:t>prohibiting the free exercise</a:t>
            </a:r>
            <a:r>
              <a:rPr lang="en-US" sz="3200" dirty="0"/>
              <a:t> thereof, or abridging the freedom of speech or of the press, or the right of the people peaceably to assemble and to petition the government for a redress of grievances.”</a:t>
            </a:r>
          </a:p>
          <a:p>
            <a:pPr lvl="2"/>
            <a:r>
              <a:rPr lang="en-US" sz="2800" dirty="0"/>
              <a:t>Where there is “right” to establish religion, there is a corresponding “duty” of the people (government) to allow such practice.</a:t>
            </a:r>
          </a:p>
          <a:p>
            <a:pPr lvl="2"/>
            <a:r>
              <a:rPr lang="en-US" sz="2800" dirty="0"/>
              <a:t>Where there is a “right” to free exercise, there is a corresponding duty by the people (government) to allow free exercise.</a:t>
            </a:r>
          </a:p>
        </p:txBody>
      </p:sp>
    </p:spTree>
    <p:extLst>
      <p:ext uri="{BB962C8B-B14F-4D97-AF65-F5344CB8AC3E}">
        <p14:creationId xmlns:p14="http://schemas.microsoft.com/office/powerpoint/2010/main" val="4254679138"/>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AE880-AD03-450A-B61C-669CDECB7330}"/>
              </a:ext>
            </a:extLst>
          </p:cNvPr>
          <p:cNvSpPr>
            <a:spLocks noGrp="1"/>
          </p:cNvSpPr>
          <p:nvPr>
            <p:ph type="title"/>
          </p:nvPr>
        </p:nvSpPr>
        <p:spPr/>
        <p:txBody>
          <a:bodyPr/>
          <a:lstStyle/>
          <a:p>
            <a:r>
              <a:rPr lang="en-US" dirty="0"/>
              <a:t>Rights and Duties</a:t>
            </a:r>
          </a:p>
        </p:txBody>
      </p:sp>
      <p:sp>
        <p:nvSpPr>
          <p:cNvPr id="3" name="Text Placeholder 2">
            <a:extLst>
              <a:ext uri="{FF2B5EF4-FFF2-40B4-BE49-F238E27FC236}">
                <a16:creationId xmlns:a16="http://schemas.microsoft.com/office/drawing/2014/main" id="{2ED47609-3318-4D05-AA8C-2EB477291A02}"/>
              </a:ext>
            </a:extLst>
          </p:cNvPr>
          <p:cNvSpPr>
            <a:spLocks noGrp="1"/>
          </p:cNvSpPr>
          <p:nvPr>
            <p:ph type="body" sz="quarter" idx="10"/>
          </p:nvPr>
        </p:nvSpPr>
        <p:spPr>
          <a:xfrm>
            <a:off x="410547" y="1219200"/>
            <a:ext cx="11273453" cy="4228850"/>
          </a:xfrm>
        </p:spPr>
        <p:txBody>
          <a:bodyPr/>
          <a:lstStyle/>
          <a:p>
            <a:r>
              <a:rPr lang="en-US" sz="3600" b="1" dirty="0"/>
              <a:t>Negative right (</a:t>
            </a:r>
            <a:r>
              <a:rPr lang="en-US" sz="3600" b="1" dirty="0">
                <a:solidFill>
                  <a:srgbClr val="FFFF00"/>
                </a:solidFill>
              </a:rPr>
              <a:t>liberty rights</a:t>
            </a:r>
            <a:r>
              <a:rPr lang="en-US" sz="3600" b="1" dirty="0"/>
              <a:t>)  - </a:t>
            </a:r>
            <a:r>
              <a:rPr lang="en-US" sz="3600" dirty="0"/>
              <a:t>to</a:t>
            </a:r>
            <a:r>
              <a:rPr lang="en-US" sz="3600" b="1" dirty="0"/>
              <a:t> </a:t>
            </a:r>
            <a:r>
              <a:rPr lang="en-US" sz="3600" dirty="0"/>
              <a:t>be left alone, free from legal constraint</a:t>
            </a:r>
          </a:p>
          <a:p>
            <a:pPr lvl="1"/>
            <a:r>
              <a:rPr lang="en-US" sz="3200" dirty="0"/>
              <a:t>autonomy is primarily related to negative rights</a:t>
            </a:r>
          </a:p>
          <a:p>
            <a:r>
              <a:rPr lang="en-US" sz="3600" b="1" dirty="0"/>
              <a:t>Positive right (</a:t>
            </a:r>
            <a:r>
              <a:rPr lang="en-US" sz="3600" b="1" dirty="0">
                <a:solidFill>
                  <a:srgbClr val="FFFF00"/>
                </a:solidFill>
              </a:rPr>
              <a:t>entitlement rights</a:t>
            </a:r>
            <a:r>
              <a:rPr lang="en-US" sz="3600" b="1" dirty="0"/>
              <a:t>) – </a:t>
            </a:r>
            <a:r>
              <a:rPr lang="en-US" sz="3600" dirty="0"/>
              <a:t>A right to act autonomously </a:t>
            </a:r>
            <a:r>
              <a:rPr lang="en-US" sz="3600" b="1" u="sng" dirty="0"/>
              <a:t>and</a:t>
            </a:r>
            <a:r>
              <a:rPr lang="en-US" sz="3600" dirty="0"/>
              <a:t> have access to the means to carry out one’s actions. </a:t>
            </a:r>
          </a:p>
          <a:p>
            <a:pPr lvl="1"/>
            <a:r>
              <a:rPr lang="en-US" sz="3200" dirty="0"/>
              <a:t>Free from legal constraint, while another owes a duty.  </a:t>
            </a:r>
          </a:p>
          <a:p>
            <a:pPr lvl="1"/>
            <a:r>
              <a:rPr lang="en-US" sz="3200" dirty="0"/>
              <a:t>Not grounded in Autonomy, perhaps beneficence and justice.</a:t>
            </a:r>
          </a:p>
        </p:txBody>
      </p:sp>
      <p:sp>
        <p:nvSpPr>
          <p:cNvPr id="4" name="TextBox 3">
            <a:extLst>
              <a:ext uri="{FF2B5EF4-FFF2-40B4-BE49-F238E27FC236}">
                <a16:creationId xmlns:a16="http://schemas.microsoft.com/office/drawing/2014/main" id="{06FBD1D3-72DB-492F-B092-37DEAD8F6C38}"/>
              </a:ext>
            </a:extLst>
          </p:cNvPr>
          <p:cNvSpPr txBox="1"/>
          <p:nvPr/>
        </p:nvSpPr>
        <p:spPr>
          <a:xfrm>
            <a:off x="1143000" y="6096000"/>
            <a:ext cx="54102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Calibri"/>
                <a:ea typeface="+mn-ea"/>
                <a:cs typeface="+mn-cs"/>
              </a:rPr>
              <a:t>See Veatch, Basics of Bioethics. </a:t>
            </a:r>
          </a:p>
        </p:txBody>
      </p:sp>
    </p:spTree>
    <p:extLst>
      <p:ext uri="{BB962C8B-B14F-4D97-AF65-F5344CB8AC3E}">
        <p14:creationId xmlns:p14="http://schemas.microsoft.com/office/powerpoint/2010/main" val="1164526070"/>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321FA-7C81-4168-B1EF-20E03278D575}"/>
              </a:ext>
            </a:extLst>
          </p:cNvPr>
          <p:cNvSpPr>
            <a:spLocks noGrp="1"/>
          </p:cNvSpPr>
          <p:nvPr>
            <p:ph type="title"/>
          </p:nvPr>
        </p:nvSpPr>
        <p:spPr/>
        <p:txBody>
          <a:bodyPr/>
          <a:lstStyle/>
          <a:p>
            <a:r>
              <a:rPr lang="en-US" dirty="0"/>
              <a:t>Karen Quinlan Supreme Court Cases 1975</a:t>
            </a:r>
          </a:p>
        </p:txBody>
      </p:sp>
      <p:sp>
        <p:nvSpPr>
          <p:cNvPr id="3" name="Text Placeholder 2">
            <a:extLst>
              <a:ext uri="{FF2B5EF4-FFF2-40B4-BE49-F238E27FC236}">
                <a16:creationId xmlns:a16="http://schemas.microsoft.com/office/drawing/2014/main" id="{EA880FB3-068B-4453-92A3-B1140C1CD46C}"/>
              </a:ext>
            </a:extLst>
          </p:cNvPr>
          <p:cNvSpPr>
            <a:spLocks noGrp="1"/>
          </p:cNvSpPr>
          <p:nvPr>
            <p:ph type="body" sz="quarter" idx="10"/>
          </p:nvPr>
        </p:nvSpPr>
        <p:spPr>
          <a:xfrm>
            <a:off x="381000" y="1143000"/>
            <a:ext cx="11303000" cy="4419671"/>
          </a:xfrm>
        </p:spPr>
        <p:txBody>
          <a:bodyPr/>
          <a:lstStyle/>
          <a:p>
            <a:r>
              <a:rPr lang="en-US" dirty="0"/>
              <a:t>Karen Ann Quinlan</a:t>
            </a:r>
          </a:p>
          <a:p>
            <a:pPr lvl="1"/>
            <a:r>
              <a:rPr lang="en-US" dirty="0"/>
              <a:t>Catholic, 21 years old, collapses after alcohol and diazepam (valium)</a:t>
            </a:r>
          </a:p>
          <a:p>
            <a:pPr lvl="1"/>
            <a:r>
              <a:rPr lang="en-US" dirty="0"/>
              <a:t>She has irreversible brain damage and ends up in a persistent vegetative state</a:t>
            </a:r>
          </a:p>
          <a:p>
            <a:pPr lvl="1"/>
            <a:r>
              <a:rPr lang="en-US" dirty="0"/>
              <a:t>On a ventilator and fed via Nasogastric (NG) tube</a:t>
            </a:r>
          </a:p>
          <a:p>
            <a:pPr lvl="1"/>
            <a:r>
              <a:rPr lang="en-US" dirty="0"/>
              <a:t>Her Father – Joseph Quinlan - wishes to remove her from the ventilator</a:t>
            </a:r>
          </a:p>
          <a:p>
            <a:pPr lvl="2"/>
            <a:r>
              <a:rPr lang="en-US" dirty="0"/>
              <a:t>MD and hospital refuse</a:t>
            </a:r>
          </a:p>
          <a:p>
            <a:pPr lvl="2"/>
            <a:r>
              <a:rPr lang="en-US" dirty="0"/>
              <a:t>Legal guardianship was then denied</a:t>
            </a:r>
          </a:p>
          <a:p>
            <a:pPr lvl="2"/>
            <a:r>
              <a:rPr lang="en-US" dirty="0"/>
              <a:t>Joseph wants to cease “extraordinary care”</a:t>
            </a:r>
          </a:p>
          <a:p>
            <a:pPr lvl="1"/>
            <a:endParaRPr lang="en-US" dirty="0"/>
          </a:p>
        </p:txBody>
      </p:sp>
      <p:sp>
        <p:nvSpPr>
          <p:cNvPr id="6" name="TextBox 5">
            <a:extLst>
              <a:ext uri="{FF2B5EF4-FFF2-40B4-BE49-F238E27FC236}">
                <a16:creationId xmlns:a16="http://schemas.microsoft.com/office/drawing/2014/main" id="{9DF05A64-E4D4-48FB-8D5E-283A3C1D8FEF}"/>
              </a:ext>
            </a:extLst>
          </p:cNvPr>
          <p:cNvSpPr txBox="1"/>
          <p:nvPr/>
        </p:nvSpPr>
        <p:spPr>
          <a:xfrm>
            <a:off x="525106" y="5981481"/>
            <a:ext cx="1066800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Calibri"/>
                <a:ea typeface="+mn-ea"/>
                <a:cs typeface="+mn-cs"/>
              </a:rPr>
              <a:t>See Bruce White, </a:t>
            </a:r>
            <a:r>
              <a:rPr kumimoji="0" lang="en-US" sz="1800" b="0" i="1" u="none" strike="noStrike" kern="1200" cap="none" spc="0" normalizeH="0" baseline="0" noProof="0" dirty="0">
                <a:ln>
                  <a:noFill/>
                </a:ln>
                <a:solidFill>
                  <a:srgbClr val="FFFFFF"/>
                </a:solidFill>
                <a:effectLst/>
                <a:uLnTx/>
                <a:uFillTx/>
                <a:latin typeface="Calibri"/>
                <a:ea typeface="+mn-ea"/>
                <a:cs typeface="+mn-cs"/>
              </a:rPr>
              <a:t>Drugs, Ethics, and Quality of Life, </a:t>
            </a:r>
            <a:r>
              <a:rPr kumimoji="0" lang="en-US" sz="1800" b="0" i="0" u="none" strike="noStrike" kern="1200" cap="none" spc="0" normalizeH="0" baseline="0" noProof="0" dirty="0">
                <a:ln>
                  <a:noFill/>
                </a:ln>
                <a:solidFill>
                  <a:srgbClr val="FFFFFF"/>
                </a:solidFill>
                <a:effectLst/>
                <a:uLnTx/>
                <a:uFillTx/>
                <a:latin typeface="Calibri"/>
                <a:ea typeface="+mn-ea"/>
                <a:cs typeface="+mn-cs"/>
              </a:rPr>
              <a:t>pg. 246; In re Quinlan (1975) - Supreme Court Case of Karen Quinlan, Health Law Abridged 6</a:t>
            </a:r>
            <a:r>
              <a:rPr kumimoji="0" lang="en-US" sz="1800" b="0" i="0" u="none" strike="noStrike" kern="1200" cap="none" spc="0" normalizeH="0" baseline="30000" noProof="0" dirty="0">
                <a:ln>
                  <a:noFill/>
                </a:ln>
                <a:solidFill>
                  <a:srgbClr val="FFFFFF"/>
                </a:solidFill>
                <a:effectLst/>
                <a:uLnTx/>
                <a:uFillTx/>
                <a:latin typeface="Calibri"/>
                <a:ea typeface="+mn-ea"/>
                <a:cs typeface="+mn-cs"/>
              </a:rPr>
              <a:t>th</a:t>
            </a:r>
            <a:r>
              <a:rPr kumimoji="0" lang="en-US" sz="1800" b="0" i="0" u="none" strike="noStrike" kern="1200" cap="none" spc="0" normalizeH="0" baseline="0" noProof="0" dirty="0">
                <a:ln>
                  <a:noFill/>
                </a:ln>
                <a:solidFill>
                  <a:srgbClr val="FFFFFF"/>
                </a:solidFill>
                <a:effectLst/>
                <a:uLnTx/>
                <a:uFillTx/>
                <a:latin typeface="Calibri"/>
                <a:ea typeface="+mn-ea"/>
                <a:cs typeface="+mn-cs"/>
              </a:rPr>
              <a:t>, 730; Ogle, </a:t>
            </a:r>
            <a:r>
              <a:rPr kumimoji="0" lang="en-US" sz="1800" b="0" i="0" u="none" strike="noStrike" kern="1200" cap="none" spc="0" normalizeH="0" baseline="0" noProof="0" dirty="0" err="1">
                <a:ln>
                  <a:noFill/>
                </a:ln>
                <a:solidFill>
                  <a:srgbClr val="FFFFFF"/>
                </a:solidFill>
                <a:effectLst/>
                <a:uLnTx/>
                <a:uFillTx/>
                <a:latin typeface="Calibri"/>
                <a:ea typeface="+mn-ea"/>
                <a:cs typeface="+mn-cs"/>
              </a:rPr>
              <a:t>Recio</a:t>
            </a:r>
            <a:r>
              <a:rPr kumimoji="0" lang="en-US" sz="1800" b="0" i="0" u="none" strike="noStrike" kern="1200" cap="none" spc="0" normalizeH="0" baseline="0" noProof="0" dirty="0">
                <a:ln>
                  <a:noFill/>
                </a:ln>
                <a:solidFill>
                  <a:srgbClr val="FFFFFF"/>
                </a:solidFill>
                <a:effectLst/>
                <a:uLnTx/>
                <a:uFillTx/>
                <a:latin typeface="Calibri"/>
                <a:ea typeface="+mn-ea"/>
                <a:cs typeface="+mn-cs"/>
              </a:rPr>
              <a:t>, and Rawls </a:t>
            </a:r>
            <a:r>
              <a:rPr kumimoji="0" lang="en-US" sz="1800" b="0" i="1" u="none" strike="noStrike" kern="1200" cap="none" spc="0" normalizeH="0" baseline="0" noProof="0" dirty="0">
                <a:ln>
                  <a:noFill/>
                </a:ln>
                <a:solidFill>
                  <a:srgbClr val="FFFFFF"/>
                </a:solidFill>
                <a:effectLst/>
                <a:uLnTx/>
                <a:uFillTx/>
                <a:latin typeface="Calibri"/>
                <a:ea typeface="+mn-ea"/>
                <a:cs typeface="+mn-cs"/>
              </a:rPr>
              <a:t>Re Quinlan </a:t>
            </a:r>
            <a:r>
              <a:rPr kumimoji="0" lang="en-US" sz="1800" b="0" i="0" u="none" strike="noStrike" kern="1200" cap="none" spc="0" normalizeH="0" baseline="0" noProof="0" dirty="0">
                <a:ln>
                  <a:noFill/>
                </a:ln>
                <a:solidFill>
                  <a:srgbClr val="FFFFFF"/>
                </a:solidFill>
                <a:effectLst/>
                <a:uLnTx/>
                <a:uFillTx/>
                <a:latin typeface="Calibri"/>
                <a:ea typeface="+mn-ea"/>
                <a:cs typeface="+mn-cs"/>
              </a:rPr>
              <a:t>PowerPoint.</a:t>
            </a:r>
          </a:p>
        </p:txBody>
      </p:sp>
    </p:spTree>
    <p:extLst>
      <p:ext uri="{BB962C8B-B14F-4D97-AF65-F5344CB8AC3E}">
        <p14:creationId xmlns:p14="http://schemas.microsoft.com/office/powerpoint/2010/main" val="857998703"/>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321FA-7C81-4168-B1EF-20E03278D575}"/>
              </a:ext>
            </a:extLst>
          </p:cNvPr>
          <p:cNvSpPr>
            <a:spLocks noGrp="1"/>
          </p:cNvSpPr>
          <p:nvPr>
            <p:ph type="title"/>
          </p:nvPr>
        </p:nvSpPr>
        <p:spPr/>
        <p:txBody>
          <a:bodyPr/>
          <a:lstStyle/>
          <a:p>
            <a:r>
              <a:rPr lang="en-US" dirty="0"/>
              <a:t>Karen Quinlan Supreme Court Cases 1975</a:t>
            </a:r>
          </a:p>
        </p:txBody>
      </p:sp>
      <p:sp>
        <p:nvSpPr>
          <p:cNvPr id="3" name="Text Placeholder 2">
            <a:extLst>
              <a:ext uri="{FF2B5EF4-FFF2-40B4-BE49-F238E27FC236}">
                <a16:creationId xmlns:a16="http://schemas.microsoft.com/office/drawing/2014/main" id="{EA880FB3-068B-4453-92A3-B1140C1CD46C}"/>
              </a:ext>
            </a:extLst>
          </p:cNvPr>
          <p:cNvSpPr>
            <a:spLocks noGrp="1"/>
          </p:cNvSpPr>
          <p:nvPr>
            <p:ph type="body" sz="quarter" idx="10"/>
          </p:nvPr>
        </p:nvSpPr>
        <p:spPr>
          <a:xfrm>
            <a:off x="508000" y="1371600"/>
            <a:ext cx="11176000" cy="4185761"/>
          </a:xfrm>
        </p:spPr>
        <p:txBody>
          <a:bodyPr/>
          <a:lstStyle/>
          <a:p>
            <a:r>
              <a:rPr lang="en-US" sz="3600" dirty="0"/>
              <a:t>Karen Ann Quinlan</a:t>
            </a:r>
          </a:p>
          <a:p>
            <a:pPr lvl="1"/>
            <a:r>
              <a:rPr lang="en-US" sz="3200" dirty="0"/>
              <a:t>Case is appealed to the NJ  Supreme CT</a:t>
            </a:r>
          </a:p>
          <a:p>
            <a:pPr lvl="2"/>
            <a:r>
              <a:rPr lang="en-US" sz="2800" dirty="0"/>
              <a:t>Case is argued based upon</a:t>
            </a:r>
          </a:p>
          <a:p>
            <a:pPr lvl="3"/>
            <a:r>
              <a:rPr lang="en-US" sz="2800" dirty="0"/>
              <a:t>1</a:t>
            </a:r>
            <a:r>
              <a:rPr lang="en-US" sz="2800" baseline="30000" dirty="0"/>
              <a:t>st</a:t>
            </a:r>
            <a:r>
              <a:rPr lang="en-US" sz="2800" dirty="0"/>
              <a:t> Amendment – Right to Freedom of Religion</a:t>
            </a:r>
          </a:p>
          <a:p>
            <a:pPr lvl="3"/>
            <a:r>
              <a:rPr lang="en-US" sz="2800" dirty="0"/>
              <a:t>8</a:t>
            </a:r>
            <a:r>
              <a:rPr lang="en-US" sz="2800" baseline="30000" dirty="0"/>
              <a:t>th</a:t>
            </a:r>
            <a:r>
              <a:rPr lang="en-US" sz="2800" dirty="0"/>
              <a:t> Amendment – Right to Protection from cruel and unusual punishment</a:t>
            </a:r>
          </a:p>
          <a:p>
            <a:pPr lvl="2"/>
            <a:r>
              <a:rPr lang="en-US" sz="2800" dirty="0"/>
              <a:t>NJ Supreme Reject these, but rules in favor of Joseph’s guardianship based upon  a right to privacy</a:t>
            </a:r>
          </a:p>
          <a:p>
            <a:pPr lvl="1"/>
            <a:endParaRPr lang="en-US" dirty="0"/>
          </a:p>
        </p:txBody>
      </p:sp>
      <p:sp>
        <p:nvSpPr>
          <p:cNvPr id="4" name="TextBox 3">
            <a:extLst>
              <a:ext uri="{FF2B5EF4-FFF2-40B4-BE49-F238E27FC236}">
                <a16:creationId xmlns:a16="http://schemas.microsoft.com/office/drawing/2014/main" id="{694B7A97-A148-46D3-8248-732FB8CCF8BF}"/>
              </a:ext>
            </a:extLst>
          </p:cNvPr>
          <p:cNvSpPr txBox="1"/>
          <p:nvPr/>
        </p:nvSpPr>
        <p:spPr>
          <a:xfrm>
            <a:off x="762000" y="6088893"/>
            <a:ext cx="1066800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Calibri"/>
                <a:ea typeface="+mn-ea"/>
                <a:cs typeface="+mn-cs"/>
              </a:rPr>
              <a:t>See Bruce White, </a:t>
            </a:r>
            <a:r>
              <a:rPr kumimoji="0" lang="en-US" sz="1800" b="0" i="1" u="none" strike="noStrike" kern="1200" cap="none" spc="0" normalizeH="0" baseline="0" noProof="0" dirty="0">
                <a:ln>
                  <a:noFill/>
                </a:ln>
                <a:solidFill>
                  <a:srgbClr val="FFFFFF"/>
                </a:solidFill>
                <a:effectLst/>
                <a:uLnTx/>
                <a:uFillTx/>
                <a:latin typeface="Calibri"/>
                <a:ea typeface="+mn-ea"/>
                <a:cs typeface="+mn-cs"/>
              </a:rPr>
              <a:t>Drugs, Ethics, and Quality of Life, </a:t>
            </a:r>
            <a:r>
              <a:rPr kumimoji="0" lang="en-US" sz="1800" b="0" i="0" u="none" strike="noStrike" kern="1200" cap="none" spc="0" normalizeH="0" baseline="0" noProof="0" dirty="0">
                <a:ln>
                  <a:noFill/>
                </a:ln>
                <a:solidFill>
                  <a:srgbClr val="FFFFFF"/>
                </a:solidFill>
                <a:effectLst/>
                <a:uLnTx/>
                <a:uFillTx/>
                <a:latin typeface="Calibri"/>
                <a:ea typeface="+mn-ea"/>
                <a:cs typeface="+mn-cs"/>
              </a:rPr>
              <a:t>pg. 246; In re Quinlan (1975) - Supreme Court Case of Karen Quinlan, Health Law Abridged 6</a:t>
            </a:r>
            <a:r>
              <a:rPr kumimoji="0" lang="en-US" sz="1800" b="0" i="0" u="none" strike="noStrike" kern="1200" cap="none" spc="0" normalizeH="0" baseline="30000" noProof="0" dirty="0">
                <a:ln>
                  <a:noFill/>
                </a:ln>
                <a:solidFill>
                  <a:srgbClr val="FFFFFF"/>
                </a:solidFill>
                <a:effectLst/>
                <a:uLnTx/>
                <a:uFillTx/>
                <a:latin typeface="Calibri"/>
                <a:ea typeface="+mn-ea"/>
                <a:cs typeface="+mn-cs"/>
              </a:rPr>
              <a:t>th</a:t>
            </a:r>
            <a:r>
              <a:rPr kumimoji="0" lang="en-US" sz="1800" b="0" i="0" u="none" strike="noStrike" kern="1200" cap="none" spc="0" normalizeH="0" baseline="0" noProof="0" dirty="0">
                <a:ln>
                  <a:noFill/>
                </a:ln>
                <a:solidFill>
                  <a:srgbClr val="FFFFFF"/>
                </a:solidFill>
                <a:effectLst/>
                <a:uLnTx/>
                <a:uFillTx/>
                <a:latin typeface="Calibri"/>
                <a:ea typeface="+mn-ea"/>
                <a:cs typeface="+mn-cs"/>
              </a:rPr>
              <a:t>, 730; Ogle, </a:t>
            </a:r>
            <a:r>
              <a:rPr kumimoji="0" lang="en-US" sz="1800" b="0" i="0" u="none" strike="noStrike" kern="1200" cap="none" spc="0" normalizeH="0" baseline="0" noProof="0" dirty="0" err="1">
                <a:ln>
                  <a:noFill/>
                </a:ln>
                <a:solidFill>
                  <a:srgbClr val="FFFFFF"/>
                </a:solidFill>
                <a:effectLst/>
                <a:uLnTx/>
                <a:uFillTx/>
                <a:latin typeface="Calibri"/>
                <a:ea typeface="+mn-ea"/>
                <a:cs typeface="+mn-cs"/>
              </a:rPr>
              <a:t>Recio</a:t>
            </a:r>
            <a:r>
              <a:rPr kumimoji="0" lang="en-US" sz="1800" b="0" i="0" u="none" strike="noStrike" kern="1200" cap="none" spc="0" normalizeH="0" baseline="0" noProof="0" dirty="0">
                <a:ln>
                  <a:noFill/>
                </a:ln>
                <a:solidFill>
                  <a:srgbClr val="FFFFFF"/>
                </a:solidFill>
                <a:effectLst/>
                <a:uLnTx/>
                <a:uFillTx/>
                <a:latin typeface="Calibri"/>
                <a:ea typeface="+mn-ea"/>
                <a:cs typeface="+mn-cs"/>
              </a:rPr>
              <a:t>, and Rawls </a:t>
            </a:r>
            <a:r>
              <a:rPr kumimoji="0" lang="en-US" sz="1800" b="0" i="1" u="none" strike="noStrike" kern="1200" cap="none" spc="0" normalizeH="0" baseline="0" noProof="0" dirty="0">
                <a:ln>
                  <a:noFill/>
                </a:ln>
                <a:solidFill>
                  <a:srgbClr val="FFFFFF"/>
                </a:solidFill>
                <a:effectLst/>
                <a:uLnTx/>
                <a:uFillTx/>
                <a:latin typeface="Calibri"/>
                <a:ea typeface="+mn-ea"/>
                <a:cs typeface="+mn-cs"/>
              </a:rPr>
              <a:t>Re Quinlan </a:t>
            </a:r>
            <a:r>
              <a:rPr kumimoji="0" lang="en-US" sz="1800" b="0" i="0" u="none" strike="noStrike" kern="1200" cap="none" spc="0" normalizeH="0" baseline="0" noProof="0" dirty="0">
                <a:ln>
                  <a:noFill/>
                </a:ln>
                <a:solidFill>
                  <a:srgbClr val="FFFFFF"/>
                </a:solidFill>
                <a:effectLst/>
                <a:uLnTx/>
                <a:uFillTx/>
                <a:latin typeface="Calibri"/>
                <a:ea typeface="+mn-ea"/>
                <a:cs typeface="+mn-cs"/>
              </a:rPr>
              <a:t>PowerPoint.</a:t>
            </a:r>
          </a:p>
        </p:txBody>
      </p:sp>
    </p:spTree>
    <p:extLst>
      <p:ext uri="{BB962C8B-B14F-4D97-AF65-F5344CB8AC3E}">
        <p14:creationId xmlns:p14="http://schemas.microsoft.com/office/powerpoint/2010/main" val="363033500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(cont.)</a:t>
            </a:r>
          </a:p>
        </p:txBody>
      </p:sp>
      <p:sp>
        <p:nvSpPr>
          <p:cNvPr id="3" name="Text Placeholder 2"/>
          <p:cNvSpPr>
            <a:spLocks noGrp="1"/>
          </p:cNvSpPr>
          <p:nvPr>
            <p:ph type="body" sz="quarter" idx="10"/>
          </p:nvPr>
        </p:nvSpPr>
        <p:spPr>
          <a:xfrm>
            <a:off x="169506" y="1098396"/>
            <a:ext cx="11533155" cy="4598182"/>
          </a:xfrm>
        </p:spPr>
        <p:txBody>
          <a:bodyPr/>
          <a:lstStyle/>
          <a:p>
            <a:r>
              <a:rPr lang="en-US" sz="3600" dirty="0"/>
              <a:t>Her husband, the appropriate surrogate decision maker arrives, demands she be extubated and all treatment stops.   He said his wife suffered for decades with depression, often wanted to die and had not responded to therapy, antidepressants, or electroshock therapy.  The patient’s psychiatrist is consulted and says she is the worst case of depression he had seen in 20 years of practice.</a:t>
            </a:r>
          </a:p>
          <a:p>
            <a:r>
              <a:rPr lang="en-US" sz="3600" dirty="0"/>
              <a:t>You are called to the hospital.  What do you tell the family to do?</a:t>
            </a:r>
          </a:p>
        </p:txBody>
      </p:sp>
      <p:sp>
        <p:nvSpPr>
          <p:cNvPr id="4" name="TextBox 3"/>
          <p:cNvSpPr txBox="1"/>
          <p:nvPr/>
        </p:nvSpPr>
        <p:spPr>
          <a:xfrm>
            <a:off x="1143000" y="5899624"/>
            <a:ext cx="9372600" cy="646331"/>
          </a:xfrm>
          <a:prstGeom prst="rect">
            <a:avLst/>
          </a:prstGeom>
          <a:noFill/>
        </p:spPr>
        <p:txBody>
          <a:bodyPr wrap="square" rtlCol="0">
            <a:spAutoFit/>
          </a:bodyPr>
          <a:lstStyle/>
          <a:p>
            <a:r>
              <a:rPr lang="en-US" dirty="0"/>
              <a:t>Adapted from Paul </a:t>
            </a:r>
            <a:r>
              <a:rPr lang="en-US" dirty="0" err="1"/>
              <a:t>Appelbaum</a:t>
            </a:r>
            <a:r>
              <a:rPr lang="en-US" dirty="0"/>
              <a:t>, </a:t>
            </a:r>
            <a:r>
              <a:rPr lang="en-US" i="1" dirty="0"/>
              <a:t>Biomedical Ethics:  a Multidisciplinary approach to moral issues in medicine and biology</a:t>
            </a:r>
            <a:r>
              <a:rPr lang="en-US" dirty="0"/>
              <a:t>, David Steinberg, ed. (Lebanon: University Press of New England, 2007) 215. </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321FA-7C81-4168-B1EF-20E03278D575}"/>
              </a:ext>
            </a:extLst>
          </p:cNvPr>
          <p:cNvSpPr>
            <a:spLocks noGrp="1"/>
          </p:cNvSpPr>
          <p:nvPr>
            <p:ph type="title"/>
          </p:nvPr>
        </p:nvSpPr>
        <p:spPr/>
        <p:txBody>
          <a:bodyPr/>
          <a:lstStyle/>
          <a:p>
            <a:r>
              <a:rPr lang="en-US" dirty="0"/>
              <a:t>Four Counterbalancing State Interests</a:t>
            </a:r>
          </a:p>
        </p:txBody>
      </p:sp>
      <p:sp>
        <p:nvSpPr>
          <p:cNvPr id="3" name="Text Placeholder 2">
            <a:extLst>
              <a:ext uri="{FF2B5EF4-FFF2-40B4-BE49-F238E27FC236}">
                <a16:creationId xmlns:a16="http://schemas.microsoft.com/office/drawing/2014/main" id="{EA880FB3-068B-4453-92A3-B1140C1CD46C}"/>
              </a:ext>
            </a:extLst>
          </p:cNvPr>
          <p:cNvSpPr>
            <a:spLocks noGrp="1"/>
          </p:cNvSpPr>
          <p:nvPr>
            <p:ph type="body" sz="quarter" idx="10"/>
          </p:nvPr>
        </p:nvSpPr>
        <p:spPr>
          <a:xfrm>
            <a:off x="508000" y="1219200"/>
            <a:ext cx="11176000" cy="5221421"/>
          </a:xfrm>
        </p:spPr>
        <p:txBody>
          <a:bodyPr/>
          <a:lstStyle/>
          <a:p>
            <a:r>
              <a:rPr lang="en-US" dirty="0"/>
              <a:t>Preservation of life</a:t>
            </a:r>
          </a:p>
          <a:p>
            <a:pPr lvl="1"/>
            <a:r>
              <a:rPr lang="en-US" dirty="0"/>
              <a:t>Considering justice (civil rights and duties), autonomy, beneficence, and nonmaleficence is not absolute </a:t>
            </a:r>
          </a:p>
          <a:p>
            <a:r>
              <a:rPr lang="en-US" dirty="0"/>
              <a:t>Prevention of homicide and suicide</a:t>
            </a:r>
          </a:p>
          <a:p>
            <a:pPr lvl="1"/>
            <a:r>
              <a:rPr lang="en-US" dirty="0"/>
              <a:t>Autonomy not absolute</a:t>
            </a:r>
          </a:p>
          <a:p>
            <a:r>
              <a:rPr lang="en-US" dirty="0"/>
              <a:t>Protection of innocent third parties from abuse</a:t>
            </a:r>
          </a:p>
          <a:p>
            <a:r>
              <a:rPr lang="en-US" dirty="0"/>
              <a:t>Maintenance of ethical integrity of the medical professions</a:t>
            </a:r>
          </a:p>
          <a:p>
            <a:r>
              <a:rPr lang="en-US" dirty="0"/>
              <a:t>1976 – She’s removed from the ventilator</a:t>
            </a:r>
          </a:p>
          <a:p>
            <a:r>
              <a:rPr lang="en-US" dirty="0"/>
              <a:t>1985 – She dies from complications of pneumonia </a:t>
            </a:r>
          </a:p>
          <a:p>
            <a:pPr marL="0" indent="0">
              <a:buNone/>
            </a:pPr>
            <a:endParaRPr lang="en-US" dirty="0"/>
          </a:p>
        </p:txBody>
      </p:sp>
      <p:sp>
        <p:nvSpPr>
          <p:cNvPr id="4" name="TextBox 3">
            <a:extLst>
              <a:ext uri="{FF2B5EF4-FFF2-40B4-BE49-F238E27FC236}">
                <a16:creationId xmlns:a16="http://schemas.microsoft.com/office/drawing/2014/main" id="{694B7A97-A148-46D3-8248-732FB8CCF8BF}"/>
              </a:ext>
            </a:extLst>
          </p:cNvPr>
          <p:cNvSpPr txBox="1"/>
          <p:nvPr/>
        </p:nvSpPr>
        <p:spPr>
          <a:xfrm>
            <a:off x="762000" y="6117455"/>
            <a:ext cx="1059180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Calibri"/>
                <a:ea typeface="+mn-ea"/>
                <a:cs typeface="+mn-cs"/>
              </a:rPr>
              <a:t>See Bruce White, </a:t>
            </a:r>
            <a:r>
              <a:rPr kumimoji="0" lang="en-US" sz="1800" b="0" i="1" u="none" strike="noStrike" kern="1200" cap="none" spc="0" normalizeH="0" baseline="0" noProof="0" dirty="0">
                <a:ln>
                  <a:noFill/>
                </a:ln>
                <a:solidFill>
                  <a:srgbClr val="FFFFFF"/>
                </a:solidFill>
                <a:effectLst/>
                <a:uLnTx/>
                <a:uFillTx/>
                <a:latin typeface="Calibri"/>
                <a:ea typeface="+mn-ea"/>
                <a:cs typeface="+mn-cs"/>
              </a:rPr>
              <a:t>Drugs, Ethics, and Quality of Life, </a:t>
            </a:r>
            <a:r>
              <a:rPr kumimoji="0" lang="en-US" sz="1800" b="0" i="0" u="none" strike="noStrike" kern="1200" cap="none" spc="0" normalizeH="0" baseline="0" noProof="0" dirty="0">
                <a:ln>
                  <a:noFill/>
                </a:ln>
                <a:solidFill>
                  <a:srgbClr val="FFFFFF"/>
                </a:solidFill>
                <a:effectLst/>
                <a:uLnTx/>
                <a:uFillTx/>
                <a:latin typeface="Calibri"/>
                <a:ea typeface="+mn-ea"/>
                <a:cs typeface="+mn-cs"/>
              </a:rPr>
              <a:t>pg. 246; In re Quinlan (1975) - Supreme Court Case of Karen Quinlan </a:t>
            </a:r>
          </a:p>
        </p:txBody>
      </p:sp>
    </p:spTree>
    <p:extLst>
      <p:ext uri="{BB962C8B-B14F-4D97-AF65-F5344CB8AC3E}">
        <p14:creationId xmlns:p14="http://schemas.microsoft.com/office/powerpoint/2010/main" val="100122395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4" name="Picture 3" descr="Veatch Metaethics Normative Rule Cas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22724" y="1066800"/>
            <a:ext cx="7982699"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5" name="TextBox 4"/>
          <p:cNvSpPr txBox="1">
            <a:spLocks noChangeArrowheads="1"/>
          </p:cNvSpPr>
          <p:nvPr/>
        </p:nvSpPr>
        <p:spPr bwMode="auto">
          <a:xfrm>
            <a:off x="2438400" y="6019801"/>
            <a:ext cx="6248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Veatch R, Haddad A, English D. </a:t>
            </a:r>
            <a:r>
              <a:rPr lang="en-US" sz="1400" i="1"/>
              <a:t>Case Studies in Biomedical Ethics</a:t>
            </a:r>
            <a:r>
              <a:rPr lang="en-US" sz="1400"/>
              <a:t>. New York: Oxford University Press; 2010, 18.</a:t>
            </a:r>
          </a:p>
        </p:txBody>
      </p:sp>
      <p:sp>
        <p:nvSpPr>
          <p:cNvPr id="6" name="Slide Number Placeholder 5"/>
          <p:cNvSpPr>
            <a:spLocks noGrp="1"/>
          </p:cNvSpPr>
          <p:nvPr>
            <p:ph type="sldNum" sz="quarter" idx="4294967295"/>
          </p:nvPr>
        </p:nvSpPr>
        <p:spPr>
          <a:xfrm>
            <a:off x="9728201" y="6477000"/>
            <a:ext cx="733425" cy="274638"/>
          </a:xfrm>
          <a:prstGeom prst="rect">
            <a:avLst/>
          </a:prstGeom>
        </p:spPr>
        <p:txBody>
          <a:bodyPr/>
          <a:lstStyle/>
          <a:p>
            <a:pPr>
              <a:defRPr/>
            </a:pPr>
            <a:fld id="{1BFFA226-9D30-4C59-A796-A9F373A8D5C2}" type="slidenum">
              <a:rPr lang="en-US" smtClean="0"/>
              <a:pPr>
                <a:defRPr/>
              </a:pPr>
              <a:t>6</a:t>
            </a:fld>
            <a:endParaRPr lang="en-US"/>
          </a:p>
        </p:txBody>
      </p:sp>
    </p:spTree>
    <p:extLst>
      <p:ext uri="{BB962C8B-B14F-4D97-AF65-F5344CB8AC3E}">
        <p14:creationId xmlns:p14="http://schemas.microsoft.com/office/powerpoint/2010/main" val="351338540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Various Principle Based Approaches</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58222756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principle?</a:t>
            </a:r>
          </a:p>
        </p:txBody>
      </p:sp>
      <p:sp>
        <p:nvSpPr>
          <p:cNvPr id="3" name="Text Placeholder 2"/>
          <p:cNvSpPr>
            <a:spLocks noGrp="1"/>
          </p:cNvSpPr>
          <p:nvPr>
            <p:ph type="body" sz="quarter" idx="10"/>
          </p:nvPr>
        </p:nvSpPr>
        <p:spPr>
          <a:xfrm>
            <a:off x="508000" y="1411552"/>
            <a:ext cx="11303000" cy="4124206"/>
          </a:xfrm>
        </p:spPr>
        <p:txBody>
          <a:bodyPr/>
          <a:lstStyle/>
          <a:p>
            <a:r>
              <a:rPr lang="en-US" sz="4000" dirty="0"/>
              <a:t>A moral standard (a moral norm) for evaluating or judging whether a claim is right or wrong</a:t>
            </a:r>
          </a:p>
          <a:p>
            <a:pPr marL="0" indent="0">
              <a:buNone/>
            </a:pPr>
            <a:endParaRPr lang="en-US" sz="4000" dirty="0"/>
          </a:p>
          <a:p>
            <a:r>
              <a:rPr lang="en-US" sz="4000" dirty="0"/>
              <a:t>Take the Principle of Truth Telling – Principle of Veracity</a:t>
            </a:r>
          </a:p>
          <a:p>
            <a:pPr lvl="1"/>
            <a:r>
              <a:rPr lang="en-US" sz="3600" dirty="0"/>
              <a:t>If truth telling is valued, lying is judged to be wrong based upon the principle of veracity</a:t>
            </a:r>
          </a:p>
        </p:txBody>
      </p:sp>
    </p:spTree>
    <p:extLst>
      <p:ext uri="{BB962C8B-B14F-4D97-AF65-F5344CB8AC3E}">
        <p14:creationId xmlns:p14="http://schemas.microsoft.com/office/powerpoint/2010/main" val="108789675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Biblical Principles</a:t>
            </a:r>
          </a:p>
        </p:txBody>
      </p:sp>
      <p:sp>
        <p:nvSpPr>
          <p:cNvPr id="3" name="Text Placeholder 2"/>
          <p:cNvSpPr>
            <a:spLocks noGrp="1"/>
          </p:cNvSpPr>
          <p:nvPr>
            <p:ph type="body" sz="quarter" idx="10"/>
          </p:nvPr>
        </p:nvSpPr>
        <p:spPr>
          <a:xfrm>
            <a:off x="914400" y="1295399"/>
            <a:ext cx="9829800" cy="5274489"/>
          </a:xfrm>
        </p:spPr>
        <p:txBody>
          <a:bodyPr/>
          <a:lstStyle/>
          <a:p>
            <a:r>
              <a:rPr lang="en-US" sz="4000" dirty="0"/>
              <a:t>Ten Commandments (Ex. 20)</a:t>
            </a:r>
          </a:p>
          <a:p>
            <a:r>
              <a:rPr lang="en-US" sz="4000" dirty="0"/>
              <a:t>Beatitudes (Matt. 5:2-12)</a:t>
            </a:r>
          </a:p>
          <a:p>
            <a:r>
              <a:rPr lang="en-US" sz="4000" dirty="0"/>
              <a:t>Fruit of the Spirit (Gal. 5:22-24)</a:t>
            </a:r>
          </a:p>
          <a:p>
            <a:r>
              <a:rPr lang="en-US" sz="4000" dirty="0"/>
              <a:t>Works of the Flesh (Gal. 5:19-21)</a:t>
            </a:r>
          </a:p>
          <a:p>
            <a:r>
              <a:rPr lang="en-US" sz="4000" dirty="0"/>
              <a:t>Descriptions of Love (1 Cor. 13)</a:t>
            </a:r>
          </a:p>
          <a:p>
            <a:r>
              <a:rPr lang="en-US" sz="4000" dirty="0"/>
              <a:t>Christian Armor (Eph. 6:11-24)</a:t>
            </a:r>
          </a:p>
          <a:p>
            <a:r>
              <a:rPr lang="en-US" sz="4000" dirty="0"/>
              <a:t>The Christian Graces (2 Peter 1:5-8)</a:t>
            </a:r>
          </a:p>
          <a:p>
            <a:endParaRPr lang="en-US" dirty="0"/>
          </a:p>
        </p:txBody>
      </p:sp>
    </p:spTree>
  </p:cSld>
  <p:clrMapOvr>
    <a:masterClrMapping/>
  </p:clrMapOvr>
  <p:transition/>
</p:sld>
</file>

<file path=ppt/theme/theme1.xml><?xml version="1.0" encoding="utf-8"?>
<a:theme xmlns:a="http://schemas.openxmlformats.org/drawingml/2006/main" name="1_Teal shimmery Segoe">
  <a:themeElements>
    <a:clrScheme name="Teal Template-Template">
      <a:dk1>
        <a:srgbClr val="000000"/>
      </a:dk1>
      <a:lt1>
        <a:srgbClr val="FFFFFF"/>
      </a:lt1>
      <a:dk2>
        <a:srgbClr val="056981"/>
      </a:dk2>
      <a:lt2>
        <a:srgbClr val="BEECE7"/>
      </a:lt2>
      <a:accent1>
        <a:srgbClr val="FFC000"/>
      </a:accent1>
      <a:accent2>
        <a:srgbClr val="6B8EC7"/>
      </a:accent2>
      <a:accent3>
        <a:srgbClr val="DF8045"/>
      </a:accent3>
      <a:accent4>
        <a:srgbClr val="35C595"/>
      </a:accent4>
      <a:accent5>
        <a:srgbClr val="FF9929"/>
      </a:accent5>
      <a:accent6>
        <a:srgbClr val="7D3DA1"/>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3458</TotalTime>
  <Words>4498</Words>
  <Application>Microsoft Office PowerPoint</Application>
  <PresentationFormat>Widescreen</PresentationFormat>
  <Paragraphs>346</Paragraphs>
  <Slides>50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50</vt:i4>
      </vt:variant>
    </vt:vector>
  </HeadingPairs>
  <TitlesOfParts>
    <vt:vector size="54" baseType="lpstr">
      <vt:lpstr>Arial</vt:lpstr>
      <vt:lpstr>Calibri</vt:lpstr>
      <vt:lpstr>Wingdings</vt:lpstr>
      <vt:lpstr>1_Teal shimmery Segoe</vt:lpstr>
      <vt:lpstr>Biblical Evaluation of the “Four Principles of Biomedical Ethics”</vt:lpstr>
      <vt:lpstr>Principles of Biomedical Ethics</vt:lpstr>
      <vt:lpstr>PowerPoint Presentation</vt:lpstr>
      <vt:lpstr>Case of  Mrs. I. L. Knifee </vt:lpstr>
      <vt:lpstr>Case (cont.)</vt:lpstr>
      <vt:lpstr>PowerPoint Presentation</vt:lpstr>
      <vt:lpstr>Various Principle Based Approaches</vt:lpstr>
      <vt:lpstr>What is a principle?</vt:lpstr>
      <vt:lpstr>Biblical Principles</vt:lpstr>
      <vt:lpstr>A Three-Principle Approach</vt:lpstr>
      <vt:lpstr>Four Principles</vt:lpstr>
      <vt:lpstr>Four-Principle Approach</vt:lpstr>
      <vt:lpstr>B/C:  Standards of Action (Rules of Obligation) in the Common Morality</vt:lpstr>
      <vt:lpstr>B/C:  Moral Character Traits/ Virtues (Vices) recognized in the Common Morality</vt:lpstr>
      <vt:lpstr>Baruch Brody:  A Five-Appeals Approach </vt:lpstr>
      <vt:lpstr>W.D. Ross:  Six Prima Facie Duties</vt:lpstr>
      <vt:lpstr>Robert M. Veatch’s Seven-Principle Approaches</vt:lpstr>
      <vt:lpstr>Bernard Gert/ Charles Culver/ K. Danner Clouser:  A Ten Moral Rule Approach </vt:lpstr>
      <vt:lpstr>Principles are one More Reason to Reject Ethical Relativism</vt:lpstr>
      <vt:lpstr>Basis of the Four Principles Common Morality Versus Particular Morality</vt:lpstr>
      <vt:lpstr>Basis of the Four Principles Common Morality Versus Particular Morality</vt:lpstr>
      <vt:lpstr>Particular (Local) Morality and Culture</vt:lpstr>
      <vt:lpstr>Stopped </vt:lpstr>
      <vt:lpstr>Particular (Local) Morality and Seasonal Customs</vt:lpstr>
      <vt:lpstr>Particular (Local) Morality and Seasonal Customs</vt:lpstr>
      <vt:lpstr>Particular (Local) Morality and Seasonal Customs</vt:lpstr>
      <vt:lpstr>Particular / Local Morality and Familial Decisions</vt:lpstr>
      <vt:lpstr>Principles</vt:lpstr>
      <vt:lpstr>Example – Frame the following conflict with the 4 principles</vt:lpstr>
      <vt:lpstr>PowerPoint Presentation</vt:lpstr>
      <vt:lpstr>Hippocratic Oath - 5th Century BC</vt:lpstr>
      <vt:lpstr>Case of  Mrs. I. L. Knifee </vt:lpstr>
      <vt:lpstr>Case (cont.)</vt:lpstr>
      <vt:lpstr>Analysis of the Case of  Mrs. I. L. Knifee</vt:lpstr>
      <vt:lpstr>Analysis of the Case of  Mrs. I. L. Knifee</vt:lpstr>
      <vt:lpstr>Biblical Analysis of  the Four Principles</vt:lpstr>
      <vt:lpstr>Beneficence</vt:lpstr>
      <vt:lpstr>Compare Beneficence &amp; Nonmaleficence</vt:lpstr>
      <vt:lpstr>Autonomy</vt:lpstr>
      <vt:lpstr>Autonomy (Cont.)</vt:lpstr>
      <vt:lpstr>Justice</vt:lpstr>
      <vt:lpstr>The Bible And Mrs. Knifee</vt:lpstr>
      <vt:lpstr>Exercises</vt:lpstr>
      <vt:lpstr>PowerPoint Presentation</vt:lpstr>
      <vt:lpstr>Pray for People in Power</vt:lpstr>
      <vt:lpstr>Rights and Duties</vt:lpstr>
      <vt:lpstr>Rights and Duties</vt:lpstr>
      <vt:lpstr>Karen Quinlan Supreme Court Cases 1975</vt:lpstr>
      <vt:lpstr>Karen Quinlan Supreme Court Cases 1975</vt:lpstr>
      <vt:lpstr>Four Counterbalancing State Interests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dc:creator>
  <cp:lastModifiedBy>Daniel Stearsman</cp:lastModifiedBy>
  <cp:revision>52</cp:revision>
  <cp:lastPrinted>2020-02-25T20:18:38Z</cp:lastPrinted>
  <dcterms:created xsi:type="dcterms:W3CDTF">2013-01-20T20:23:42Z</dcterms:created>
  <dcterms:modified xsi:type="dcterms:W3CDTF">2025-02-13T21:13:51Z</dcterms:modified>
</cp:coreProperties>
</file>