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358" r:id="rId3"/>
    <p:sldId id="288" r:id="rId4"/>
    <p:sldId id="292" r:id="rId5"/>
    <p:sldId id="388" r:id="rId6"/>
    <p:sldId id="389" r:id="rId7"/>
    <p:sldId id="303" r:id="rId8"/>
    <p:sldId id="321" r:id="rId9"/>
    <p:sldId id="312" r:id="rId10"/>
    <p:sldId id="359" r:id="rId11"/>
    <p:sldId id="307" r:id="rId12"/>
    <p:sldId id="362" r:id="rId13"/>
    <p:sldId id="396" r:id="rId14"/>
    <p:sldId id="337" r:id="rId15"/>
    <p:sldId id="293" r:id="rId16"/>
    <p:sldId id="300" r:id="rId17"/>
    <p:sldId id="360" r:id="rId18"/>
    <p:sldId id="361" r:id="rId19"/>
    <p:sldId id="395" r:id="rId20"/>
    <p:sldId id="289" r:id="rId21"/>
    <p:sldId id="281" r:id="rId22"/>
    <p:sldId id="390" r:id="rId23"/>
    <p:sldId id="290" r:id="rId24"/>
    <p:sldId id="364" r:id="rId25"/>
    <p:sldId id="365" r:id="rId26"/>
    <p:sldId id="366" r:id="rId27"/>
    <p:sldId id="367" r:id="rId28"/>
    <p:sldId id="269" r:id="rId29"/>
    <p:sldId id="372" r:id="rId30"/>
    <p:sldId id="373" r:id="rId31"/>
    <p:sldId id="371" r:id="rId32"/>
    <p:sldId id="375" r:id="rId33"/>
    <p:sldId id="258" r:id="rId34"/>
    <p:sldId id="260" r:id="rId35"/>
    <p:sldId id="259" r:id="rId36"/>
    <p:sldId id="398" r:id="rId37"/>
    <p:sldId id="397" r:id="rId38"/>
    <p:sldId id="379" r:id="rId39"/>
    <p:sldId id="257" r:id="rId40"/>
    <p:sldId id="262" r:id="rId41"/>
    <p:sldId id="338" r:id="rId42"/>
    <p:sldId id="339" r:id="rId43"/>
    <p:sldId id="276" r:id="rId44"/>
    <p:sldId id="277" r:id="rId45"/>
    <p:sldId id="278" r:id="rId46"/>
    <p:sldId id="391" r:id="rId47"/>
    <p:sldId id="331" r:id="rId48"/>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Stearsman" initials="DS" lastIdx="2" clrIdx="0">
    <p:extLst>
      <p:ext uri="{19B8F6BF-5375-455C-9EA6-DF929625EA0E}">
        <p15:presenceInfo xmlns:p15="http://schemas.microsoft.com/office/powerpoint/2012/main" userId="b0e80c6895d737b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06" autoAdjust="0"/>
    <p:restoredTop sz="94660"/>
  </p:normalViewPr>
  <p:slideViewPr>
    <p:cSldViewPr>
      <p:cViewPr varScale="1">
        <p:scale>
          <a:sx n="101" d="100"/>
          <a:sy n="101" d="100"/>
        </p:scale>
        <p:origin x="14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tearsman" userId="b0e80c6895d737ba" providerId="LiveId" clId="{D571F865-8AA9-4881-9CAD-A5B6EBC9D8BF}"/>
    <pc:docChg chg="custSel addSld delSld modSld">
      <pc:chgData name="Daniel Stearsman" userId="b0e80c6895d737ba" providerId="LiveId" clId="{D571F865-8AA9-4881-9CAD-A5B6EBC9D8BF}" dt="2022-09-09T15:35:30.503" v="174"/>
      <pc:docMkLst>
        <pc:docMk/>
      </pc:docMkLst>
      <pc:sldChg chg="modSp mod">
        <pc:chgData name="Daniel Stearsman" userId="b0e80c6895d737ba" providerId="LiveId" clId="{D571F865-8AA9-4881-9CAD-A5B6EBC9D8BF}" dt="2022-09-08T12:50:17.896" v="1" actId="20577"/>
        <pc:sldMkLst>
          <pc:docMk/>
          <pc:sldMk cId="1336500702" sldId="256"/>
        </pc:sldMkLst>
      </pc:sldChg>
      <pc:sldChg chg="add">
        <pc:chgData name="Daniel Stearsman" userId="b0e80c6895d737ba" providerId="LiveId" clId="{D571F865-8AA9-4881-9CAD-A5B6EBC9D8BF}" dt="2022-09-09T15:22:48.541" v="2"/>
        <pc:sldMkLst>
          <pc:docMk/>
          <pc:sldMk cId="3999562022" sldId="319"/>
        </pc:sldMkLst>
      </pc:sldChg>
      <pc:sldChg chg="modSp mod">
        <pc:chgData name="Daniel Stearsman" userId="b0e80c6895d737ba" providerId="LiveId" clId="{D571F865-8AA9-4881-9CAD-A5B6EBC9D8BF}" dt="2022-09-09T15:25:49.494" v="21" actId="20577"/>
        <pc:sldMkLst>
          <pc:docMk/>
          <pc:sldMk cId="664606577" sldId="321"/>
        </pc:sldMkLst>
      </pc:sldChg>
      <pc:sldChg chg="add">
        <pc:chgData name="Daniel Stearsman" userId="b0e80c6895d737ba" providerId="LiveId" clId="{D571F865-8AA9-4881-9CAD-A5B6EBC9D8BF}" dt="2022-09-09T15:35:30.503" v="174"/>
        <pc:sldMkLst>
          <pc:docMk/>
          <pc:sldMk cId="2393995086" sldId="360"/>
        </pc:sldMkLst>
      </pc:sldChg>
      <pc:sldChg chg="add">
        <pc:chgData name="Daniel Stearsman" userId="b0e80c6895d737ba" providerId="LiveId" clId="{D571F865-8AA9-4881-9CAD-A5B6EBC9D8BF}" dt="2022-09-09T15:35:30.503" v="174"/>
        <pc:sldMkLst>
          <pc:docMk/>
          <pc:sldMk cId="2965680855" sldId="361"/>
        </pc:sldMkLst>
      </pc:sldChg>
      <pc:sldChg chg="addSp modSp mod modNotesTx">
        <pc:chgData name="Daniel Stearsman" userId="b0e80c6895d737ba" providerId="LiveId" clId="{D571F865-8AA9-4881-9CAD-A5B6EBC9D8BF}" dt="2022-09-09T15:30:00.074" v="148" actId="20577"/>
        <pc:sldMkLst>
          <pc:docMk/>
          <pc:sldMk cId="2873869697" sldId="365"/>
        </pc:sldMkLst>
      </pc:sldChg>
      <pc:sldChg chg="modNotesTx">
        <pc:chgData name="Daniel Stearsman" userId="b0e80c6895d737ba" providerId="LiveId" clId="{D571F865-8AA9-4881-9CAD-A5B6EBC9D8BF}" dt="2022-09-09T15:32:27.337" v="173" actId="20577"/>
        <pc:sldMkLst>
          <pc:docMk/>
          <pc:sldMk cId="4249831306" sldId="371"/>
        </pc:sldMkLst>
      </pc:sldChg>
      <pc:sldChg chg="modSp add del mod">
        <pc:chgData name="Daniel Stearsman" userId="b0e80c6895d737ba" providerId="LiveId" clId="{D571F865-8AA9-4881-9CAD-A5B6EBC9D8BF}" dt="2022-09-09T15:25:42.835" v="10" actId="47"/>
        <pc:sldMkLst>
          <pc:docMk/>
          <pc:sldMk cId="214193445" sldId="396"/>
        </pc:sldMkLst>
      </pc:sldChg>
    </pc:docChg>
  </pc:docChgLst>
  <pc:docChgLst>
    <pc:chgData name="Daniel Stearsman" userId="b0e80c6895d737ba" providerId="LiveId" clId="{8671AA1F-9D7C-4D17-B1C0-541EE24DBBCA}"/>
    <pc:docChg chg="addSld delSld modSld">
      <pc:chgData name="Daniel Stearsman" userId="b0e80c6895d737ba" providerId="LiveId" clId="{8671AA1F-9D7C-4D17-B1C0-541EE24DBBCA}" dt="2023-02-23T20:55:15.293" v="39" actId="403"/>
      <pc:docMkLst>
        <pc:docMk/>
      </pc:docMkLst>
      <pc:sldChg chg="del">
        <pc:chgData name="Daniel Stearsman" userId="b0e80c6895d737ba" providerId="LiveId" clId="{8671AA1F-9D7C-4D17-B1C0-541EE24DBBCA}" dt="2023-02-23T16:24:55.498" v="1" actId="47"/>
        <pc:sldMkLst>
          <pc:docMk/>
          <pc:sldMk cId="3999562022" sldId="319"/>
        </pc:sldMkLst>
      </pc:sldChg>
      <pc:sldChg chg="add">
        <pc:chgData name="Daniel Stearsman" userId="b0e80c6895d737ba" providerId="LiveId" clId="{8671AA1F-9D7C-4D17-B1C0-541EE24DBBCA}" dt="2023-02-23T16:24:52.207" v="0"/>
        <pc:sldMkLst>
          <pc:docMk/>
          <pc:sldMk cId="695444622" sldId="396"/>
        </pc:sldMkLst>
      </pc:sldChg>
      <pc:sldChg chg="add">
        <pc:chgData name="Daniel Stearsman" userId="b0e80c6895d737ba" providerId="LiveId" clId="{8671AA1F-9D7C-4D17-B1C0-541EE24DBBCA}" dt="2023-02-23T16:27:42.656" v="2"/>
        <pc:sldMkLst>
          <pc:docMk/>
          <pc:sldMk cId="3077004621" sldId="397"/>
        </pc:sldMkLst>
      </pc:sldChg>
      <pc:sldChg chg="modSp add mod">
        <pc:chgData name="Daniel Stearsman" userId="b0e80c6895d737ba" providerId="LiveId" clId="{8671AA1F-9D7C-4D17-B1C0-541EE24DBBCA}" dt="2023-02-23T16:28:09.623" v="26" actId="20577"/>
        <pc:sldMkLst>
          <pc:docMk/>
          <pc:sldMk cId="2737977630" sldId="398"/>
        </pc:sldMkLst>
      </pc:sldChg>
      <pc:sldChg chg="modSp new mod">
        <pc:chgData name="Daniel Stearsman" userId="b0e80c6895d737ba" providerId="LiveId" clId="{8671AA1F-9D7C-4D17-B1C0-541EE24DBBCA}" dt="2023-02-23T20:55:15.293" v="39" actId="403"/>
        <pc:sldMkLst>
          <pc:docMk/>
          <pc:sldMk cId="3548438136" sldId="399"/>
        </pc:sldMkLst>
      </pc:sldChg>
    </pc:docChg>
  </pc:docChgLst>
  <pc:docChgLst>
    <pc:chgData name="Daniel Stearsman" userId="b0e80c6895d737ba" providerId="LiveId" clId="{96536BF9-0A09-4547-B75B-0D707FB37307}"/>
    <pc:docChg chg="custSel delSld modSld">
      <pc:chgData name="Daniel Stearsman" userId="b0e80c6895d737ba" providerId="LiveId" clId="{96536BF9-0A09-4547-B75B-0D707FB37307}" dt="2021-02-19T02:24:56.689" v="228" actId="20577"/>
      <pc:docMkLst>
        <pc:docMk/>
      </pc:docMkLst>
      <pc:sldChg chg="modSp mod">
        <pc:chgData name="Daniel Stearsman" userId="b0e80c6895d737ba" providerId="LiveId" clId="{96536BF9-0A09-4547-B75B-0D707FB37307}" dt="2021-02-19T02:16:25.259" v="3" actId="20577"/>
        <pc:sldMkLst>
          <pc:docMk/>
          <pc:sldMk cId="1336500702" sldId="256"/>
        </pc:sldMkLst>
      </pc:sldChg>
      <pc:sldChg chg="modSp mod">
        <pc:chgData name="Daniel Stearsman" userId="b0e80c6895d737ba" providerId="LiveId" clId="{96536BF9-0A09-4547-B75B-0D707FB37307}" dt="2021-02-19T02:23:08.179" v="193" actId="27636"/>
        <pc:sldMkLst>
          <pc:docMk/>
          <pc:sldMk cId="2025447327" sldId="260"/>
        </pc:sldMkLst>
      </pc:sldChg>
      <pc:sldChg chg="modSp mod">
        <pc:chgData name="Daniel Stearsman" userId="b0e80c6895d737ba" providerId="LiveId" clId="{96536BF9-0A09-4547-B75B-0D707FB37307}" dt="2021-02-19T02:24:06.162" v="224" actId="14100"/>
        <pc:sldMkLst>
          <pc:docMk/>
          <pc:sldMk cId="1011441232" sldId="276"/>
        </pc:sldMkLst>
      </pc:sldChg>
      <pc:sldChg chg="modSp mod">
        <pc:chgData name="Daniel Stearsman" userId="b0e80c6895d737ba" providerId="LiveId" clId="{96536BF9-0A09-4547-B75B-0D707FB37307}" dt="2021-02-19T02:24:56.689" v="228" actId="20577"/>
        <pc:sldMkLst>
          <pc:docMk/>
          <pc:sldMk cId="2265461429" sldId="278"/>
        </pc:sldMkLst>
      </pc:sldChg>
      <pc:sldChg chg="modSp">
        <pc:chgData name="Daniel Stearsman" userId="b0e80c6895d737ba" providerId="LiveId" clId="{96536BF9-0A09-4547-B75B-0D707FB37307}" dt="2021-02-19T02:21:45.172" v="191" actId="20577"/>
        <pc:sldMkLst>
          <pc:docMk/>
          <pc:sldMk cId="1166172500" sldId="281"/>
        </pc:sldMkLst>
      </pc:sldChg>
      <pc:sldChg chg="modSp mod">
        <pc:chgData name="Daniel Stearsman" userId="b0e80c6895d737ba" providerId="LiveId" clId="{96536BF9-0A09-4547-B75B-0D707FB37307}" dt="2021-02-19T02:23:56.021" v="223" actId="20577"/>
        <pc:sldMkLst>
          <pc:docMk/>
          <pc:sldMk cId="1930815426" sldId="339"/>
        </pc:sldMkLst>
      </pc:sldChg>
      <pc:sldChg chg="modSp mod">
        <pc:chgData name="Daniel Stearsman" userId="b0e80c6895d737ba" providerId="LiveId" clId="{96536BF9-0A09-4547-B75B-0D707FB37307}" dt="2021-02-19T02:21:05.287" v="178" actId="20578"/>
        <pc:sldMkLst>
          <pc:docMk/>
          <pc:sldMk cId="61235814" sldId="395"/>
        </pc:sldMkLst>
      </pc:sldChg>
      <pc:sldChg chg="del">
        <pc:chgData name="Daniel Stearsman" userId="b0e80c6895d737ba" providerId="LiveId" clId="{96536BF9-0A09-4547-B75B-0D707FB37307}" dt="2021-02-19T02:16:32.723" v="4" actId="47"/>
        <pc:sldMkLst>
          <pc:docMk/>
          <pc:sldMk cId="406246117" sldId="396"/>
        </pc:sldMkLst>
      </pc:sldChg>
      <pc:sldChg chg="del">
        <pc:chgData name="Daniel Stearsman" userId="b0e80c6895d737ba" providerId="LiveId" clId="{96536BF9-0A09-4547-B75B-0D707FB37307}" dt="2021-02-19T02:16:33.167" v="5" actId="47"/>
        <pc:sldMkLst>
          <pc:docMk/>
          <pc:sldMk cId="287788115" sldId="397"/>
        </pc:sldMkLst>
      </pc:sldChg>
    </pc:docChg>
  </pc:docChgLst>
  <pc:docChgLst>
    <pc:chgData name="Daniel Stearsman" userId="b0e80c6895d737ba" providerId="LiveId" clId="{B8C36550-9DD4-4730-B344-1E632EAA36A7}"/>
    <pc:docChg chg="delSld">
      <pc:chgData name="Daniel Stearsman" userId="b0e80c6895d737ba" providerId="LiveId" clId="{B8C36550-9DD4-4730-B344-1E632EAA36A7}" dt="2025-03-13T16:56:25.704" v="0" actId="47"/>
      <pc:docMkLst>
        <pc:docMk/>
      </pc:docMkLst>
      <pc:sldChg chg="del">
        <pc:chgData name="Daniel Stearsman" userId="b0e80c6895d737ba" providerId="LiveId" clId="{B8C36550-9DD4-4730-B344-1E632EAA36A7}" dt="2025-03-13T16:56:25.704" v="0" actId="47"/>
        <pc:sldMkLst>
          <pc:docMk/>
          <pc:sldMk cId="3548438136" sldId="399"/>
        </pc:sldMkLst>
      </pc:sldChg>
    </pc:docChg>
  </pc:docChgLst>
  <pc:docChgLst>
    <pc:chgData name="Daniel Stearsman" userId="b0e80c6895d737ba" providerId="LiveId" clId="{50EE689C-2E34-430E-AEAE-1980DEAECFCC}"/>
    <pc:docChg chg="modSld">
      <pc:chgData name="Daniel Stearsman" userId="b0e80c6895d737ba" providerId="LiveId" clId="{50EE689C-2E34-430E-AEAE-1980DEAECFCC}" dt="2021-03-23T14:53:57.196" v="1" actId="20577"/>
      <pc:docMkLst>
        <pc:docMk/>
      </pc:docMkLst>
      <pc:sldChg chg="modSp mod">
        <pc:chgData name="Daniel Stearsman" userId="b0e80c6895d737ba" providerId="LiveId" clId="{50EE689C-2E34-430E-AEAE-1980DEAECFCC}" dt="2021-03-23T14:53:57.196" v="1" actId="20577"/>
        <pc:sldMkLst>
          <pc:docMk/>
          <pc:sldMk cId="1336500702" sldId="2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sz="quarter" idx="1"/>
          </p:nvPr>
        </p:nvSpPr>
        <p:spPr>
          <a:xfrm>
            <a:off x="5438458" y="0"/>
            <a:ext cx="4160520" cy="365760"/>
          </a:xfrm>
          <a:prstGeom prst="rect">
            <a:avLst/>
          </a:prstGeom>
        </p:spPr>
        <p:txBody>
          <a:bodyPr vert="horz" lIns="95747" tIns="47873" rIns="95747" bIns="47873" rtlCol="0"/>
          <a:lstStyle>
            <a:lvl1pPr algn="r">
              <a:defRPr sz="1300"/>
            </a:lvl1pPr>
          </a:lstStyle>
          <a:p>
            <a:fld id="{18EB717F-202E-4711-93B1-16D8E9AA7C8E}" type="datetimeFigureOut">
              <a:rPr lang="en-US" smtClean="0"/>
              <a:pPr/>
              <a:t>3/13/2025</a:t>
            </a:fld>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lIns="95747" tIns="47873" rIns="95747" bIns="47873" rtlCol="0" anchor="b"/>
          <a:lstStyle>
            <a:lvl1pPr algn="l">
              <a:defRPr sz="1300"/>
            </a:lvl1pPr>
          </a:lstStyle>
          <a:p>
            <a:endParaRPr lang="en-US"/>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5747" tIns="47873" rIns="95747" bIns="47873" rtlCol="0" anchor="b"/>
          <a:lstStyle>
            <a:lvl1pPr algn="r">
              <a:defRPr sz="1300"/>
            </a:lvl1pPr>
          </a:lstStyle>
          <a:p>
            <a:fld id="{23C1150F-AEE6-4DB1-B124-ADDD2090B7CC}" type="slidenum">
              <a:rPr lang="en-US" smtClean="0"/>
              <a:pPr/>
              <a:t>‹#›</a:t>
            </a:fld>
            <a:endParaRPr lang="en-US"/>
          </a:p>
        </p:txBody>
      </p:sp>
    </p:spTree>
    <p:extLst>
      <p:ext uri="{BB962C8B-B14F-4D97-AF65-F5344CB8AC3E}">
        <p14:creationId xmlns:p14="http://schemas.microsoft.com/office/powerpoint/2010/main" val="4007183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5747" tIns="47873" rIns="95747" bIns="47873" rtlCol="0"/>
          <a:lstStyle>
            <a:lvl1pPr algn="l">
              <a:defRPr sz="1300"/>
            </a:lvl1pPr>
          </a:lstStyle>
          <a:p>
            <a:endParaRPr lang="en-US"/>
          </a:p>
        </p:txBody>
      </p:sp>
      <p:sp>
        <p:nvSpPr>
          <p:cNvPr id="3" name="Date Placeholder 2"/>
          <p:cNvSpPr>
            <a:spLocks noGrp="1"/>
          </p:cNvSpPr>
          <p:nvPr>
            <p:ph type="dt" idx="1"/>
          </p:nvPr>
        </p:nvSpPr>
        <p:spPr>
          <a:xfrm>
            <a:off x="5438458" y="0"/>
            <a:ext cx="4160520" cy="365760"/>
          </a:xfrm>
          <a:prstGeom prst="rect">
            <a:avLst/>
          </a:prstGeom>
        </p:spPr>
        <p:txBody>
          <a:bodyPr vert="horz" lIns="95747" tIns="47873" rIns="95747" bIns="47873" rtlCol="0"/>
          <a:lstStyle>
            <a:lvl1pPr algn="r">
              <a:defRPr sz="1300"/>
            </a:lvl1pPr>
          </a:lstStyle>
          <a:p>
            <a:fld id="{09907631-2096-4E8E-A345-9AA1E82757DB}" type="datetimeFigureOut">
              <a:rPr lang="en-US" smtClean="0"/>
              <a:pPr/>
              <a:t>3/13/2025</a:t>
            </a:fld>
            <a:endParaRPr lang="en-US"/>
          </a:p>
        </p:txBody>
      </p:sp>
      <p:sp>
        <p:nvSpPr>
          <p:cNvPr id="4" name="Slide Image Placeholder 3"/>
          <p:cNvSpPr>
            <a:spLocks noGrp="1" noRot="1" noChangeAspect="1"/>
          </p:cNvSpPr>
          <p:nvPr>
            <p:ph type="sldImg" idx="2"/>
          </p:nvPr>
        </p:nvSpPr>
        <p:spPr>
          <a:xfrm>
            <a:off x="2971800" y="547688"/>
            <a:ext cx="3657600" cy="2743200"/>
          </a:xfrm>
          <a:prstGeom prst="rect">
            <a:avLst/>
          </a:prstGeom>
          <a:noFill/>
          <a:ln w="12700">
            <a:solidFill>
              <a:prstClr val="black"/>
            </a:solidFill>
          </a:ln>
        </p:spPr>
        <p:txBody>
          <a:bodyPr vert="horz" lIns="95747" tIns="47873" rIns="95747" bIns="47873"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5747" tIns="47873" rIns="95747" bIns="478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5747" tIns="47873" rIns="95747" bIns="47873"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5747" tIns="47873" rIns="95747" bIns="47873" rtlCol="0" anchor="b"/>
          <a:lstStyle>
            <a:lvl1pPr algn="r">
              <a:defRPr sz="1300"/>
            </a:lvl1pPr>
          </a:lstStyle>
          <a:p>
            <a:fld id="{DCE1C60C-51FD-4341-9A89-72F5B347A1CE}" type="slidenum">
              <a:rPr lang="en-US" smtClean="0"/>
              <a:pPr/>
              <a:t>‹#›</a:t>
            </a:fld>
            <a:endParaRPr lang="en-US"/>
          </a:p>
        </p:txBody>
      </p:sp>
    </p:spTree>
    <p:extLst>
      <p:ext uri="{BB962C8B-B14F-4D97-AF65-F5344CB8AC3E}">
        <p14:creationId xmlns:p14="http://schemas.microsoft.com/office/powerpoint/2010/main" val="31262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http://sp.life123.com/bm.pix/oral-contraceptives.s600x600.jpg</a:t>
            </a:r>
          </a:p>
        </p:txBody>
      </p:sp>
      <p:sp>
        <p:nvSpPr>
          <p:cNvPr id="4" name="Slide Number Placeholder 3"/>
          <p:cNvSpPr>
            <a:spLocks noGrp="1"/>
          </p:cNvSpPr>
          <p:nvPr>
            <p:ph type="sldNum" sz="quarter" idx="10"/>
          </p:nvPr>
        </p:nvSpPr>
        <p:spPr/>
        <p:txBody>
          <a:bodyPr/>
          <a:lstStyle/>
          <a:p>
            <a:fld id="{DCE1C60C-51FD-4341-9A89-72F5B347A1CE}" type="slidenum">
              <a:rPr lang="en-US" smtClean="0"/>
              <a:pPr/>
              <a:t>1</a:t>
            </a:fld>
            <a:endParaRPr lang="en-US"/>
          </a:p>
        </p:txBody>
      </p:sp>
    </p:spTree>
    <p:extLst>
      <p:ext uri="{BB962C8B-B14F-4D97-AF65-F5344CB8AC3E}">
        <p14:creationId xmlns:p14="http://schemas.microsoft.com/office/powerpoint/2010/main" val="107170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FB1693CA-F1EC-4D45-921E-2E808AEA2227}" type="slidenum">
              <a:rPr lang="en-US" smtClean="0"/>
              <a:pPr>
                <a:defRPr/>
              </a:pPr>
              <a:t>9</a:t>
            </a:fld>
            <a:endParaRPr lang="en-US"/>
          </a:p>
        </p:txBody>
      </p:sp>
    </p:spTree>
    <p:extLst>
      <p:ext uri="{BB962C8B-B14F-4D97-AF65-F5344CB8AC3E}">
        <p14:creationId xmlns:p14="http://schemas.microsoft.com/office/powerpoint/2010/main" val="2833756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0F7EDB-278E-487A-AB44-3F04339D84E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7237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19661FA1-5A7A-48E6-BEF2-11466F2A17AE}" type="slidenum">
              <a:rPr lang="en-US" smtClean="0"/>
              <a:pPr>
                <a:defRPr/>
              </a:pPr>
              <a:t>16</a:t>
            </a:fld>
            <a:endParaRPr lang="en-US"/>
          </a:p>
        </p:txBody>
      </p:sp>
    </p:spTree>
    <p:extLst>
      <p:ext uri="{BB962C8B-B14F-4D97-AF65-F5344CB8AC3E}">
        <p14:creationId xmlns:p14="http://schemas.microsoft.com/office/powerpoint/2010/main" val="3464129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https://hcp.paragard.com/wp-content/uploads/sites/2/2018/09/ParaGard-PI.pdf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1C60C-51FD-4341-9A89-72F5B347A1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7534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E6A182-AF03-4CC8-94DC-C0726DF52A64}" type="slidenum">
              <a:rPr lang="en-US" smtClean="0"/>
              <a:t>24</a:t>
            </a:fld>
            <a:endParaRPr lang="en-US"/>
          </a:p>
        </p:txBody>
      </p:sp>
    </p:spTree>
    <p:extLst>
      <p:ext uri="{BB962C8B-B14F-4D97-AF65-F5344CB8AC3E}">
        <p14:creationId xmlns:p14="http://schemas.microsoft.com/office/powerpoint/2010/main" val="133775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https://www.kff.org/womens-health-policy/fact-sheet/intrauterine-devices-iuds-access-for-women-in-the-u-s/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E1C60C-51FD-4341-9A89-72F5B347A1CE}" type="slidenum">
              <a:rPr lang="en-US" smtClean="0"/>
              <a:pPr/>
              <a:t>25</a:t>
            </a:fld>
            <a:endParaRPr lang="en-US"/>
          </a:p>
        </p:txBody>
      </p:sp>
    </p:spTree>
    <p:extLst>
      <p:ext uri="{BB962C8B-B14F-4D97-AF65-F5344CB8AC3E}">
        <p14:creationId xmlns:p14="http://schemas.microsoft.com/office/powerpoint/2010/main" val="458883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Conflicting Study:  https://www.contraceptionjournal.org/article/S0010-7824(07)00081-9/fulltext  </a:t>
            </a:r>
          </a:p>
        </p:txBody>
      </p:sp>
      <p:sp>
        <p:nvSpPr>
          <p:cNvPr id="4" name="Slide Number Placeholder 3"/>
          <p:cNvSpPr>
            <a:spLocks noGrp="1"/>
          </p:cNvSpPr>
          <p:nvPr>
            <p:ph type="sldNum" sz="quarter" idx="5"/>
          </p:nvPr>
        </p:nvSpPr>
        <p:spPr/>
        <p:txBody>
          <a:bodyPr/>
          <a:lstStyle/>
          <a:p>
            <a:fld id="{DCE1C60C-51FD-4341-9A89-72F5B347A1CE}" type="slidenum">
              <a:rPr lang="en-US" smtClean="0"/>
              <a:pPr/>
              <a:t>31</a:t>
            </a:fld>
            <a:endParaRPr lang="en-US"/>
          </a:p>
        </p:txBody>
      </p:sp>
    </p:spTree>
    <p:extLst>
      <p:ext uri="{BB962C8B-B14F-4D97-AF65-F5344CB8AC3E}">
        <p14:creationId xmlns:p14="http://schemas.microsoft.com/office/powerpoint/2010/main" val="387483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https://www.empr.com/home/news/post-hoc-analysis-shows-phexxi-prevented-99-of-pregnancies-per-act-of-intercourse/</a:t>
            </a:r>
          </a:p>
          <a:p>
            <a:endParaRPr lang="en-US" dirty="0"/>
          </a:p>
          <a:p>
            <a:r>
              <a:rPr lang="en-US" dirty="0"/>
              <a:t>https://www.prnewswire.com/news-releases/phexxi-prevented-99-of-pregnancies-per-act-of-intercourse-in-a-post-hoc-analysis-of-phase-3-ampower-clinical-trial-data-301569515.html</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1C60C-51FD-4341-9A89-72F5B347A1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5529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08F071-1AE0-4821-9F5B-BE4FE0FAB291}" type="datetime1">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40173-DED4-44F7-B78D-3C1B63A0462E}" type="slidenum">
              <a:rPr lang="en-US" smtClean="0"/>
              <a:pPr/>
              <a:t>‹#›</a:t>
            </a:fld>
            <a:endParaRPr lang="en-US"/>
          </a:p>
        </p:txBody>
      </p:sp>
    </p:spTree>
    <p:extLst>
      <p:ext uri="{BB962C8B-B14F-4D97-AF65-F5344CB8AC3E}">
        <p14:creationId xmlns:p14="http://schemas.microsoft.com/office/powerpoint/2010/main" val="1582570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CADEF0-96E0-4FB0-90A0-D03F41CE7833}" type="datetime1">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40173-DED4-44F7-B78D-3C1B63A0462E}" type="slidenum">
              <a:rPr lang="en-US" smtClean="0"/>
              <a:pPr/>
              <a:t>‹#›</a:t>
            </a:fld>
            <a:endParaRPr lang="en-US"/>
          </a:p>
        </p:txBody>
      </p:sp>
    </p:spTree>
    <p:extLst>
      <p:ext uri="{BB962C8B-B14F-4D97-AF65-F5344CB8AC3E}">
        <p14:creationId xmlns:p14="http://schemas.microsoft.com/office/powerpoint/2010/main" val="387150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9615E2-8CE0-41BD-8905-FBC2D3CF9B0D}" type="datetime1">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40173-DED4-44F7-B78D-3C1B63A0462E}" type="slidenum">
              <a:rPr lang="en-US" smtClean="0"/>
              <a:pPr/>
              <a:t>‹#›</a:t>
            </a:fld>
            <a:endParaRPr lang="en-US"/>
          </a:p>
        </p:txBody>
      </p:sp>
    </p:spTree>
    <p:extLst>
      <p:ext uri="{BB962C8B-B14F-4D97-AF65-F5344CB8AC3E}">
        <p14:creationId xmlns:p14="http://schemas.microsoft.com/office/powerpoint/2010/main" val="127460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1D2FB4-062E-43B2-9839-C47728769AA8}" type="datetime1">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40173-DED4-44F7-B78D-3C1B63A0462E}" type="slidenum">
              <a:rPr lang="en-US" smtClean="0"/>
              <a:pPr/>
              <a:t>‹#›</a:t>
            </a:fld>
            <a:endParaRPr lang="en-US"/>
          </a:p>
        </p:txBody>
      </p:sp>
    </p:spTree>
    <p:extLst>
      <p:ext uri="{BB962C8B-B14F-4D97-AF65-F5344CB8AC3E}">
        <p14:creationId xmlns:p14="http://schemas.microsoft.com/office/powerpoint/2010/main" val="915977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4C2883-29DF-4320-868E-40C7DC0C2F5E}" type="datetime1">
              <a:rPr lang="en-US" smtClean="0"/>
              <a:pPr/>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40173-DED4-44F7-B78D-3C1B63A0462E}" type="slidenum">
              <a:rPr lang="en-US" smtClean="0"/>
              <a:pPr/>
              <a:t>‹#›</a:t>
            </a:fld>
            <a:endParaRPr lang="en-US"/>
          </a:p>
        </p:txBody>
      </p:sp>
    </p:spTree>
    <p:extLst>
      <p:ext uri="{BB962C8B-B14F-4D97-AF65-F5344CB8AC3E}">
        <p14:creationId xmlns:p14="http://schemas.microsoft.com/office/powerpoint/2010/main" val="225118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35E4BA-E81E-4B10-AE47-F94627E69663}" type="datetime1">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40173-DED4-44F7-B78D-3C1B63A0462E}" type="slidenum">
              <a:rPr lang="en-US" smtClean="0"/>
              <a:pPr/>
              <a:t>‹#›</a:t>
            </a:fld>
            <a:endParaRPr lang="en-US"/>
          </a:p>
        </p:txBody>
      </p:sp>
    </p:spTree>
    <p:extLst>
      <p:ext uri="{BB962C8B-B14F-4D97-AF65-F5344CB8AC3E}">
        <p14:creationId xmlns:p14="http://schemas.microsoft.com/office/powerpoint/2010/main" val="1251767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AAF360-E8A4-4034-9178-9BAC676599FE}" type="datetime1">
              <a:rPr lang="en-US" smtClean="0"/>
              <a:pPr/>
              <a:t>3/13/2025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D40173-DED4-44F7-B78D-3C1B63A0462E}" type="slidenum">
              <a:rPr lang="en-US" smtClean="0"/>
              <a:pPr/>
              <a:t>‹#›</a:t>
            </a:fld>
            <a:endParaRPr lang="en-US"/>
          </a:p>
        </p:txBody>
      </p:sp>
    </p:spTree>
    <p:extLst>
      <p:ext uri="{BB962C8B-B14F-4D97-AF65-F5344CB8AC3E}">
        <p14:creationId xmlns:p14="http://schemas.microsoft.com/office/powerpoint/2010/main" val="155678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FABECC-450C-46B4-B704-CB0BAA076028}" type="datetime1">
              <a:rPr lang="en-US" smtClean="0"/>
              <a:pPr/>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D40173-DED4-44F7-B78D-3C1B63A0462E}" type="slidenum">
              <a:rPr lang="en-US" smtClean="0"/>
              <a:pPr/>
              <a:t>‹#›</a:t>
            </a:fld>
            <a:endParaRPr lang="en-US"/>
          </a:p>
        </p:txBody>
      </p:sp>
    </p:spTree>
    <p:extLst>
      <p:ext uri="{BB962C8B-B14F-4D97-AF65-F5344CB8AC3E}">
        <p14:creationId xmlns:p14="http://schemas.microsoft.com/office/powerpoint/2010/main" val="203497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EB7D3-C5C5-44B8-B457-4B704ADA47D0}" type="datetime1">
              <a:rPr lang="en-US" smtClean="0"/>
              <a:pPr/>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D40173-DED4-44F7-B78D-3C1B63A0462E}" type="slidenum">
              <a:rPr lang="en-US" smtClean="0"/>
              <a:pPr/>
              <a:t>‹#›</a:t>
            </a:fld>
            <a:endParaRPr lang="en-US"/>
          </a:p>
        </p:txBody>
      </p:sp>
    </p:spTree>
    <p:extLst>
      <p:ext uri="{BB962C8B-B14F-4D97-AF65-F5344CB8AC3E}">
        <p14:creationId xmlns:p14="http://schemas.microsoft.com/office/powerpoint/2010/main" val="41653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36D5C1-FA5C-4C1F-991D-A7B74B996B11}" type="datetime1">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40173-DED4-44F7-B78D-3C1B63A0462E}" type="slidenum">
              <a:rPr lang="en-US" smtClean="0"/>
              <a:pPr/>
              <a:t>‹#›</a:t>
            </a:fld>
            <a:endParaRPr lang="en-US"/>
          </a:p>
        </p:txBody>
      </p:sp>
    </p:spTree>
    <p:extLst>
      <p:ext uri="{BB962C8B-B14F-4D97-AF65-F5344CB8AC3E}">
        <p14:creationId xmlns:p14="http://schemas.microsoft.com/office/powerpoint/2010/main" val="1282348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0D0FAF-6C9E-414A-88F0-1935CE47634A}" type="datetime1">
              <a:rPr lang="en-US" smtClean="0"/>
              <a:pPr/>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40173-DED4-44F7-B78D-3C1B63A0462E}" type="slidenum">
              <a:rPr lang="en-US" smtClean="0"/>
              <a:pPr/>
              <a:t>‹#›</a:t>
            </a:fld>
            <a:endParaRPr lang="en-US"/>
          </a:p>
        </p:txBody>
      </p:sp>
    </p:spTree>
    <p:extLst>
      <p:ext uri="{BB962C8B-B14F-4D97-AF65-F5344CB8AC3E}">
        <p14:creationId xmlns:p14="http://schemas.microsoft.com/office/powerpoint/2010/main" val="100372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2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DB793-FFA8-4FD3-8485-BDF689C68450}" type="datetime1">
              <a:rPr lang="en-US" smtClean="0"/>
              <a:pPr/>
              <a:t>3/13/2025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40173-DED4-44F7-B78D-3C1B63A0462E}" type="slidenum">
              <a:rPr lang="en-US" smtClean="0"/>
              <a:pPr/>
              <a:t>‹#›</a:t>
            </a:fld>
            <a:endParaRPr lang="en-US"/>
          </a:p>
        </p:txBody>
      </p:sp>
    </p:spTree>
    <p:extLst>
      <p:ext uri="{BB962C8B-B14F-4D97-AF65-F5344CB8AC3E}">
        <p14:creationId xmlns:p14="http://schemas.microsoft.com/office/powerpoint/2010/main" val="131525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ritannica.com/science/corpus-luteum/media/138543/99761"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babygirlorboytolove.blogspot.com/2013/"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courses.washington.edu/conj/bess/contraception/contraception.ht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palmbeachpost.com/lifestyles/west-palm-woman-calls-faux-spouse-her-fusband/n0IvmJwy3swUldiY094dE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hyperlink" Target="https://hcp.paragard.com/wp-content/uploads/sites/2/2018/09/ParaGard-PI.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mirena-us.com/q-and-a/"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ncbi.nlm.nih.gov/pubmed/1250108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ncbi.nlm.nih.gov/pubmed/1840084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ncbi.nlm.nih.gov/pubmed/?term=Gemzell-Danielsson%20K%5BAuthor%5D&amp;cauthor=true&amp;cauthor_uid=2311473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ncbi.nlm.nih.gov/pubmed/23114735" TargetMode="External"/><Relationship Id="rId5" Type="http://schemas.openxmlformats.org/officeDocument/2006/relationships/hyperlink" Target="https://www.ncbi.nlm.nih.gov/pubmed/?term=P%20G%20L%20L%5BAuthor%5D&amp;cauthor=true&amp;cauthor_uid=23114735" TargetMode="External"/><Relationship Id="rId4" Type="http://schemas.openxmlformats.org/officeDocument/2006/relationships/hyperlink" Target="https://www.ncbi.nlm.nih.gov/pubmed/?term=Berger%20C%5BAuthor%5D&amp;cauthor=true&amp;cauthor_uid=23114735"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upload.wikimedia.org/wikipedia/commons/f/fe/Ortho_tricyclen.jp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9000"/>
            <a:duotone>
              <a:schemeClr val="accent4">
                <a:shade val="45000"/>
                <a:satMod val="135000"/>
              </a:schemeClr>
              <a:prstClr val="white"/>
            </a:duotone>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86200" y="1828800"/>
            <a:ext cx="4724400" cy="3813175"/>
          </a:xfrm>
        </p:spPr>
        <p:txBody>
          <a:bodyPr>
            <a:normAutofit/>
          </a:bodyPr>
          <a:lstStyle/>
          <a:p>
            <a:r>
              <a:rPr lang="en-US" sz="4800" dirty="0">
                <a:effectLst>
                  <a:outerShdw blurRad="38100" dist="38100" dir="2700000" algn="tl">
                    <a:srgbClr val="000000">
                      <a:alpha val="43137"/>
                    </a:srgbClr>
                  </a:outerShdw>
                </a:effectLst>
              </a:rPr>
              <a:t>Contraception, IUDs, and </a:t>
            </a:r>
            <a:r>
              <a:rPr lang="en-US" sz="4800">
                <a:effectLst>
                  <a:outerShdw blurRad="38100" dist="38100" dir="2700000" algn="tl">
                    <a:srgbClr val="000000">
                      <a:alpha val="43137"/>
                    </a:srgbClr>
                  </a:outerShdw>
                </a:effectLst>
              </a:rPr>
              <a:t>Emergency Contraception</a:t>
            </a:r>
            <a:endParaRPr lang="en-US" sz="48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98D40173-DED4-44F7-B78D-3C1B63A0462E}" type="slidenum">
              <a:rPr lang="en-US" smtClean="0"/>
              <a:pPr/>
              <a:t>1</a:t>
            </a:fld>
            <a:endParaRPr lang="en-US"/>
          </a:p>
        </p:txBody>
      </p:sp>
    </p:spTree>
    <p:extLst>
      <p:ext uri="{BB962C8B-B14F-4D97-AF65-F5344CB8AC3E}">
        <p14:creationId xmlns:p14="http://schemas.microsoft.com/office/powerpoint/2010/main" val="133650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The steps of ovulation, beginning with a dormant primordial follicle that grows and matures and is eventually released from the ovary into the fallopian tube.">
            <a:extLst>
              <a:ext uri="{FF2B5EF4-FFF2-40B4-BE49-F238E27FC236}">
                <a16:creationId xmlns:a16="http://schemas.microsoft.com/office/drawing/2014/main" id="{465E7BBE-7916-4BB2-ABB8-73D770CE62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0" r="1"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A3E9C6D-062C-4E14-AE13-2C8ABA009FFA}"/>
              </a:ext>
            </a:extLst>
          </p:cNvPr>
          <p:cNvSpPr>
            <a:spLocks noGrp="1"/>
          </p:cNvSpPr>
          <p:nvPr>
            <p:ph type="sldNum" sz="quarter" idx="12"/>
          </p:nvPr>
        </p:nvSpPr>
        <p:spPr>
          <a:xfrm>
            <a:off x="6457950" y="6356350"/>
            <a:ext cx="2057400" cy="365125"/>
          </a:xfrm>
        </p:spPr>
        <p:txBody>
          <a:bodyPr>
            <a:normAutofit/>
          </a:bodyPr>
          <a:lstStyle/>
          <a:p>
            <a:pPr>
              <a:spcAft>
                <a:spcPts val="600"/>
              </a:spcAft>
            </a:pPr>
            <a:fld id="{98D40173-DED4-44F7-B78D-3C1B63A0462E}" type="slidenum">
              <a:rPr lang="en-US">
                <a:solidFill>
                  <a:srgbClr val="FFFFFF"/>
                </a:solidFill>
              </a:rPr>
              <a:pPr>
                <a:spcAft>
                  <a:spcPts val="600"/>
                </a:spcAft>
              </a:pPr>
              <a:t>10</a:t>
            </a:fld>
            <a:endParaRPr lang="en-US">
              <a:solidFill>
                <a:srgbClr val="FFFFFF"/>
              </a:solidFill>
            </a:endParaRPr>
          </a:p>
        </p:txBody>
      </p:sp>
      <p:sp>
        <p:nvSpPr>
          <p:cNvPr id="3" name="Rectangle 2">
            <a:extLst>
              <a:ext uri="{FF2B5EF4-FFF2-40B4-BE49-F238E27FC236}">
                <a16:creationId xmlns:a16="http://schemas.microsoft.com/office/drawing/2014/main" id="{CCF0B01E-00AC-4921-B670-9AD323FC60F3}"/>
              </a:ext>
            </a:extLst>
          </p:cNvPr>
          <p:cNvSpPr/>
          <p:nvPr/>
        </p:nvSpPr>
        <p:spPr>
          <a:xfrm>
            <a:off x="3429000" y="6484176"/>
            <a:ext cx="6324600" cy="307777"/>
          </a:xfrm>
          <a:prstGeom prst="rect">
            <a:avLst/>
          </a:prstGeom>
        </p:spPr>
        <p:txBody>
          <a:bodyPr wrap="square">
            <a:spAutoFit/>
          </a:bodyPr>
          <a:lstStyle/>
          <a:p>
            <a:r>
              <a:rPr lang="en-US" sz="1400" dirty="0">
                <a:hlinkClick r:id="rId3"/>
              </a:rPr>
              <a:t>https://www.britannica.com/science/corpus-luteum/media/138543/99761</a:t>
            </a:r>
            <a:endParaRPr lang="en-US" sz="1400" dirty="0"/>
          </a:p>
        </p:txBody>
      </p:sp>
    </p:spTree>
    <p:extLst>
      <p:ext uri="{BB962C8B-B14F-4D97-AF65-F5344CB8AC3E}">
        <p14:creationId xmlns:p14="http://schemas.microsoft.com/office/powerpoint/2010/main" val="1512406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http://www.accessmedicine.com/loadBinary.aspx?name=cunn23&amp;filename=%09cunn23_c003f0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28600"/>
            <a:ext cx="8229600" cy="807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9CEE6A1B-AE7F-4999-BF31-BEF1DE315DF6}" type="slidenum">
              <a:rPr lang="en-US">
                <a:solidFill>
                  <a:prstClr val="black">
                    <a:tint val="75000"/>
                  </a:prstClr>
                </a:solidFill>
                <a:latin typeface="Calibri"/>
              </a:rPr>
              <a:pPr>
                <a:defRPr/>
              </a:pPr>
              <a:t>11</a:t>
            </a:fld>
            <a:endParaRPr lang="en-US" dirty="0">
              <a:solidFill>
                <a:prstClr val="black">
                  <a:tint val="75000"/>
                </a:prstClr>
              </a:solidFill>
              <a:latin typeface="Calibri"/>
            </a:endParaRPr>
          </a:p>
        </p:txBody>
      </p:sp>
      <p:sp>
        <p:nvSpPr>
          <p:cNvPr id="2" name="TextBox 1">
            <a:extLst>
              <a:ext uri="{FF2B5EF4-FFF2-40B4-BE49-F238E27FC236}">
                <a16:creationId xmlns:a16="http://schemas.microsoft.com/office/drawing/2014/main" id="{3535FE06-28D0-4F6C-A306-6DDBD324852C}"/>
              </a:ext>
            </a:extLst>
          </p:cNvPr>
          <p:cNvSpPr txBox="1"/>
          <p:nvPr/>
        </p:nvSpPr>
        <p:spPr>
          <a:xfrm>
            <a:off x="3714317" y="757409"/>
            <a:ext cx="1085850" cy="300082"/>
          </a:xfrm>
          <a:prstGeom prst="rect">
            <a:avLst/>
          </a:prstGeom>
          <a:noFill/>
        </p:spPr>
        <p:txBody>
          <a:bodyPr wrap="square" rtlCol="0">
            <a:spAutoFit/>
          </a:bodyPr>
          <a:lstStyle/>
          <a:p>
            <a:r>
              <a:rPr lang="en-US" sz="1350" dirty="0">
                <a:solidFill>
                  <a:prstClr val="black"/>
                </a:solidFill>
                <a:latin typeface="Calibri"/>
              </a:rPr>
              <a:t>LH Surge</a:t>
            </a:r>
          </a:p>
        </p:txBody>
      </p:sp>
      <p:sp>
        <p:nvSpPr>
          <p:cNvPr id="4" name="Arrow: Right 3">
            <a:extLst>
              <a:ext uri="{FF2B5EF4-FFF2-40B4-BE49-F238E27FC236}">
                <a16:creationId xmlns:a16="http://schemas.microsoft.com/office/drawing/2014/main" id="{1A5BE86A-63EB-462C-B768-A649A5A73891}"/>
              </a:ext>
            </a:extLst>
          </p:cNvPr>
          <p:cNvSpPr/>
          <p:nvPr/>
        </p:nvSpPr>
        <p:spPr>
          <a:xfrm>
            <a:off x="4572000" y="838200"/>
            <a:ext cx="470189" cy="138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6" name="Arrow: Right 5">
            <a:extLst>
              <a:ext uri="{FF2B5EF4-FFF2-40B4-BE49-F238E27FC236}">
                <a16:creationId xmlns:a16="http://schemas.microsoft.com/office/drawing/2014/main" id="{046DA220-1AEE-4CFB-AC4E-0CBCA2712E36}"/>
              </a:ext>
            </a:extLst>
          </p:cNvPr>
          <p:cNvSpPr/>
          <p:nvPr/>
        </p:nvSpPr>
        <p:spPr>
          <a:xfrm>
            <a:off x="5791200" y="2286000"/>
            <a:ext cx="470189" cy="138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Tree>
    <p:extLst>
      <p:ext uri="{BB962C8B-B14F-4D97-AF65-F5344CB8AC3E}">
        <p14:creationId xmlns:p14="http://schemas.microsoft.com/office/powerpoint/2010/main" val="982203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7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1.bp.blogspot.com/-LodWdtuYRbU/UoNN6Zjk2aI/AAAAAAAAAeU/8YNO9A-NsWY/s1600/What-causes-implantation-bleeding.jpg">
            <a:extLst>
              <a:ext uri="{FF2B5EF4-FFF2-40B4-BE49-F238E27FC236}">
                <a16:creationId xmlns:a16="http://schemas.microsoft.com/office/drawing/2014/main" id="{DED5F324-EC24-47B6-8E2C-8E68D686C48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2552" y="643467"/>
            <a:ext cx="7378895"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A350A53-59BD-4201-A7D4-CCECA2D9413A}"/>
              </a:ext>
            </a:extLst>
          </p:cNvPr>
          <p:cNvSpPr>
            <a:spLocks noGrp="1"/>
          </p:cNvSpPr>
          <p:nvPr>
            <p:ph type="sldNum" sz="quarter" idx="12"/>
          </p:nvPr>
        </p:nvSpPr>
        <p:spPr>
          <a:xfrm>
            <a:off x="6457950" y="6356350"/>
            <a:ext cx="2057400" cy="365125"/>
          </a:xfrm>
        </p:spPr>
        <p:txBody>
          <a:bodyPr>
            <a:normAutofit/>
          </a:bodyPr>
          <a:lstStyle/>
          <a:p>
            <a:pPr>
              <a:spcAft>
                <a:spcPts val="600"/>
              </a:spcAft>
            </a:pPr>
            <a:fld id="{98D40173-DED4-44F7-B78D-3C1B63A0462E}" type="slidenum">
              <a:rPr lang="en-US">
                <a:solidFill>
                  <a:srgbClr val="FFFFFF"/>
                </a:solidFill>
              </a:rPr>
              <a:pPr>
                <a:spcAft>
                  <a:spcPts val="600"/>
                </a:spcAft>
              </a:pPr>
              <a:t>12</a:t>
            </a:fld>
            <a:endParaRPr lang="en-US">
              <a:solidFill>
                <a:srgbClr val="FFFFFF"/>
              </a:solidFill>
            </a:endParaRPr>
          </a:p>
        </p:txBody>
      </p:sp>
      <p:sp>
        <p:nvSpPr>
          <p:cNvPr id="3" name="TextBox 2">
            <a:extLst>
              <a:ext uri="{FF2B5EF4-FFF2-40B4-BE49-F238E27FC236}">
                <a16:creationId xmlns:a16="http://schemas.microsoft.com/office/drawing/2014/main" id="{91759AB2-423D-4257-8462-133D83C70CF6}"/>
              </a:ext>
            </a:extLst>
          </p:cNvPr>
          <p:cNvSpPr txBox="1"/>
          <p:nvPr/>
        </p:nvSpPr>
        <p:spPr>
          <a:xfrm>
            <a:off x="914400" y="6420406"/>
            <a:ext cx="5543550" cy="369332"/>
          </a:xfrm>
          <a:prstGeom prst="rect">
            <a:avLst/>
          </a:prstGeom>
          <a:noFill/>
        </p:spPr>
        <p:txBody>
          <a:bodyPr wrap="square" rtlCol="0">
            <a:spAutoFit/>
          </a:bodyPr>
          <a:lstStyle/>
          <a:p>
            <a:r>
              <a:rPr lang="en-US" dirty="0">
                <a:hlinkClick r:id="rId3"/>
              </a:rPr>
              <a:t>http://babygirlorboytolove.blogspot.com/2013/</a:t>
            </a:r>
            <a:endParaRPr lang="en-US" dirty="0"/>
          </a:p>
        </p:txBody>
      </p:sp>
    </p:spTree>
    <p:extLst>
      <p:ext uri="{BB962C8B-B14F-4D97-AF65-F5344CB8AC3E}">
        <p14:creationId xmlns:p14="http://schemas.microsoft.com/office/powerpoint/2010/main" val="1974936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of the inside of the brain showing ventricles (fluid-filled spaces), choroid plexus, hypothalamus, pineal gland, pituitary gland, optic nerve, brain stem, cerebellum, cerebrum, medulla, pons, and spinal cord.">
            <a:extLst>
              <a:ext uri="{FF2B5EF4-FFF2-40B4-BE49-F238E27FC236}">
                <a16:creationId xmlns:a16="http://schemas.microsoft.com/office/drawing/2014/main" id="{5A63F05A-B156-EC52-11D5-FC97B5B236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
            <a:ext cx="6781800" cy="6781800"/>
          </a:xfrm>
          <a:prstGeom prst="rect">
            <a:avLst/>
          </a:prstGeom>
          <a:noFill/>
          <a:extLst>
            <a:ext uri="{909E8E84-426E-40DD-AFC4-6F175D3DCCD1}">
              <a14:hiddenFill xmlns:a14="http://schemas.microsoft.com/office/drawing/2010/main">
                <a:solidFill>
                  <a:srgbClr val="FFFFFF"/>
                </a:solidFill>
              </a14:hiddenFill>
            </a:ext>
          </a:extLst>
        </p:spPr>
      </p:pic>
      <p:sp useBgFill="1">
        <p:nvSpPr>
          <p:cNvPr id="5" name="Oval 4">
            <a:extLst>
              <a:ext uri="{FF2B5EF4-FFF2-40B4-BE49-F238E27FC236}">
                <a16:creationId xmlns:a16="http://schemas.microsoft.com/office/drawing/2014/main" id="{62318109-9874-CEF9-567A-B016051A5E13}"/>
              </a:ext>
            </a:extLst>
          </p:cNvPr>
          <p:cNvSpPr/>
          <p:nvPr/>
        </p:nvSpPr>
        <p:spPr>
          <a:xfrm>
            <a:off x="5486400" y="3352800"/>
            <a:ext cx="1219200"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5D04E1F1-C38E-4542-7AF3-59A7A77448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D40173-DED4-44F7-B78D-3C1B63A046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useBgFill="1">
        <p:nvSpPr>
          <p:cNvPr id="6" name="Oval 5">
            <a:extLst>
              <a:ext uri="{FF2B5EF4-FFF2-40B4-BE49-F238E27FC236}">
                <a16:creationId xmlns:a16="http://schemas.microsoft.com/office/drawing/2014/main" id="{3F88F74B-8E94-222E-100A-73266D5505B7}"/>
              </a:ext>
            </a:extLst>
          </p:cNvPr>
          <p:cNvSpPr/>
          <p:nvPr/>
        </p:nvSpPr>
        <p:spPr>
          <a:xfrm>
            <a:off x="6858000" y="1676400"/>
            <a:ext cx="1219200" cy="533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A4F59F59-2A84-6AC4-1C7C-84D8FF1659DC}"/>
              </a:ext>
            </a:extLst>
          </p:cNvPr>
          <p:cNvSpPr txBox="1"/>
          <p:nvPr/>
        </p:nvSpPr>
        <p:spPr>
          <a:xfrm>
            <a:off x="457200" y="5922493"/>
            <a:ext cx="48006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https://www.cancer.gov/publications/dictionaries/cancer-terms/def/hypothalamus</a:t>
            </a:r>
          </a:p>
        </p:txBody>
      </p:sp>
    </p:spTree>
    <p:extLst>
      <p:ext uri="{BB962C8B-B14F-4D97-AF65-F5344CB8AC3E}">
        <p14:creationId xmlns:p14="http://schemas.microsoft.com/office/powerpoint/2010/main" val="695444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8472CC-E593-4A06-917C-9383D88EC693}"/>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FD79FD1D-7AB3-40DE-BF6F-0B109C3C5B5D}"/>
              </a:ext>
            </a:extLst>
          </p:cNvPr>
          <p:cNvSpPr>
            <a:spLocks noGrp="1"/>
          </p:cNvSpPr>
          <p:nvPr>
            <p:ph idx="1"/>
          </p:nvPr>
        </p:nvSpPr>
        <p:spPr>
          <a:xfrm>
            <a:off x="457200" y="1600200"/>
            <a:ext cx="8534400" cy="4525963"/>
          </a:xfrm>
        </p:spPr>
        <p:txBody>
          <a:bodyPr/>
          <a:lstStyle/>
          <a:p>
            <a:endParaRPr lang="en-US" dirty="0"/>
          </a:p>
        </p:txBody>
      </p:sp>
      <p:sp>
        <p:nvSpPr>
          <p:cNvPr id="2" name="Slide Number Placeholder 1">
            <a:extLst>
              <a:ext uri="{FF2B5EF4-FFF2-40B4-BE49-F238E27FC236}">
                <a16:creationId xmlns:a16="http://schemas.microsoft.com/office/drawing/2014/main" id="{6452D7C2-2713-4B72-8BED-35347B2695D0}"/>
              </a:ext>
            </a:extLst>
          </p:cNvPr>
          <p:cNvSpPr>
            <a:spLocks noGrp="1"/>
          </p:cNvSpPr>
          <p:nvPr>
            <p:ph type="sldNum" sz="quarter" idx="12"/>
          </p:nvPr>
        </p:nvSpPr>
        <p:spPr/>
        <p:txBody>
          <a:bodyPr/>
          <a:lstStyle/>
          <a:p>
            <a:fld id="{98D40173-DED4-44F7-B78D-3C1B63A0462E}" type="slidenum">
              <a:rPr lang="en-US" smtClean="0"/>
              <a:pPr/>
              <a:t>14</a:t>
            </a:fld>
            <a:endParaRPr lang="en-US"/>
          </a:p>
        </p:txBody>
      </p:sp>
      <p:sp>
        <p:nvSpPr>
          <p:cNvPr id="3" name="Rectangle 2">
            <a:extLst>
              <a:ext uri="{FF2B5EF4-FFF2-40B4-BE49-F238E27FC236}">
                <a16:creationId xmlns:a16="http://schemas.microsoft.com/office/drawing/2014/main" id="{054CAC3E-34CF-4445-A5F5-8BF09AB0AC31}"/>
              </a:ext>
            </a:extLst>
          </p:cNvPr>
          <p:cNvSpPr/>
          <p:nvPr/>
        </p:nvSpPr>
        <p:spPr>
          <a:xfrm>
            <a:off x="5410200" y="1905000"/>
            <a:ext cx="3429000" cy="2862322"/>
          </a:xfrm>
          <a:prstGeom prst="rect">
            <a:avLst/>
          </a:prstGeom>
        </p:spPr>
        <p:txBody>
          <a:bodyPr wrap="square">
            <a:spAutoFit/>
          </a:bodyPr>
          <a:lstStyle/>
          <a:p>
            <a:r>
              <a:rPr lang="en-US" dirty="0">
                <a:solidFill>
                  <a:srgbClr val="000000"/>
                </a:solidFill>
                <a:latin typeface="verdana" panose="020B0604030504040204" pitchFamily="34" charset="0"/>
              </a:rPr>
              <a:t>“The primary mechanism of action of hormonal contraceptives is that they suppress the secretion of </a:t>
            </a:r>
            <a:r>
              <a:rPr lang="en-US" b="1" dirty="0">
                <a:solidFill>
                  <a:srgbClr val="000000"/>
                </a:solidFill>
                <a:latin typeface="verdana" panose="020B0604030504040204" pitchFamily="34" charset="0"/>
              </a:rPr>
              <a:t>gonadotropins</a:t>
            </a:r>
            <a:r>
              <a:rPr lang="en-US" dirty="0">
                <a:solidFill>
                  <a:srgbClr val="000000"/>
                </a:solidFill>
                <a:latin typeface="verdana" panose="020B0604030504040204" pitchFamily="34" charset="0"/>
              </a:rPr>
              <a:t> (</a:t>
            </a:r>
            <a:r>
              <a:rPr lang="en-US" b="1" dirty="0">
                <a:solidFill>
                  <a:srgbClr val="000000"/>
                </a:solidFill>
                <a:latin typeface="verdana" panose="020B0604030504040204" pitchFamily="34" charset="0"/>
              </a:rPr>
              <a:t>follicle stimulating hormone, FSH</a:t>
            </a:r>
            <a:r>
              <a:rPr lang="en-US" dirty="0">
                <a:solidFill>
                  <a:srgbClr val="000000"/>
                </a:solidFill>
                <a:latin typeface="verdana" panose="020B0604030504040204" pitchFamily="34" charset="0"/>
              </a:rPr>
              <a:t> and </a:t>
            </a:r>
            <a:r>
              <a:rPr lang="en-US" b="1" dirty="0">
                <a:solidFill>
                  <a:srgbClr val="000000"/>
                </a:solidFill>
                <a:latin typeface="verdana" panose="020B0604030504040204" pitchFamily="34" charset="0"/>
              </a:rPr>
              <a:t>luteinizing hormone, LH</a:t>
            </a:r>
            <a:r>
              <a:rPr lang="en-US" dirty="0">
                <a:solidFill>
                  <a:srgbClr val="000000"/>
                </a:solidFill>
                <a:latin typeface="verdana" panose="020B0604030504040204" pitchFamily="34" charset="0"/>
              </a:rPr>
              <a:t>) through </a:t>
            </a:r>
            <a:r>
              <a:rPr lang="en-US" b="1" dirty="0">
                <a:solidFill>
                  <a:srgbClr val="000000"/>
                </a:solidFill>
                <a:latin typeface="verdana" panose="020B0604030504040204" pitchFamily="34" charset="0"/>
              </a:rPr>
              <a:t>negative feedback inhibition</a:t>
            </a:r>
            <a:r>
              <a:rPr lang="en-US" dirty="0">
                <a:solidFill>
                  <a:srgbClr val="000000"/>
                </a:solidFill>
                <a:latin typeface="verdana" panose="020B0604030504040204" pitchFamily="34" charset="0"/>
              </a:rPr>
              <a:t>.”</a:t>
            </a:r>
            <a:endParaRPr lang="en-US" dirty="0"/>
          </a:p>
        </p:txBody>
      </p:sp>
      <p:pic>
        <p:nvPicPr>
          <p:cNvPr id="4" name="Picture 3">
            <a:extLst>
              <a:ext uri="{FF2B5EF4-FFF2-40B4-BE49-F238E27FC236}">
                <a16:creationId xmlns:a16="http://schemas.microsoft.com/office/drawing/2014/main" id="{679BC843-3859-494F-A67E-B45CF0A09057}"/>
              </a:ext>
            </a:extLst>
          </p:cNvPr>
          <p:cNvPicPr>
            <a:picLocks noChangeAspect="1"/>
          </p:cNvPicPr>
          <p:nvPr/>
        </p:nvPicPr>
        <p:blipFill>
          <a:blip r:embed="rId2"/>
          <a:stretch>
            <a:fillRect/>
          </a:stretch>
        </p:blipFill>
        <p:spPr>
          <a:xfrm>
            <a:off x="457200" y="381000"/>
            <a:ext cx="4605337" cy="5727785"/>
          </a:xfrm>
          <a:prstGeom prst="rect">
            <a:avLst/>
          </a:prstGeom>
        </p:spPr>
      </p:pic>
      <p:sp>
        <p:nvSpPr>
          <p:cNvPr id="5" name="TextBox 4">
            <a:extLst>
              <a:ext uri="{FF2B5EF4-FFF2-40B4-BE49-F238E27FC236}">
                <a16:creationId xmlns:a16="http://schemas.microsoft.com/office/drawing/2014/main" id="{051208E1-C630-4AC4-A8EB-25E2D832835F}"/>
              </a:ext>
            </a:extLst>
          </p:cNvPr>
          <p:cNvSpPr txBox="1"/>
          <p:nvPr/>
        </p:nvSpPr>
        <p:spPr>
          <a:xfrm>
            <a:off x="457200" y="6477000"/>
            <a:ext cx="8194964" cy="369332"/>
          </a:xfrm>
          <a:prstGeom prst="rect">
            <a:avLst/>
          </a:prstGeom>
          <a:noFill/>
        </p:spPr>
        <p:txBody>
          <a:bodyPr wrap="square" rtlCol="0">
            <a:spAutoFit/>
          </a:bodyPr>
          <a:lstStyle/>
          <a:p>
            <a:r>
              <a:rPr lang="en-US" dirty="0">
                <a:hlinkClick r:id="rId3"/>
              </a:rPr>
              <a:t>https://courses.washington.edu/conj/bess/contraception/contraception.htm</a:t>
            </a:r>
            <a:endParaRPr lang="en-US" dirty="0"/>
          </a:p>
        </p:txBody>
      </p:sp>
    </p:spTree>
    <p:extLst>
      <p:ext uri="{BB962C8B-B14F-4D97-AF65-F5344CB8AC3E}">
        <p14:creationId xmlns:p14="http://schemas.microsoft.com/office/powerpoint/2010/main" val="2446637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of Birth Control</a:t>
            </a: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98D40173-DED4-44F7-B78D-3C1B63A0462E}"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What Is Meant by Birth Control?</a:t>
            </a:r>
          </a:p>
        </p:txBody>
      </p:sp>
      <p:sp>
        <p:nvSpPr>
          <p:cNvPr id="11267" name="Content Placeholder 2"/>
          <p:cNvSpPr>
            <a:spLocks noGrp="1"/>
          </p:cNvSpPr>
          <p:nvPr>
            <p:ph sz="half" idx="1"/>
          </p:nvPr>
        </p:nvSpPr>
        <p:spPr>
          <a:xfrm>
            <a:off x="457200" y="1773238"/>
            <a:ext cx="4038600" cy="4624387"/>
          </a:xfrm>
        </p:spPr>
        <p:txBody>
          <a:bodyPr/>
          <a:lstStyle/>
          <a:p>
            <a:r>
              <a:rPr lang="en-US" sz="1800"/>
              <a:t>Sterilizations - tubal ligation, male sterilization (vasectomy), fallopian implants (Essure).  </a:t>
            </a:r>
          </a:p>
          <a:p>
            <a:r>
              <a:rPr lang="en-US" sz="1800"/>
              <a:t>Oral contraceptives pills (OCPs).</a:t>
            </a:r>
          </a:p>
          <a:p>
            <a:pPr lvl="1"/>
            <a:r>
              <a:rPr lang="en-US" sz="1800"/>
              <a:t>Combination – Mono-, Bi-, Tri-, 4-Phasic</a:t>
            </a:r>
          </a:p>
          <a:p>
            <a:r>
              <a:rPr lang="en-US" sz="1800"/>
              <a:t>Contraceptive Patch (OrthoEvra)</a:t>
            </a:r>
          </a:p>
          <a:p>
            <a:r>
              <a:rPr lang="en-US" sz="1800"/>
              <a:t>Vaginal Rings (Nuvaring) </a:t>
            </a:r>
          </a:p>
          <a:p>
            <a:r>
              <a:rPr lang="en-US" sz="1800"/>
              <a:t>Injectables (Depo-Provera, Lunella [no longer available])</a:t>
            </a:r>
          </a:p>
          <a:p>
            <a:r>
              <a:rPr lang="en-US" sz="1800"/>
              <a:t>Surgical Implant (Implanon)</a:t>
            </a:r>
          </a:p>
          <a:p>
            <a:r>
              <a:rPr lang="en-US" sz="1800"/>
              <a:t>Barriers/ Blockades:  diaphragms, condoms, sponge, cervical cap</a:t>
            </a:r>
          </a:p>
          <a:p>
            <a:r>
              <a:rPr lang="en-US" sz="1800"/>
              <a:t>Spermacide foam, film, or gels</a:t>
            </a:r>
          </a:p>
          <a:p>
            <a:endParaRPr lang="en-US"/>
          </a:p>
        </p:txBody>
      </p:sp>
      <p:sp>
        <p:nvSpPr>
          <p:cNvPr id="11268" name="Content Placeholder 3"/>
          <p:cNvSpPr>
            <a:spLocks noGrp="1"/>
          </p:cNvSpPr>
          <p:nvPr>
            <p:ph sz="half" idx="2"/>
          </p:nvPr>
        </p:nvSpPr>
        <p:spPr>
          <a:xfrm>
            <a:off x="4648200" y="1773238"/>
            <a:ext cx="4038600" cy="4624387"/>
          </a:xfrm>
        </p:spPr>
        <p:txBody>
          <a:bodyPr/>
          <a:lstStyle/>
          <a:p>
            <a:r>
              <a:rPr lang="en-US" sz="1800"/>
              <a:t>Intrauterine Devices:  copper Intrauterine Devices (IUDs), drug releasing IUDs (Mirena)</a:t>
            </a:r>
          </a:p>
          <a:p>
            <a:r>
              <a:rPr lang="en-US" sz="1800"/>
              <a:t>Periodic Abstinence: calendar rhythm, natural family planning</a:t>
            </a:r>
          </a:p>
          <a:p>
            <a:r>
              <a:rPr lang="en-US" sz="1800"/>
              <a:t>Emergency Contraception, “Morning After Pill”, “Post coital Contraception”</a:t>
            </a:r>
          </a:p>
          <a:p>
            <a:r>
              <a:rPr lang="en-US" sz="1800"/>
              <a:t>Abortifacient:  Mifeprex (Mifepristone, RU-486) 600mg dose</a:t>
            </a:r>
          </a:p>
          <a:p>
            <a:r>
              <a:rPr lang="en-US" sz="1800"/>
              <a:t>Ella (ulipristal acetate;</a:t>
            </a:r>
            <a:r>
              <a:rPr lang="en-US" sz="1800" b="1"/>
              <a:t> </a:t>
            </a:r>
            <a:r>
              <a:rPr lang="en-US" sz="1800"/>
              <a:t>now approved in the US); known as  Ellaone in Europe </a:t>
            </a:r>
          </a:p>
          <a:p>
            <a:endParaRPr lang="en-US"/>
          </a:p>
        </p:txBody>
      </p:sp>
      <p:sp>
        <p:nvSpPr>
          <p:cNvPr id="5" name="Slide Number Placeholder 4"/>
          <p:cNvSpPr>
            <a:spLocks noGrp="1"/>
          </p:cNvSpPr>
          <p:nvPr>
            <p:ph type="sldNum" sz="quarter" idx="12"/>
          </p:nvPr>
        </p:nvSpPr>
        <p:spPr/>
        <p:txBody>
          <a:bodyPr/>
          <a:lstStyle/>
          <a:p>
            <a:pPr>
              <a:defRPr/>
            </a:pPr>
            <a:fld id="{0FEE6EBC-10B0-43C2-A926-14E25FE299E8}" type="slidenum">
              <a:rPr lang="en-US" smtClean="0"/>
              <a:pPr>
                <a:defRPr/>
              </a:pPr>
              <a:t>16</a:t>
            </a:fld>
            <a:endParaRPr lang="en-US"/>
          </a:p>
        </p:txBody>
      </p:sp>
      <p:sp>
        <p:nvSpPr>
          <p:cNvPr id="11270" name="TextBox 5"/>
          <p:cNvSpPr txBox="1">
            <a:spLocks noChangeArrowheads="1"/>
          </p:cNvSpPr>
          <p:nvPr/>
        </p:nvSpPr>
        <p:spPr bwMode="auto">
          <a:xfrm>
            <a:off x="2362200" y="6211888"/>
            <a:ext cx="3473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Facts and Comparisons, (St. Louis 2011).</a:t>
            </a:r>
          </a:p>
          <a:p>
            <a:pPr eaLnBrk="1" hangingPunct="1"/>
            <a:endParaRPr lang="en-US"/>
          </a:p>
        </p:txBody>
      </p:sp>
    </p:spTree>
    <p:extLst>
      <p:ext uri="{BB962C8B-B14F-4D97-AF65-F5344CB8AC3E}">
        <p14:creationId xmlns:p14="http://schemas.microsoft.com/office/powerpoint/2010/main" val="462074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506B63B-F75F-4FAD-9E34-5F2EC2CF2241}"/>
              </a:ext>
            </a:extLst>
          </p:cNvPr>
          <p:cNvPicPr>
            <a:picLocks noGrp="1" noChangeAspect="1"/>
          </p:cNvPicPr>
          <p:nvPr>
            <p:ph idx="1"/>
          </p:nvPr>
        </p:nvPicPr>
        <p:blipFill>
          <a:blip r:embed="rId2"/>
          <a:stretch>
            <a:fillRect/>
          </a:stretch>
        </p:blipFill>
        <p:spPr>
          <a:xfrm>
            <a:off x="376636" y="700337"/>
            <a:ext cx="8242126" cy="5110118"/>
          </a:xfrm>
          <a:prstGeom prst="rect">
            <a:avLst/>
          </a:prstGeom>
        </p:spPr>
      </p:pic>
      <p:sp>
        <p:nvSpPr>
          <p:cNvPr id="3" name="Title 2">
            <a:extLst>
              <a:ext uri="{FF2B5EF4-FFF2-40B4-BE49-F238E27FC236}">
                <a16:creationId xmlns:a16="http://schemas.microsoft.com/office/drawing/2014/main" id="{EC1E1CE7-37D6-41AD-9798-0DF4FC62A701}"/>
              </a:ext>
            </a:extLst>
          </p:cNvPr>
          <p:cNvSpPr>
            <a:spLocks noGrp="1"/>
          </p:cNvSpPr>
          <p:nvPr>
            <p:ph type="title"/>
          </p:nvPr>
        </p:nvSpPr>
        <p:spPr>
          <a:xfrm>
            <a:off x="433974" y="325208"/>
            <a:ext cx="4114800" cy="152927"/>
          </a:xfrm>
        </p:spPr>
        <p:txBody>
          <a:bodyPr>
            <a:normAutofit fontScale="90000"/>
          </a:bodyPr>
          <a:lstStyle/>
          <a:p>
            <a:r>
              <a:rPr lang="en-US" b="1" dirty="0">
                <a:effectLst>
                  <a:outerShdw blurRad="38100" dist="38100" dir="2700000" algn="tl">
                    <a:srgbClr val="000000">
                      <a:alpha val="43137"/>
                    </a:srgbClr>
                  </a:outerShdw>
                </a:effectLst>
              </a:rPr>
              <a:t>Efficacy of Agents</a:t>
            </a:r>
          </a:p>
        </p:txBody>
      </p:sp>
      <p:sp>
        <p:nvSpPr>
          <p:cNvPr id="6" name="Rectangle 5">
            <a:extLst>
              <a:ext uri="{FF2B5EF4-FFF2-40B4-BE49-F238E27FC236}">
                <a16:creationId xmlns:a16="http://schemas.microsoft.com/office/drawing/2014/main" id="{7CAB647F-F86A-45FB-BDCA-23D2F73048DE}"/>
              </a:ext>
            </a:extLst>
          </p:cNvPr>
          <p:cNvSpPr/>
          <p:nvPr/>
        </p:nvSpPr>
        <p:spPr>
          <a:xfrm>
            <a:off x="433974" y="6382751"/>
            <a:ext cx="7315074" cy="3000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https://hcp.paragard.com/wp-content/uploads/sites/2/2018/09/ParaGard-PI.pdf</a:t>
            </a:r>
          </a:p>
        </p:txBody>
      </p:sp>
      <p:sp>
        <p:nvSpPr>
          <p:cNvPr id="2" name="TextBox 1">
            <a:extLst>
              <a:ext uri="{FF2B5EF4-FFF2-40B4-BE49-F238E27FC236}">
                <a16:creationId xmlns:a16="http://schemas.microsoft.com/office/drawing/2014/main" id="{B37530F0-FDF0-4D2A-9C3F-497C0D9E6FA2}"/>
              </a:ext>
            </a:extLst>
          </p:cNvPr>
          <p:cNvSpPr txBox="1"/>
          <p:nvPr/>
        </p:nvSpPr>
        <p:spPr>
          <a:xfrm>
            <a:off x="376636" y="6032657"/>
            <a:ext cx="5396218"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a:ea typeface="+mn-ea"/>
                <a:cs typeface="+mn-cs"/>
              </a:rPr>
              <a:t>Parous – Having Given Birth, Nulliparous – never have given birth</a:t>
            </a:r>
          </a:p>
        </p:txBody>
      </p:sp>
    </p:spTree>
    <p:extLst>
      <p:ext uri="{BB962C8B-B14F-4D97-AF65-F5344CB8AC3E}">
        <p14:creationId xmlns:p14="http://schemas.microsoft.com/office/powerpoint/2010/main" val="239399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1E1CE7-37D6-41AD-9798-0DF4FC62A701}"/>
              </a:ext>
            </a:extLst>
          </p:cNvPr>
          <p:cNvSpPr>
            <a:spLocks noGrp="1"/>
          </p:cNvSpPr>
          <p:nvPr>
            <p:ph type="title"/>
          </p:nvPr>
        </p:nvSpPr>
        <p:spPr>
          <a:xfrm>
            <a:off x="433974" y="325208"/>
            <a:ext cx="4114800" cy="857250"/>
          </a:xfrm>
        </p:spPr>
        <p:txBody>
          <a:bodyPr>
            <a:normAutofit/>
          </a:bodyPr>
          <a:lstStyle/>
          <a:p>
            <a:endParaRPr lang="en-US" b="1"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A0240465-B2BA-4EB5-AC07-6A6F7EB6C3D8}"/>
              </a:ext>
            </a:extLst>
          </p:cNvPr>
          <p:cNvPicPr>
            <a:picLocks noChangeAspect="1"/>
          </p:cNvPicPr>
          <p:nvPr/>
        </p:nvPicPr>
        <p:blipFill>
          <a:blip r:embed="rId3"/>
          <a:stretch>
            <a:fillRect/>
          </a:stretch>
        </p:blipFill>
        <p:spPr>
          <a:xfrm>
            <a:off x="1471780" y="0"/>
            <a:ext cx="5544262" cy="7252945"/>
          </a:xfrm>
          <a:prstGeom prst="rect">
            <a:avLst/>
          </a:prstGeom>
        </p:spPr>
      </p:pic>
    </p:spTree>
    <p:extLst>
      <p:ext uri="{BB962C8B-B14F-4D97-AF65-F5344CB8AC3E}">
        <p14:creationId xmlns:p14="http://schemas.microsoft.com/office/powerpoint/2010/main" val="296568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98405-AF35-4529-ACD8-ABEC22D2E5CE}"/>
              </a:ext>
            </a:extLst>
          </p:cNvPr>
          <p:cNvSpPr>
            <a:spLocks noGrp="1"/>
          </p:cNvSpPr>
          <p:nvPr>
            <p:ph type="title"/>
          </p:nvPr>
        </p:nvSpPr>
        <p:spPr/>
        <p:txBody>
          <a:bodyPr/>
          <a:lstStyle/>
          <a:p>
            <a:r>
              <a:rPr lang="en-US" dirty="0"/>
              <a:t>Potential Mechanisms</a:t>
            </a:r>
          </a:p>
        </p:txBody>
      </p:sp>
      <p:sp>
        <p:nvSpPr>
          <p:cNvPr id="3" name="Content Placeholder 2">
            <a:extLst>
              <a:ext uri="{FF2B5EF4-FFF2-40B4-BE49-F238E27FC236}">
                <a16:creationId xmlns:a16="http://schemas.microsoft.com/office/drawing/2014/main" id="{91DCA14C-9E3F-4A90-80CF-41FF68D35649}"/>
              </a:ext>
            </a:extLst>
          </p:cNvPr>
          <p:cNvSpPr>
            <a:spLocks noGrp="1"/>
          </p:cNvSpPr>
          <p:nvPr>
            <p:ph idx="1"/>
          </p:nvPr>
        </p:nvSpPr>
        <p:spPr/>
        <p:txBody>
          <a:bodyPr>
            <a:normAutofit/>
          </a:bodyPr>
          <a:lstStyle/>
          <a:p>
            <a:r>
              <a:rPr lang="en-US" dirty="0" err="1"/>
              <a:t>Prefertilization</a:t>
            </a:r>
            <a:r>
              <a:rPr lang="en-US" dirty="0"/>
              <a:t> </a:t>
            </a:r>
          </a:p>
          <a:p>
            <a:pPr lvl="1"/>
            <a:r>
              <a:rPr lang="en-US" dirty="0"/>
              <a:t>altering the cervical mucus, changing vaginal pH, impeding sperm, and preventing ovulation</a:t>
            </a:r>
          </a:p>
          <a:p>
            <a:pPr lvl="2"/>
            <a:r>
              <a:rPr lang="en-US" dirty="0" err="1"/>
              <a:t>Phexxi</a:t>
            </a:r>
            <a:r>
              <a:rPr lang="en-US" dirty="0"/>
              <a:t> is a non-hormonal contraceptive gel that alters vaginal pH to make it too acidic for sperm to survive</a:t>
            </a:r>
          </a:p>
          <a:p>
            <a:r>
              <a:rPr lang="en-US" dirty="0"/>
              <a:t>Postfertilization </a:t>
            </a:r>
          </a:p>
          <a:p>
            <a:pPr lvl="1"/>
            <a:r>
              <a:rPr lang="en-US" dirty="0"/>
              <a:t>impede early embryo (blastocyst) implantation.  </a:t>
            </a:r>
          </a:p>
        </p:txBody>
      </p:sp>
      <p:sp>
        <p:nvSpPr>
          <p:cNvPr id="4" name="Slide Number Placeholder 3">
            <a:extLst>
              <a:ext uri="{FF2B5EF4-FFF2-40B4-BE49-F238E27FC236}">
                <a16:creationId xmlns:a16="http://schemas.microsoft.com/office/drawing/2014/main" id="{0DC1EFB2-5018-45B7-B4C1-53FED98A488A}"/>
              </a:ext>
            </a:extLst>
          </p:cNvPr>
          <p:cNvSpPr>
            <a:spLocks noGrp="1"/>
          </p:cNvSpPr>
          <p:nvPr>
            <p:ph type="sldNum" sz="quarter" idx="12"/>
          </p:nvPr>
        </p:nvSpPr>
        <p:spPr/>
        <p:txBody>
          <a:bodyPr/>
          <a:lstStyle/>
          <a:p>
            <a:fld id="{98D40173-DED4-44F7-B78D-3C1B63A0462E}" type="slidenum">
              <a:rPr lang="en-US" smtClean="0"/>
              <a:pPr/>
              <a:t>19</a:t>
            </a:fld>
            <a:endParaRPr lang="en-US"/>
          </a:p>
        </p:txBody>
      </p:sp>
    </p:spTree>
    <p:extLst>
      <p:ext uri="{BB962C8B-B14F-4D97-AF65-F5344CB8AC3E}">
        <p14:creationId xmlns:p14="http://schemas.microsoft.com/office/powerpoint/2010/main" val="61235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802EC-479E-49AC-806B-6317F68968E9}"/>
              </a:ext>
            </a:extLst>
          </p:cNvPr>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Science and the Bible</a:t>
            </a:r>
          </a:p>
        </p:txBody>
      </p:sp>
      <p:sp>
        <p:nvSpPr>
          <p:cNvPr id="3" name="Content Placeholder 2">
            <a:extLst>
              <a:ext uri="{FF2B5EF4-FFF2-40B4-BE49-F238E27FC236}">
                <a16:creationId xmlns:a16="http://schemas.microsoft.com/office/drawing/2014/main" id="{0D9178B4-F8E4-46F0-8D71-FE339F2AE631}"/>
              </a:ext>
            </a:extLst>
          </p:cNvPr>
          <p:cNvSpPr>
            <a:spLocks noGrp="1"/>
          </p:cNvSpPr>
          <p:nvPr>
            <p:ph idx="1"/>
          </p:nvPr>
        </p:nvSpPr>
        <p:spPr>
          <a:xfrm>
            <a:off x="304800" y="1417638"/>
            <a:ext cx="8534400" cy="5165724"/>
          </a:xfrm>
        </p:spPr>
        <p:txBody>
          <a:bodyPr>
            <a:normAutofit lnSpcReduction="10000"/>
          </a:bodyPr>
          <a:lstStyle/>
          <a:p>
            <a:r>
              <a:rPr lang="en-US" b="1" dirty="0"/>
              <a:t>Ecclesiastes 8:17 </a:t>
            </a:r>
            <a:r>
              <a:rPr lang="en-US" dirty="0"/>
              <a:t>then I saw all the work of God, that man cannot find out the work that is done under the sun. However much man may toil in seeking, he will not find it out. </a:t>
            </a:r>
            <a:r>
              <a:rPr lang="en-US" b="1" dirty="0"/>
              <a:t>Even though a wise man claims to know</a:t>
            </a:r>
            <a:r>
              <a:rPr lang="en-US" dirty="0"/>
              <a:t>, </a:t>
            </a:r>
            <a:r>
              <a:rPr lang="en-US" b="1" dirty="0"/>
              <a:t>he cannot find it out</a:t>
            </a:r>
            <a:r>
              <a:rPr lang="en-US" dirty="0"/>
              <a:t>. </a:t>
            </a:r>
          </a:p>
          <a:p>
            <a:r>
              <a:rPr lang="en-US" b="1" dirty="0"/>
              <a:t>Proverbs 18:17 </a:t>
            </a:r>
            <a:r>
              <a:rPr lang="en-US" dirty="0"/>
              <a:t>The one who states his case </a:t>
            </a:r>
            <a:r>
              <a:rPr lang="en-US" b="1" dirty="0"/>
              <a:t>first seems right</a:t>
            </a:r>
            <a:r>
              <a:rPr lang="en-US" dirty="0"/>
              <a:t>, until the other comes and examines him.</a:t>
            </a:r>
          </a:p>
          <a:p>
            <a:r>
              <a:rPr lang="en-US" b="1" dirty="0"/>
              <a:t>Proverbs 25:2 </a:t>
            </a:r>
            <a:r>
              <a:rPr lang="en-US" dirty="0"/>
              <a:t>It is the glory of God to </a:t>
            </a:r>
            <a:r>
              <a:rPr lang="en-US" b="1" dirty="0"/>
              <a:t>conceal things</a:t>
            </a:r>
            <a:r>
              <a:rPr lang="en-US" dirty="0"/>
              <a:t>, but the glory of kings is to search things out.  </a:t>
            </a:r>
          </a:p>
          <a:p>
            <a:endParaRPr lang="en-US" b="1" dirty="0"/>
          </a:p>
        </p:txBody>
      </p:sp>
      <p:sp>
        <p:nvSpPr>
          <p:cNvPr id="4" name="Slide Number Placeholder 3">
            <a:extLst>
              <a:ext uri="{FF2B5EF4-FFF2-40B4-BE49-F238E27FC236}">
                <a16:creationId xmlns:a16="http://schemas.microsoft.com/office/drawing/2014/main" id="{0AE01654-7088-4D0C-82F6-D3F20822DD78}"/>
              </a:ext>
            </a:extLst>
          </p:cNvPr>
          <p:cNvSpPr>
            <a:spLocks noGrp="1"/>
          </p:cNvSpPr>
          <p:nvPr>
            <p:ph type="sldNum" sz="quarter" idx="12"/>
          </p:nvPr>
        </p:nvSpPr>
        <p:spPr/>
        <p:txBody>
          <a:bodyPr/>
          <a:lstStyle/>
          <a:p>
            <a:fld id="{98D40173-DED4-44F7-B78D-3C1B63A0462E}" type="slidenum">
              <a:rPr lang="en-US" smtClean="0"/>
              <a:pPr/>
              <a:t>2</a:t>
            </a:fld>
            <a:endParaRPr lang="en-US"/>
          </a:p>
        </p:txBody>
      </p:sp>
    </p:spTree>
    <p:extLst>
      <p:ext uri="{BB962C8B-B14F-4D97-AF65-F5344CB8AC3E}">
        <p14:creationId xmlns:p14="http://schemas.microsoft.com/office/powerpoint/2010/main" val="1845376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The Language of Birth Control</a:t>
            </a:r>
          </a:p>
        </p:txBody>
      </p:sp>
      <p:sp>
        <p:nvSpPr>
          <p:cNvPr id="3" name="Content Placeholder 2"/>
          <p:cNvSpPr>
            <a:spLocks noGrp="1"/>
          </p:cNvSpPr>
          <p:nvPr>
            <p:ph idx="1"/>
          </p:nvPr>
        </p:nvSpPr>
        <p:spPr/>
        <p:txBody>
          <a:bodyPr>
            <a:normAutofit fontScale="92500" lnSpcReduction="10000"/>
          </a:bodyPr>
          <a:lstStyle/>
          <a:p>
            <a:r>
              <a:rPr lang="en-US" sz="5200" dirty="0"/>
              <a:t>“If you can find the right terminology,” she said, “you can change the way people think.” </a:t>
            </a:r>
            <a:r>
              <a:rPr lang="en-US" sz="2400" dirty="0"/>
              <a:t>said Carmen Fought, linguist at </a:t>
            </a:r>
            <a:r>
              <a:rPr lang="en-US" sz="2400" dirty="0" err="1"/>
              <a:t>Pitzer</a:t>
            </a:r>
            <a:r>
              <a:rPr lang="en-US" sz="2400" dirty="0"/>
              <a:t> College</a:t>
            </a:r>
            <a:endParaRPr lang="en-US" dirty="0"/>
          </a:p>
          <a:p>
            <a:endParaRPr lang="en-US" dirty="0"/>
          </a:p>
          <a:p>
            <a:r>
              <a:rPr lang="en-US" sz="1800" dirty="0"/>
              <a:t>Weil, Elizabeth. "West Palm Woman Calls Faux Spouse Her ‘</a:t>
            </a:r>
            <a:r>
              <a:rPr lang="en-US" sz="1800" dirty="0" err="1"/>
              <a:t>Fusband</a:t>
            </a:r>
            <a:r>
              <a:rPr lang="en-US" sz="1800" dirty="0"/>
              <a:t>’, What Do You Call an Unmarried Partner When Girlfriend/Boyfriend Doesn’t Sound Right?" </a:t>
            </a:r>
            <a:r>
              <a:rPr lang="en-US" sz="1800" i="1" dirty="0"/>
              <a:t>The Palm Beach Post</a:t>
            </a:r>
            <a:r>
              <a:rPr lang="en-US" sz="1800" dirty="0"/>
              <a:t>: Cox Publication, 2013. </a:t>
            </a:r>
            <a:r>
              <a:rPr lang="en-US" sz="1800" dirty="0">
                <a:hlinkClick r:id="rId2"/>
              </a:rPr>
              <a:t>https://www.palmbeachpost.com/lifestyles/west-palm-woman-calls-faux-spouse-her-fusband/n0IvmJwy3swUldiY094dEL/</a:t>
            </a:r>
            <a:endParaRPr lang="en-US" dirty="0"/>
          </a:p>
        </p:txBody>
      </p:sp>
      <p:sp>
        <p:nvSpPr>
          <p:cNvPr id="4" name="Slide Number Placeholder 3"/>
          <p:cNvSpPr>
            <a:spLocks noGrp="1"/>
          </p:cNvSpPr>
          <p:nvPr>
            <p:ph type="sldNum" sz="quarter" idx="12"/>
          </p:nvPr>
        </p:nvSpPr>
        <p:spPr/>
        <p:txBody>
          <a:bodyPr/>
          <a:lstStyle/>
          <a:p>
            <a:fld id="{98D40173-DED4-44F7-B78D-3C1B63A0462E}" type="slidenum">
              <a:rPr lang="en-US" smtClean="0"/>
              <a:pPr/>
              <a:t>20</a:t>
            </a:fld>
            <a:endParaRPr lang="en-US"/>
          </a:p>
        </p:txBody>
      </p:sp>
    </p:spTree>
    <p:extLst>
      <p:ext uri="{BB962C8B-B14F-4D97-AF65-F5344CB8AC3E}">
        <p14:creationId xmlns:p14="http://schemas.microsoft.com/office/powerpoint/2010/main" val="2868752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Confusing/ Controversial Language</a:t>
            </a:r>
          </a:p>
        </p:txBody>
      </p:sp>
      <p:sp>
        <p:nvSpPr>
          <p:cNvPr id="3" name="Content Placeholder 2"/>
          <p:cNvSpPr>
            <a:spLocks noGrp="1"/>
          </p:cNvSpPr>
          <p:nvPr>
            <p:ph idx="1"/>
          </p:nvPr>
        </p:nvSpPr>
        <p:spPr/>
        <p:txBody>
          <a:bodyPr>
            <a:normAutofit/>
          </a:bodyPr>
          <a:lstStyle/>
          <a:p>
            <a:r>
              <a:rPr lang="en-US" b="1" dirty="0"/>
              <a:t>Birth Control – </a:t>
            </a:r>
            <a:r>
              <a:rPr lang="en-US" dirty="0"/>
              <a:t>Generally not controlling labor and delivery</a:t>
            </a:r>
          </a:p>
          <a:p>
            <a:r>
              <a:rPr lang="en-US" b="1" dirty="0"/>
              <a:t>Clarify</a:t>
            </a:r>
          </a:p>
          <a:p>
            <a:pPr lvl="1"/>
            <a:r>
              <a:rPr lang="en-US" dirty="0"/>
              <a:t>Conception: Which Definition? </a:t>
            </a:r>
          </a:p>
          <a:p>
            <a:pPr lvl="2"/>
            <a:r>
              <a:rPr lang="en-US" dirty="0"/>
              <a:t>Fertilization?  or</a:t>
            </a:r>
          </a:p>
          <a:p>
            <a:pPr lvl="2"/>
            <a:r>
              <a:rPr lang="en-US" dirty="0"/>
              <a:t>Implantation ? or </a:t>
            </a:r>
          </a:p>
          <a:p>
            <a:pPr lvl="2"/>
            <a:r>
              <a:rPr lang="en-US" dirty="0"/>
              <a:t>Both?</a:t>
            </a:r>
          </a:p>
        </p:txBody>
      </p:sp>
      <p:sp>
        <p:nvSpPr>
          <p:cNvPr id="4" name="Slide Number Placeholder 3"/>
          <p:cNvSpPr>
            <a:spLocks noGrp="1"/>
          </p:cNvSpPr>
          <p:nvPr>
            <p:ph type="sldNum" sz="quarter" idx="12"/>
          </p:nvPr>
        </p:nvSpPr>
        <p:spPr/>
        <p:txBody>
          <a:bodyPr/>
          <a:lstStyle/>
          <a:p>
            <a:fld id="{98D40173-DED4-44F7-B78D-3C1B63A0462E}" type="slidenum">
              <a:rPr lang="en-US" smtClean="0"/>
              <a:pPr/>
              <a:t>21</a:t>
            </a:fld>
            <a:endParaRPr lang="en-US"/>
          </a:p>
        </p:txBody>
      </p:sp>
    </p:spTree>
    <p:extLst>
      <p:ext uri="{BB962C8B-B14F-4D97-AF65-F5344CB8AC3E}">
        <p14:creationId xmlns:p14="http://schemas.microsoft.com/office/powerpoint/2010/main" val="116617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Confusing/ Controversial Language</a:t>
            </a:r>
          </a:p>
        </p:txBody>
      </p:sp>
      <p:sp>
        <p:nvSpPr>
          <p:cNvPr id="3" name="Content Placeholder 2"/>
          <p:cNvSpPr>
            <a:spLocks noGrp="1"/>
          </p:cNvSpPr>
          <p:nvPr>
            <p:ph idx="1"/>
          </p:nvPr>
        </p:nvSpPr>
        <p:spPr/>
        <p:txBody>
          <a:bodyPr>
            <a:normAutofit lnSpcReduction="10000"/>
          </a:bodyPr>
          <a:lstStyle/>
          <a:p>
            <a:r>
              <a:rPr lang="en-US" b="1" dirty="0"/>
              <a:t>Clarify</a:t>
            </a:r>
          </a:p>
          <a:p>
            <a:pPr lvl="1"/>
            <a:r>
              <a:rPr lang="en-US" dirty="0"/>
              <a:t>Pregnancy: Which View?  </a:t>
            </a:r>
          </a:p>
          <a:p>
            <a:pPr lvl="2"/>
            <a:r>
              <a:rPr lang="en-US" dirty="0"/>
              <a:t>Fertilization view</a:t>
            </a:r>
          </a:p>
          <a:p>
            <a:pPr lvl="2"/>
            <a:r>
              <a:rPr lang="en-US" dirty="0"/>
              <a:t>Implantation view</a:t>
            </a:r>
          </a:p>
          <a:p>
            <a:pPr lvl="1"/>
            <a:r>
              <a:rPr lang="en-US" dirty="0"/>
              <a:t>Contraception – </a:t>
            </a:r>
            <a:r>
              <a:rPr lang="en-US" sz="2400" dirty="0"/>
              <a:t>Does one mean:</a:t>
            </a:r>
            <a:endParaRPr lang="en-US" dirty="0"/>
          </a:p>
          <a:p>
            <a:pPr lvl="2"/>
            <a:r>
              <a:rPr lang="en-US" dirty="0"/>
              <a:t>Prevent ovulation?</a:t>
            </a:r>
          </a:p>
          <a:p>
            <a:pPr lvl="2"/>
            <a:r>
              <a:rPr lang="en-US" dirty="0"/>
              <a:t>Prevent fertilization?</a:t>
            </a:r>
          </a:p>
          <a:p>
            <a:pPr lvl="2"/>
            <a:r>
              <a:rPr lang="en-US" dirty="0"/>
              <a:t>Prevent implantation?</a:t>
            </a:r>
          </a:p>
          <a:p>
            <a:pPr lvl="2"/>
            <a:r>
              <a:rPr lang="en-US" dirty="0"/>
              <a:t>Causing embryo detachment?</a:t>
            </a:r>
          </a:p>
          <a:p>
            <a:pPr lvl="2"/>
            <a:r>
              <a:rPr lang="en-US" dirty="0"/>
              <a:t>One or more of the above?</a:t>
            </a:r>
          </a:p>
        </p:txBody>
      </p:sp>
      <p:sp>
        <p:nvSpPr>
          <p:cNvPr id="4" name="Slide Number Placeholder 3"/>
          <p:cNvSpPr>
            <a:spLocks noGrp="1"/>
          </p:cNvSpPr>
          <p:nvPr>
            <p:ph type="sldNum" sz="quarter" idx="12"/>
          </p:nvPr>
        </p:nvSpPr>
        <p:spPr/>
        <p:txBody>
          <a:bodyPr/>
          <a:lstStyle/>
          <a:p>
            <a:fld id="{98D40173-DED4-44F7-B78D-3C1B63A0462E}" type="slidenum">
              <a:rPr lang="en-US" smtClean="0"/>
              <a:pPr/>
              <a:t>22</a:t>
            </a:fld>
            <a:endParaRPr lang="en-US"/>
          </a:p>
        </p:txBody>
      </p:sp>
    </p:spTree>
    <p:extLst>
      <p:ext uri="{BB962C8B-B14F-4D97-AF65-F5344CB8AC3E}">
        <p14:creationId xmlns:p14="http://schemas.microsoft.com/office/powerpoint/2010/main" val="21181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The Language of Birth Control</a:t>
            </a:r>
          </a:p>
        </p:txBody>
      </p:sp>
      <p:sp>
        <p:nvSpPr>
          <p:cNvPr id="3" name="Content Placeholder 2"/>
          <p:cNvSpPr>
            <a:spLocks noGrp="1"/>
          </p:cNvSpPr>
          <p:nvPr>
            <p:ph idx="1"/>
          </p:nvPr>
        </p:nvSpPr>
        <p:spPr/>
        <p:txBody>
          <a:bodyPr>
            <a:normAutofit/>
          </a:bodyPr>
          <a:lstStyle/>
          <a:p>
            <a:r>
              <a:rPr lang="en-US" dirty="0"/>
              <a:t>An established pregnancy is defined by the United States Food and Drug Administration/ National Institutes of Health and the American College of Obstetricians and Gynecologists (ACOG) </a:t>
            </a:r>
            <a:r>
              <a:rPr lang="en-US" b="1" dirty="0"/>
              <a:t>as beginning with implantation. </a:t>
            </a:r>
            <a:r>
              <a:rPr lang="en-US" sz="2400" dirty="0" err="1"/>
              <a:t>Trussell</a:t>
            </a:r>
            <a:r>
              <a:rPr lang="en-US" sz="2400" dirty="0"/>
              <a:t> J,  Jordan B.  Mechanism of action of emergency contraceptive pills. </a:t>
            </a:r>
            <a:r>
              <a:rPr lang="en-US" sz="2400" i="1" u="sng" dirty="0"/>
              <a:t>Contraception.</a:t>
            </a:r>
            <a:r>
              <a:rPr lang="en-US" sz="2400" dirty="0"/>
              <a:t> 2006 Aug;74(2):87-9. </a:t>
            </a:r>
            <a:r>
              <a:rPr lang="en-US" sz="2400" dirty="0" err="1"/>
              <a:t>Epub</a:t>
            </a:r>
            <a:r>
              <a:rPr lang="en-US" sz="2400" dirty="0"/>
              <a:t> 2006 May 19.</a:t>
            </a:r>
          </a:p>
          <a:p>
            <a:endParaRPr lang="en-US" sz="2400" dirty="0"/>
          </a:p>
          <a:p>
            <a:r>
              <a:rPr lang="en-US" sz="2400" dirty="0"/>
              <a:t>Do most women believe this when walking into the prescriber’s office?  Do they hold to the same definition?</a:t>
            </a:r>
          </a:p>
          <a:p>
            <a:endParaRPr lang="en-US" dirty="0"/>
          </a:p>
        </p:txBody>
      </p:sp>
      <p:sp>
        <p:nvSpPr>
          <p:cNvPr id="4" name="Slide Number Placeholder 3"/>
          <p:cNvSpPr>
            <a:spLocks noGrp="1"/>
          </p:cNvSpPr>
          <p:nvPr>
            <p:ph type="sldNum" sz="quarter" idx="12"/>
          </p:nvPr>
        </p:nvSpPr>
        <p:spPr/>
        <p:txBody>
          <a:bodyPr/>
          <a:lstStyle/>
          <a:p>
            <a:fld id="{98D40173-DED4-44F7-B78D-3C1B63A0462E}" type="slidenum">
              <a:rPr lang="en-US" smtClean="0"/>
              <a:pPr/>
              <a:t>23</a:t>
            </a:fld>
            <a:endParaRPr lang="en-US"/>
          </a:p>
        </p:txBody>
      </p:sp>
    </p:spTree>
    <p:extLst>
      <p:ext uri="{BB962C8B-B14F-4D97-AF65-F5344CB8AC3E}">
        <p14:creationId xmlns:p14="http://schemas.microsoft.com/office/powerpoint/2010/main" val="213400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2" end="2"/>
                                            </p:txEl>
                                          </p:spTgt>
                                        </p:tgtEl>
                                      </p:cBhvr>
                                    </p:animEffect>
                                    <p:animScale>
                                      <p:cBhvr>
                                        <p:cTn id="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a:xfrm>
            <a:off x="457200" y="907774"/>
            <a:ext cx="7543799" cy="2586990"/>
          </a:xfrm>
        </p:spPr>
        <p:txBody>
          <a:bodyPr>
            <a:noAutofit/>
          </a:bodyPr>
          <a:lstStyle/>
          <a:p>
            <a:r>
              <a:rPr lang="en-US" sz="5400" dirty="0">
                <a:solidFill>
                  <a:schemeClr val="tx1"/>
                </a:solidFill>
                <a:effectLst>
                  <a:outerShdw blurRad="38100" dist="38100" dir="2700000" algn="tl">
                    <a:srgbClr val="000000">
                      <a:alpha val="43137"/>
                    </a:srgbClr>
                  </a:outerShdw>
                </a:effectLst>
              </a:rPr>
              <a:t>The Morality</a:t>
            </a:r>
            <a:br>
              <a:rPr lang="en-US" sz="5400" dirty="0">
                <a:solidFill>
                  <a:schemeClr val="tx1"/>
                </a:solidFill>
                <a:effectLst>
                  <a:outerShdw blurRad="38100" dist="38100" dir="2700000" algn="tl">
                    <a:srgbClr val="000000">
                      <a:alpha val="43137"/>
                    </a:srgbClr>
                  </a:outerShdw>
                </a:effectLst>
              </a:rPr>
            </a:br>
            <a:r>
              <a:rPr lang="en-US" sz="5400" dirty="0">
                <a:solidFill>
                  <a:schemeClr val="tx1"/>
                </a:solidFill>
                <a:effectLst>
                  <a:outerShdw blurRad="38100" dist="38100" dir="2700000" algn="tl">
                    <a:srgbClr val="000000">
                      <a:alpha val="43137"/>
                    </a:srgbClr>
                  </a:outerShdw>
                </a:effectLst>
              </a:rPr>
              <a:t> of Intrauterine Devices (IUDs)</a:t>
            </a:r>
          </a:p>
        </p:txBody>
      </p:sp>
    </p:spTree>
    <p:extLst>
      <p:ext uri="{BB962C8B-B14F-4D97-AF65-F5344CB8AC3E}">
        <p14:creationId xmlns:p14="http://schemas.microsoft.com/office/powerpoint/2010/main" val="129764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D41C26-9ADE-4478-BDBA-4A9BCACAB69E}"/>
              </a:ext>
            </a:extLst>
          </p:cNvPr>
          <p:cNvSpPr>
            <a:spLocks noGrp="1"/>
          </p:cNvSpPr>
          <p:nvPr>
            <p:ph type="title"/>
          </p:nvPr>
        </p:nvSpPr>
        <p:spPr/>
        <p:txBody>
          <a:bodyPr>
            <a:normAutofit/>
          </a:bodyPr>
          <a:lstStyle/>
          <a:p>
            <a:r>
              <a:rPr lang="en-US" dirty="0"/>
              <a:t>What is an IUD?</a:t>
            </a:r>
          </a:p>
        </p:txBody>
      </p:sp>
      <p:pic>
        <p:nvPicPr>
          <p:cNvPr id="1026" name="Picture 2" descr="https://upload.wikimedia.org/wikipedia/commons/5/5b/IUD_with_scale.jpg">
            <a:extLst>
              <a:ext uri="{FF2B5EF4-FFF2-40B4-BE49-F238E27FC236}">
                <a16:creationId xmlns:a16="http://schemas.microsoft.com/office/drawing/2014/main" id="{C905E44C-BD86-4600-BFAA-E683891EDF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1428" y="1920479"/>
            <a:ext cx="2746186" cy="38189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5B98DE9-2904-4160-9DAF-5D2FE420558D}"/>
              </a:ext>
            </a:extLst>
          </p:cNvPr>
          <p:cNvSpPr/>
          <p:nvPr/>
        </p:nvSpPr>
        <p:spPr>
          <a:xfrm>
            <a:off x="339754" y="5690897"/>
            <a:ext cx="4492305" cy="230832"/>
          </a:xfrm>
          <a:prstGeom prst="rect">
            <a:avLst/>
          </a:prstGeom>
        </p:spPr>
        <p:txBody>
          <a:bodyPr wrap="square">
            <a:spAutoFit/>
          </a:bodyPr>
          <a:lstStyle/>
          <a:p>
            <a:r>
              <a:rPr lang="en-US" sz="900" dirty="0"/>
              <a:t>https://commons.wikimedia.org/wiki/File:Multiload-Gynefix-Paragard.jpg</a:t>
            </a:r>
          </a:p>
        </p:txBody>
      </p:sp>
      <p:pic>
        <p:nvPicPr>
          <p:cNvPr id="1028" name="Picture 4" descr="https://upload.wikimedia.org/wikipedia/commons/1/18/Blausen_0585_IUD.png">
            <a:extLst>
              <a:ext uri="{FF2B5EF4-FFF2-40B4-BE49-F238E27FC236}">
                <a16:creationId xmlns:a16="http://schemas.microsoft.com/office/drawing/2014/main" id="{375C9DF1-050F-4B4B-9B5D-B249149101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4555" y="2016153"/>
            <a:ext cx="4068659" cy="30514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0B6F15A-0EBF-4837-AFE2-74DF223A02CC}"/>
              </a:ext>
            </a:extLst>
          </p:cNvPr>
          <p:cNvSpPr/>
          <p:nvPr/>
        </p:nvSpPr>
        <p:spPr>
          <a:xfrm>
            <a:off x="4540864" y="5171524"/>
            <a:ext cx="4572000" cy="646331"/>
          </a:xfrm>
          <a:prstGeom prst="rect">
            <a:avLst/>
          </a:prstGeom>
        </p:spPr>
        <p:txBody>
          <a:bodyPr>
            <a:spAutoFit/>
          </a:bodyPr>
          <a:lstStyle/>
          <a:p>
            <a:r>
              <a:rPr lang="en-US" sz="900" dirty="0"/>
              <a:t>By </a:t>
            </a:r>
            <a:r>
              <a:rPr lang="en-US" sz="900" dirty="0" err="1"/>
              <a:t>BruceBlaus</a:t>
            </a:r>
            <a:r>
              <a:rPr lang="en-US" sz="900" dirty="0"/>
              <a:t>. When using this image in external sources it can be cited </a:t>
            </a:r>
            <a:r>
              <a:rPr lang="en-US" sz="900" dirty="0" err="1"/>
              <a:t>as:Blausen.com</a:t>
            </a:r>
            <a:r>
              <a:rPr lang="en-US" sz="900" dirty="0"/>
              <a:t> staff (2014). "Medical gallery of </a:t>
            </a:r>
            <a:r>
              <a:rPr lang="en-US" sz="900" dirty="0" err="1"/>
              <a:t>Blausen</a:t>
            </a:r>
            <a:r>
              <a:rPr lang="en-US" sz="900" dirty="0"/>
              <a:t> Medical 2014". </a:t>
            </a:r>
            <a:r>
              <a:rPr lang="en-US" sz="900" dirty="0" err="1"/>
              <a:t>WikiJournal</a:t>
            </a:r>
            <a:r>
              <a:rPr lang="en-US" sz="900" dirty="0"/>
              <a:t> of Medicine 1 (2). DOI:10.15347/</a:t>
            </a:r>
            <a:r>
              <a:rPr lang="en-US" sz="900" dirty="0" err="1"/>
              <a:t>wjm</a:t>
            </a:r>
            <a:r>
              <a:rPr lang="en-US" sz="900" dirty="0"/>
              <a:t>/2014.010. ISSN 2002-4436. - Own work, CC BY 3.0, https://commons.wikimedia.org/w/index.php?curid=30462644</a:t>
            </a:r>
          </a:p>
        </p:txBody>
      </p:sp>
      <p:sp>
        <p:nvSpPr>
          <p:cNvPr id="2" name="TextBox 1">
            <a:extLst>
              <a:ext uri="{FF2B5EF4-FFF2-40B4-BE49-F238E27FC236}">
                <a16:creationId xmlns:a16="http://schemas.microsoft.com/office/drawing/2014/main" id="{3241080D-3CC0-90B7-1299-63899DF80B2D}"/>
              </a:ext>
            </a:extLst>
          </p:cNvPr>
          <p:cNvSpPr txBox="1"/>
          <p:nvPr/>
        </p:nvSpPr>
        <p:spPr>
          <a:xfrm>
            <a:off x="1600200" y="6152562"/>
            <a:ext cx="5943600" cy="369332"/>
          </a:xfrm>
          <a:prstGeom prst="rect">
            <a:avLst/>
          </a:prstGeom>
          <a:noFill/>
        </p:spPr>
        <p:txBody>
          <a:bodyPr wrap="square" rtlCol="0">
            <a:spAutoFit/>
          </a:bodyPr>
          <a:lstStyle/>
          <a:p>
            <a:r>
              <a:rPr lang="en-US" dirty="0"/>
              <a:t>Referred to as LARCs – Long-acting reversible contraceptives</a:t>
            </a:r>
          </a:p>
        </p:txBody>
      </p:sp>
    </p:spTree>
    <p:extLst>
      <p:ext uri="{BB962C8B-B14F-4D97-AF65-F5344CB8AC3E}">
        <p14:creationId xmlns:p14="http://schemas.microsoft.com/office/powerpoint/2010/main" val="287386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C0286E-C0A5-4505-BA93-E4CE50B06498}"/>
              </a:ext>
            </a:extLst>
          </p:cNvPr>
          <p:cNvSpPr>
            <a:spLocks noGrp="1"/>
          </p:cNvSpPr>
          <p:nvPr>
            <p:ph idx="1"/>
          </p:nvPr>
        </p:nvSpPr>
        <p:spPr/>
        <p:txBody>
          <a:bodyPr>
            <a:normAutofit fontScale="85000" lnSpcReduction="10000"/>
          </a:bodyPr>
          <a:lstStyle/>
          <a:p>
            <a:r>
              <a:rPr lang="en-US" b="1" dirty="0">
                <a:effectLst>
                  <a:outerShdw blurRad="38100" dist="38100" dir="2700000" algn="tl">
                    <a:srgbClr val="000000">
                      <a:alpha val="43137"/>
                    </a:srgbClr>
                  </a:outerShdw>
                </a:effectLst>
              </a:rPr>
              <a:t>Paragard</a:t>
            </a:r>
            <a:r>
              <a:rPr lang="en-US" dirty="0"/>
              <a:t> ® </a:t>
            </a:r>
          </a:p>
          <a:p>
            <a:pPr lvl="1"/>
            <a:r>
              <a:rPr lang="en-US" dirty="0"/>
              <a:t>Copper IUD – provides contraception for 10 years, pregnancy rate of 1/100</a:t>
            </a:r>
          </a:p>
          <a:p>
            <a:r>
              <a:rPr lang="en-US" dirty="0"/>
              <a:t>Mechanism “The contraceptive effectiveness of ParaGard is enhanced by copper continuously released into the uterine cavity. Mechanism(s) by which copper enhances contraceptive efficacy include interference with sperm transport and fertilization of an egg, and </a:t>
            </a:r>
            <a:r>
              <a:rPr lang="en-US" b="1" dirty="0">
                <a:solidFill>
                  <a:srgbClr val="FFFF00"/>
                </a:solidFill>
                <a:highlight>
                  <a:srgbClr val="000080"/>
                </a:highlight>
              </a:rPr>
              <a:t>possibly prevention of implantation</a:t>
            </a:r>
            <a:r>
              <a:rPr lang="en-US" b="1" dirty="0">
                <a:highlight>
                  <a:srgbClr val="000080"/>
                </a:highlight>
              </a:rPr>
              <a:t>.” </a:t>
            </a:r>
            <a:r>
              <a:rPr lang="en-US" sz="1350" dirty="0"/>
              <a:t>(</a:t>
            </a:r>
            <a:r>
              <a:rPr lang="en-US" sz="1350" dirty="0">
                <a:hlinkClick r:id="rId2"/>
              </a:rPr>
              <a:t>https://hcp.paragard.com/wp-content/uploads/sites/2/2018/09/ParaGard-PI.pdf</a:t>
            </a:r>
            <a:r>
              <a:rPr lang="en-US" sz="1350" dirty="0"/>
              <a:t>) </a:t>
            </a:r>
          </a:p>
          <a:p>
            <a:r>
              <a:rPr lang="en-US" dirty="0"/>
              <a:t>Used historically for post coital contraception = post sex = “emergency contraception”</a:t>
            </a:r>
          </a:p>
        </p:txBody>
      </p:sp>
      <p:sp>
        <p:nvSpPr>
          <p:cNvPr id="3" name="Title 2">
            <a:extLst>
              <a:ext uri="{FF2B5EF4-FFF2-40B4-BE49-F238E27FC236}">
                <a16:creationId xmlns:a16="http://schemas.microsoft.com/office/drawing/2014/main" id="{CF9F7101-6B36-4B38-928A-DA1828B7E573}"/>
              </a:ext>
            </a:extLst>
          </p:cNvPr>
          <p:cNvSpPr>
            <a:spLocks noGrp="1"/>
          </p:cNvSpPr>
          <p:nvPr>
            <p:ph type="title"/>
          </p:nvPr>
        </p:nvSpPr>
        <p:spPr/>
        <p:txBody>
          <a:bodyPr>
            <a:normAutofit fontScale="90000"/>
          </a:bodyPr>
          <a:lstStyle/>
          <a:p>
            <a:r>
              <a:rPr lang="en-US" dirty="0"/>
              <a:t>What Products are Available in America?</a:t>
            </a:r>
          </a:p>
        </p:txBody>
      </p:sp>
    </p:spTree>
    <p:extLst>
      <p:ext uri="{BB962C8B-B14F-4D97-AF65-F5344CB8AC3E}">
        <p14:creationId xmlns:p14="http://schemas.microsoft.com/office/powerpoint/2010/main" val="426534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C0286E-C0A5-4505-BA93-E4CE50B06498}"/>
              </a:ext>
            </a:extLst>
          </p:cNvPr>
          <p:cNvSpPr>
            <a:spLocks noGrp="1"/>
          </p:cNvSpPr>
          <p:nvPr>
            <p:ph idx="1"/>
          </p:nvPr>
        </p:nvSpPr>
        <p:spPr>
          <a:xfrm>
            <a:off x="457200" y="1600200"/>
            <a:ext cx="8534400" cy="4983162"/>
          </a:xfrm>
        </p:spPr>
        <p:txBody>
          <a:bodyPr>
            <a:normAutofit/>
          </a:bodyPr>
          <a:lstStyle/>
          <a:p>
            <a:r>
              <a:rPr lang="en-US" b="1" dirty="0">
                <a:effectLst>
                  <a:outerShdw blurRad="38100" dist="38100" dir="2700000" algn="tl">
                    <a:srgbClr val="000000">
                      <a:alpha val="43137"/>
                    </a:srgbClr>
                  </a:outerShdw>
                </a:effectLst>
              </a:rPr>
              <a:t>Mirena </a:t>
            </a:r>
            <a:r>
              <a:rPr lang="en-US" dirty="0"/>
              <a:t> (Levonorgestrel-releasing Intrauterine system) 52mg</a:t>
            </a:r>
          </a:p>
          <a:p>
            <a:r>
              <a:rPr lang="en-US" b="1" dirty="0" err="1">
                <a:effectLst>
                  <a:outerShdw blurRad="38100" dist="38100" dir="2700000" algn="tl">
                    <a:srgbClr val="000000">
                      <a:alpha val="43137"/>
                    </a:srgbClr>
                  </a:outerShdw>
                </a:effectLst>
              </a:rPr>
              <a:t>Kyleena</a:t>
            </a:r>
            <a:r>
              <a:rPr lang="en-US" dirty="0"/>
              <a:t> (Levonorgestrel-releasing Intrauterine system) 19.5mg</a:t>
            </a:r>
          </a:p>
          <a:p>
            <a:r>
              <a:rPr lang="en-US" b="1" dirty="0">
                <a:effectLst>
                  <a:outerShdw blurRad="38100" dist="38100" dir="2700000" algn="tl">
                    <a:srgbClr val="000000">
                      <a:alpha val="43137"/>
                    </a:srgbClr>
                  </a:outerShdw>
                </a:effectLst>
              </a:rPr>
              <a:t>Skyla</a:t>
            </a:r>
            <a:r>
              <a:rPr lang="en-US" dirty="0"/>
              <a:t> (Levonorgestrel-releasing Intrauterine system) 13.5mg</a:t>
            </a:r>
          </a:p>
          <a:p>
            <a:r>
              <a:rPr lang="en-US" b="1" dirty="0" err="1">
                <a:effectLst>
                  <a:outerShdw blurRad="38100" dist="38100" dir="2700000" algn="tl">
                    <a:srgbClr val="000000">
                      <a:alpha val="43137"/>
                    </a:srgbClr>
                  </a:outerShdw>
                </a:effectLst>
              </a:rPr>
              <a:t>Liletta</a:t>
            </a:r>
            <a:r>
              <a:rPr lang="en-US" dirty="0"/>
              <a:t> (Levonorgestrel-releasing Intrauterine system) 52 mg</a:t>
            </a:r>
          </a:p>
        </p:txBody>
      </p:sp>
      <p:sp>
        <p:nvSpPr>
          <p:cNvPr id="3" name="Title 2">
            <a:extLst>
              <a:ext uri="{FF2B5EF4-FFF2-40B4-BE49-F238E27FC236}">
                <a16:creationId xmlns:a16="http://schemas.microsoft.com/office/drawing/2014/main" id="{CF9F7101-6B36-4B38-928A-DA1828B7E573}"/>
              </a:ext>
            </a:extLst>
          </p:cNvPr>
          <p:cNvSpPr>
            <a:spLocks noGrp="1"/>
          </p:cNvSpPr>
          <p:nvPr>
            <p:ph type="title"/>
          </p:nvPr>
        </p:nvSpPr>
        <p:spPr/>
        <p:txBody>
          <a:bodyPr>
            <a:normAutofit fontScale="90000"/>
          </a:bodyPr>
          <a:lstStyle/>
          <a:p>
            <a:r>
              <a:rPr lang="en-US" dirty="0"/>
              <a:t>What Products are Available in the U.S.?</a:t>
            </a:r>
          </a:p>
        </p:txBody>
      </p:sp>
    </p:spTree>
    <p:extLst>
      <p:ext uri="{BB962C8B-B14F-4D97-AF65-F5344CB8AC3E}">
        <p14:creationId xmlns:p14="http://schemas.microsoft.com/office/powerpoint/2010/main" val="222000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2D9E07-C2BD-4DDB-A5DB-E7DFF48D0699}"/>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EAFE02D2-A651-4C27-A6B9-53C8C7F1AE73}"/>
              </a:ext>
            </a:extLst>
          </p:cNvPr>
          <p:cNvSpPr>
            <a:spLocks noGrp="1"/>
          </p:cNvSpPr>
          <p:nvPr>
            <p:ph type="title"/>
          </p:nvPr>
        </p:nvSpPr>
        <p:spPr>
          <a:xfrm>
            <a:off x="457200" y="274638"/>
            <a:ext cx="8229600" cy="613207"/>
          </a:xfrm>
        </p:spPr>
        <p:txBody>
          <a:bodyPr>
            <a:normAutofit fontScale="90000"/>
          </a:bodyPr>
          <a:lstStyle/>
          <a:p>
            <a:r>
              <a:rPr lang="en-US" b="1" dirty="0">
                <a:effectLst>
                  <a:outerShdw blurRad="38100" dist="38100" dir="2700000" algn="tl">
                    <a:srgbClr val="000000">
                      <a:alpha val="43137"/>
                    </a:srgbClr>
                  </a:outerShdw>
                </a:effectLst>
              </a:rPr>
              <a:t>Mirena</a:t>
            </a:r>
          </a:p>
        </p:txBody>
      </p:sp>
      <p:pic>
        <p:nvPicPr>
          <p:cNvPr id="4" name="Picture 3">
            <a:extLst>
              <a:ext uri="{FF2B5EF4-FFF2-40B4-BE49-F238E27FC236}">
                <a16:creationId xmlns:a16="http://schemas.microsoft.com/office/drawing/2014/main" id="{1C85D697-4585-4AAB-B1A7-BE535C7DA82D}"/>
              </a:ext>
            </a:extLst>
          </p:cNvPr>
          <p:cNvPicPr>
            <a:picLocks noChangeAspect="1"/>
          </p:cNvPicPr>
          <p:nvPr/>
        </p:nvPicPr>
        <p:blipFill>
          <a:blip r:embed="rId2"/>
          <a:stretch>
            <a:fillRect/>
          </a:stretch>
        </p:blipFill>
        <p:spPr>
          <a:xfrm>
            <a:off x="152399" y="124596"/>
            <a:ext cx="8229600" cy="6608807"/>
          </a:xfrm>
          <a:prstGeom prst="rect">
            <a:avLst/>
          </a:prstGeom>
        </p:spPr>
      </p:pic>
      <p:sp>
        <p:nvSpPr>
          <p:cNvPr id="5" name="Rectangle 4">
            <a:extLst>
              <a:ext uri="{FF2B5EF4-FFF2-40B4-BE49-F238E27FC236}">
                <a16:creationId xmlns:a16="http://schemas.microsoft.com/office/drawing/2014/main" id="{3C83DE1A-CD36-4BF9-BCDB-43F6662DA2EE}"/>
              </a:ext>
            </a:extLst>
          </p:cNvPr>
          <p:cNvSpPr/>
          <p:nvPr/>
        </p:nvSpPr>
        <p:spPr>
          <a:xfrm>
            <a:off x="2895600" y="6433321"/>
            <a:ext cx="2925881" cy="300082"/>
          </a:xfrm>
          <a:prstGeom prst="rect">
            <a:avLst/>
          </a:prstGeom>
        </p:spPr>
        <p:txBody>
          <a:bodyPr wrap="square">
            <a:spAutoFit/>
          </a:bodyPr>
          <a:lstStyle/>
          <a:p>
            <a:r>
              <a:rPr lang="en-US" sz="1350" dirty="0">
                <a:hlinkClick r:id="rId3"/>
              </a:rPr>
              <a:t>https://www.mirena-us.com/q-and-a/</a:t>
            </a:r>
            <a:endParaRPr lang="en-US" sz="1350" dirty="0"/>
          </a:p>
        </p:txBody>
      </p:sp>
      <p:sp>
        <p:nvSpPr>
          <p:cNvPr id="6" name="TextBox 5">
            <a:extLst>
              <a:ext uri="{FF2B5EF4-FFF2-40B4-BE49-F238E27FC236}">
                <a16:creationId xmlns:a16="http://schemas.microsoft.com/office/drawing/2014/main" id="{7F3A7990-20E6-4BB4-846A-7AE466D3B35F}"/>
              </a:ext>
            </a:extLst>
          </p:cNvPr>
          <p:cNvSpPr txBox="1"/>
          <p:nvPr/>
        </p:nvSpPr>
        <p:spPr>
          <a:xfrm>
            <a:off x="6629400" y="480381"/>
            <a:ext cx="1849483"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Mirena</a:t>
            </a:r>
          </a:p>
        </p:txBody>
      </p:sp>
    </p:spTree>
    <p:extLst>
      <p:ext uri="{BB962C8B-B14F-4D97-AF65-F5344CB8AC3E}">
        <p14:creationId xmlns:p14="http://schemas.microsoft.com/office/powerpoint/2010/main" val="848837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7BEB-F536-4B1E-841D-30FFB69DA41A}"/>
              </a:ext>
            </a:extLst>
          </p:cNvPr>
          <p:cNvSpPr>
            <a:spLocks noGrp="1"/>
          </p:cNvSpPr>
          <p:nvPr>
            <p:ph type="title"/>
          </p:nvPr>
        </p:nvSpPr>
        <p:spPr>
          <a:xfrm>
            <a:off x="457200" y="990600"/>
            <a:ext cx="8229600" cy="427038"/>
          </a:xfrm>
        </p:spPr>
        <p:txBody>
          <a:bodyPr>
            <a:normAutofit fontScale="90000"/>
          </a:bodyPr>
          <a:lstStyle/>
          <a:p>
            <a:r>
              <a:rPr lang="en-US" sz="3100" dirty="0"/>
              <a:t>“</a:t>
            </a:r>
            <a:r>
              <a:rPr lang="en-US" sz="3100" b="1" dirty="0"/>
              <a:t>Mechanisms of action of intrauterine devices: update and estimation of postfertilization effects” (2002)</a:t>
            </a:r>
            <a:br>
              <a:rPr lang="en-US" b="1" dirty="0"/>
            </a:br>
            <a:endParaRPr lang="en-US" dirty="0"/>
          </a:p>
        </p:txBody>
      </p:sp>
      <p:sp>
        <p:nvSpPr>
          <p:cNvPr id="3" name="Content Placeholder 2">
            <a:extLst>
              <a:ext uri="{FF2B5EF4-FFF2-40B4-BE49-F238E27FC236}">
                <a16:creationId xmlns:a16="http://schemas.microsoft.com/office/drawing/2014/main" id="{7CAC34DF-7127-44A9-BEC0-2AED5EE1ED2A}"/>
              </a:ext>
            </a:extLst>
          </p:cNvPr>
          <p:cNvSpPr>
            <a:spLocks noGrp="1"/>
          </p:cNvSpPr>
          <p:nvPr>
            <p:ph idx="1"/>
          </p:nvPr>
        </p:nvSpPr>
        <p:spPr/>
        <p:txBody>
          <a:bodyPr>
            <a:normAutofit fontScale="85000" lnSpcReduction="20000"/>
          </a:bodyPr>
          <a:lstStyle/>
          <a:p>
            <a:r>
              <a:rPr lang="en-US" dirty="0"/>
              <a:t>“There are many potential mechanisms of action for the intrauterine device (IUD), which vary by type of IUD (inert, copper, or hormonal). This paper reviews the evidence for each potential mechanism of action. On the basis of available data for fertilization rates and clinical pregnancy rates, the relative contribution of mechanisms acting before or after fertilization were quantitatively estimated. These estimates indicate that, although </a:t>
            </a:r>
            <a:r>
              <a:rPr lang="en-US" dirty="0" err="1"/>
              <a:t>prefertilization</a:t>
            </a:r>
            <a:r>
              <a:rPr lang="en-US" dirty="0"/>
              <a:t> effects are more prominent for the copper IUD, </a:t>
            </a:r>
            <a:r>
              <a:rPr lang="en-US" b="1" dirty="0"/>
              <a:t>both </a:t>
            </a:r>
            <a:r>
              <a:rPr lang="en-US" b="1" dirty="0" err="1"/>
              <a:t>prefertilization</a:t>
            </a:r>
            <a:r>
              <a:rPr lang="en-US" b="1" dirty="0"/>
              <a:t> and postfertilization mechanisms of action contribute significantly to the effectiveness of all types of intrauterine devices.</a:t>
            </a:r>
          </a:p>
        </p:txBody>
      </p:sp>
      <p:sp>
        <p:nvSpPr>
          <p:cNvPr id="4" name="Slide Number Placeholder 3">
            <a:extLst>
              <a:ext uri="{FF2B5EF4-FFF2-40B4-BE49-F238E27FC236}">
                <a16:creationId xmlns:a16="http://schemas.microsoft.com/office/drawing/2014/main" id="{9C1F8EAF-969E-41F6-83C3-ED00770EDEDC}"/>
              </a:ext>
            </a:extLst>
          </p:cNvPr>
          <p:cNvSpPr>
            <a:spLocks noGrp="1"/>
          </p:cNvSpPr>
          <p:nvPr>
            <p:ph type="sldNum" sz="quarter" idx="12"/>
          </p:nvPr>
        </p:nvSpPr>
        <p:spPr/>
        <p:txBody>
          <a:bodyPr/>
          <a:lstStyle/>
          <a:p>
            <a:fld id="{98D40173-DED4-44F7-B78D-3C1B63A0462E}" type="slidenum">
              <a:rPr lang="en-US" smtClean="0"/>
              <a:pPr/>
              <a:t>29</a:t>
            </a:fld>
            <a:endParaRPr lang="en-US"/>
          </a:p>
        </p:txBody>
      </p:sp>
      <p:sp>
        <p:nvSpPr>
          <p:cNvPr id="5" name="TextBox 4">
            <a:extLst>
              <a:ext uri="{FF2B5EF4-FFF2-40B4-BE49-F238E27FC236}">
                <a16:creationId xmlns:a16="http://schemas.microsoft.com/office/drawing/2014/main" id="{7DEF3D43-CA85-4665-99B1-239370D6F49F}"/>
              </a:ext>
            </a:extLst>
          </p:cNvPr>
          <p:cNvSpPr txBox="1"/>
          <p:nvPr/>
        </p:nvSpPr>
        <p:spPr>
          <a:xfrm>
            <a:off x="228600" y="5938747"/>
            <a:ext cx="8229600" cy="1200329"/>
          </a:xfrm>
          <a:prstGeom prst="rect">
            <a:avLst/>
          </a:prstGeom>
          <a:noFill/>
        </p:spPr>
        <p:txBody>
          <a:bodyPr wrap="square" rtlCol="0">
            <a:spAutoFit/>
          </a:bodyPr>
          <a:lstStyle/>
          <a:p>
            <a:r>
              <a:rPr lang="en-US" dirty="0"/>
              <a:t>Stanford, J, </a:t>
            </a:r>
            <a:r>
              <a:rPr lang="en-US" dirty="0" err="1"/>
              <a:t>Mikolajczyk</a:t>
            </a:r>
            <a:r>
              <a:rPr lang="en-US" dirty="0"/>
              <a:t>, R., </a:t>
            </a:r>
            <a:r>
              <a:rPr lang="en-US" i="1" dirty="0"/>
              <a:t>Mechanisms of action of intrauterine devices: update and estimation of postfertilization effects., </a:t>
            </a:r>
            <a:r>
              <a:rPr lang="da-DK" u="sng" dirty="0">
                <a:hlinkClick r:id="rId2" tooltip="American journal of obstetrics and gynecology."/>
              </a:rPr>
              <a:t>Am J Obstet Gynecol.</a:t>
            </a:r>
            <a:r>
              <a:rPr lang="da-DK" dirty="0"/>
              <a:t> 2002 Dec;187(6):1699-708. </a:t>
            </a:r>
            <a:r>
              <a:rPr lang="en-US" dirty="0">
                <a:hlinkClick r:id="rId2"/>
              </a:rPr>
              <a:t>https://www.ncbi.nlm.nih.gov/pubmed/12501086</a:t>
            </a:r>
            <a:endParaRPr lang="en-US" i="1" dirty="0"/>
          </a:p>
          <a:p>
            <a:endParaRPr lang="en-US" dirty="0"/>
          </a:p>
        </p:txBody>
      </p:sp>
    </p:spTree>
    <p:extLst>
      <p:ext uri="{BB962C8B-B14F-4D97-AF65-F5344CB8AC3E}">
        <p14:creationId xmlns:p14="http://schemas.microsoft.com/office/powerpoint/2010/main" val="181506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Biblical Principles</a:t>
            </a:r>
          </a:p>
        </p:txBody>
      </p:sp>
      <p:sp>
        <p:nvSpPr>
          <p:cNvPr id="3" name="Content Placeholder 2"/>
          <p:cNvSpPr>
            <a:spLocks noGrp="1"/>
          </p:cNvSpPr>
          <p:nvPr>
            <p:ph idx="1"/>
          </p:nvPr>
        </p:nvSpPr>
        <p:spPr>
          <a:xfrm>
            <a:off x="228600" y="1447800"/>
            <a:ext cx="8610600" cy="5105400"/>
          </a:xfrm>
        </p:spPr>
        <p:txBody>
          <a:bodyPr>
            <a:normAutofit/>
          </a:bodyPr>
          <a:lstStyle/>
          <a:p>
            <a:r>
              <a:rPr lang="en-US" sz="4000" dirty="0"/>
              <a:t>Human life is Sanctified and Dignified (</a:t>
            </a:r>
            <a:r>
              <a:rPr lang="en-US" sz="3600" dirty="0"/>
              <a:t>John 15:13, John 3:16, 1 John 3:16, Rom. 5:8, 2 Pt. 3:9, Heb. 12:14, 1 Pt. 1:14-16)</a:t>
            </a:r>
          </a:p>
          <a:p>
            <a:r>
              <a:rPr lang="en-US" sz="3600" dirty="0"/>
              <a:t>Duty to respect embryonic human life (Matt. 7:12, 22:39, Luke 6:31)</a:t>
            </a:r>
          </a:p>
          <a:p>
            <a:pPr lvl="1"/>
            <a:r>
              <a:rPr lang="en-US" sz="3200" dirty="0"/>
              <a:t> An embryo is a “biologically irreducible neighbor”</a:t>
            </a:r>
          </a:p>
          <a:p>
            <a:pPr lvl="1"/>
            <a:r>
              <a:rPr lang="en-US" sz="3200" dirty="0"/>
              <a:t>The Golden Rule Applies</a:t>
            </a:r>
          </a:p>
          <a:p>
            <a:endParaRPr lang="en-US" sz="4000" dirty="0"/>
          </a:p>
        </p:txBody>
      </p:sp>
      <p:sp>
        <p:nvSpPr>
          <p:cNvPr id="4" name="Slide Number Placeholder 3"/>
          <p:cNvSpPr>
            <a:spLocks noGrp="1"/>
          </p:cNvSpPr>
          <p:nvPr>
            <p:ph type="sldNum" sz="quarter" idx="12"/>
          </p:nvPr>
        </p:nvSpPr>
        <p:spPr/>
        <p:txBody>
          <a:bodyPr/>
          <a:lstStyle/>
          <a:p>
            <a:fld id="{98D40173-DED4-44F7-B78D-3C1B63A0462E}" type="slidenum">
              <a:rPr lang="en-US" smtClean="0"/>
              <a:pPr/>
              <a:t>3</a:t>
            </a:fld>
            <a:endParaRPr lang="en-US"/>
          </a:p>
        </p:txBody>
      </p:sp>
    </p:spTree>
    <p:extLst>
      <p:ext uri="{BB962C8B-B14F-4D97-AF65-F5344CB8AC3E}">
        <p14:creationId xmlns:p14="http://schemas.microsoft.com/office/powerpoint/2010/main" val="2347578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49BC9-5B91-44B2-A817-BF8A20187589}"/>
              </a:ext>
            </a:extLst>
          </p:cNvPr>
          <p:cNvSpPr>
            <a:spLocks noGrp="1"/>
          </p:cNvSpPr>
          <p:nvPr>
            <p:ph type="title"/>
          </p:nvPr>
        </p:nvSpPr>
        <p:spPr/>
        <p:txBody>
          <a:bodyPr>
            <a:normAutofit fontScale="90000"/>
          </a:bodyPr>
          <a:lstStyle/>
          <a:p>
            <a:r>
              <a:rPr lang="en-US" b="1" dirty="0"/>
              <a:t>“Intrauterine devices and intrauterine systems”</a:t>
            </a:r>
            <a:endParaRPr lang="en-US" dirty="0"/>
          </a:p>
        </p:txBody>
      </p:sp>
      <p:sp>
        <p:nvSpPr>
          <p:cNvPr id="3" name="Content Placeholder 2">
            <a:extLst>
              <a:ext uri="{FF2B5EF4-FFF2-40B4-BE49-F238E27FC236}">
                <a16:creationId xmlns:a16="http://schemas.microsoft.com/office/drawing/2014/main" id="{610A0D9A-9728-4A6F-BE3A-B86F572ACC99}"/>
              </a:ext>
            </a:extLst>
          </p:cNvPr>
          <p:cNvSpPr>
            <a:spLocks noGrp="1"/>
          </p:cNvSpPr>
          <p:nvPr>
            <p:ph idx="1"/>
          </p:nvPr>
        </p:nvSpPr>
        <p:spPr>
          <a:xfrm>
            <a:off x="263236" y="1600201"/>
            <a:ext cx="8423564" cy="4343400"/>
          </a:xfrm>
        </p:spPr>
        <p:txBody>
          <a:bodyPr>
            <a:normAutofit fontScale="77500" lnSpcReduction="20000"/>
          </a:bodyPr>
          <a:lstStyle/>
          <a:p>
            <a:pPr marL="0" indent="0">
              <a:buNone/>
            </a:pPr>
            <a:r>
              <a:rPr lang="en-US" dirty="0"/>
              <a:t>“From a public health viewpoint, the intrauterine device (IUD) is the most widely used contraceptive method in the world. Prevalence rates range among countries from 2 to 80% of contraceptive users. During 5 years of IUD use, pregnancy occurs in less than 2 per 100 insertions. Bleeding and pain are the most common reasons for removal rates of 10% in the first year and up to 50% within 5 years. The </a:t>
            </a:r>
            <a:r>
              <a:rPr lang="en-US" b="1" dirty="0"/>
              <a:t>contraceptive effects of IUDs may be due to a sterile </a:t>
            </a:r>
            <a:r>
              <a:rPr lang="en-US" b="1" u="sng" dirty="0"/>
              <a:t>inflammatory reaction in the endometrial </a:t>
            </a:r>
            <a:r>
              <a:rPr lang="en-US" b="1" dirty="0"/>
              <a:t>cavity which interferes with sperm function, so that fertilization is less likely to occur</a:t>
            </a:r>
            <a:r>
              <a:rPr lang="en-US" dirty="0"/>
              <a:t>. </a:t>
            </a:r>
            <a:r>
              <a:rPr lang="en-US" b="1" dirty="0"/>
              <a:t>IUDs </a:t>
            </a:r>
            <a:r>
              <a:rPr lang="en-US" b="1" u="sng" dirty="0"/>
              <a:t>also interfere with implantation</a:t>
            </a:r>
            <a:r>
              <a:rPr lang="en-US" b="1" dirty="0"/>
              <a:t> but the extent to which this contributes to their contraceptive action is unknown</a:t>
            </a:r>
            <a:r>
              <a:rPr lang="en-US" dirty="0"/>
              <a:t>.  . . .</a:t>
            </a:r>
          </a:p>
        </p:txBody>
      </p:sp>
      <p:sp>
        <p:nvSpPr>
          <p:cNvPr id="4" name="Slide Number Placeholder 3">
            <a:extLst>
              <a:ext uri="{FF2B5EF4-FFF2-40B4-BE49-F238E27FC236}">
                <a16:creationId xmlns:a16="http://schemas.microsoft.com/office/drawing/2014/main" id="{A8DBD1C0-2C99-4503-B281-F92ADED322CA}"/>
              </a:ext>
            </a:extLst>
          </p:cNvPr>
          <p:cNvSpPr>
            <a:spLocks noGrp="1"/>
          </p:cNvSpPr>
          <p:nvPr>
            <p:ph type="sldNum" sz="quarter" idx="12"/>
          </p:nvPr>
        </p:nvSpPr>
        <p:spPr/>
        <p:txBody>
          <a:bodyPr/>
          <a:lstStyle/>
          <a:p>
            <a:fld id="{98D40173-DED4-44F7-B78D-3C1B63A0462E}" type="slidenum">
              <a:rPr lang="en-US" smtClean="0"/>
              <a:pPr/>
              <a:t>30</a:t>
            </a:fld>
            <a:endParaRPr lang="en-US"/>
          </a:p>
        </p:txBody>
      </p:sp>
      <p:sp>
        <p:nvSpPr>
          <p:cNvPr id="5" name="TextBox 4">
            <a:extLst>
              <a:ext uri="{FF2B5EF4-FFF2-40B4-BE49-F238E27FC236}">
                <a16:creationId xmlns:a16="http://schemas.microsoft.com/office/drawing/2014/main" id="{4ECFCF2F-6DE7-447D-AF75-4E4BA20163F2}"/>
              </a:ext>
            </a:extLst>
          </p:cNvPr>
          <p:cNvSpPr txBox="1"/>
          <p:nvPr/>
        </p:nvSpPr>
        <p:spPr>
          <a:xfrm>
            <a:off x="263236" y="5715001"/>
            <a:ext cx="8652164" cy="1200329"/>
          </a:xfrm>
          <a:prstGeom prst="rect">
            <a:avLst/>
          </a:prstGeom>
          <a:noFill/>
        </p:spPr>
        <p:txBody>
          <a:bodyPr wrap="square" rtlCol="0">
            <a:spAutoFit/>
          </a:bodyPr>
          <a:lstStyle/>
          <a:p>
            <a:r>
              <a:rPr lang="en-US" b="1" dirty="0"/>
              <a:t>ESHRE Capri Workshop Group, </a:t>
            </a:r>
            <a:r>
              <a:rPr lang="en-US" b="1" i="1" dirty="0"/>
              <a:t>Intrauterine devices and intrauterine systems, </a:t>
            </a:r>
            <a:r>
              <a:rPr lang="en-US" u="sng" dirty="0">
                <a:hlinkClick r:id="rId2" tooltip="Human reproduction update."/>
              </a:rPr>
              <a:t>Hum </a:t>
            </a:r>
            <a:r>
              <a:rPr lang="en-US" u="sng" dirty="0" err="1">
                <a:hlinkClick r:id="rId2" tooltip="Human reproduction update."/>
              </a:rPr>
              <a:t>Reprod</a:t>
            </a:r>
            <a:r>
              <a:rPr lang="en-US" u="sng" dirty="0">
                <a:hlinkClick r:id="rId2" tooltip="Human reproduction update."/>
              </a:rPr>
              <a:t> Update.</a:t>
            </a:r>
            <a:r>
              <a:rPr lang="en-US" dirty="0"/>
              <a:t> 2008 May-Jun;14(3):197-208. </a:t>
            </a:r>
            <a:r>
              <a:rPr lang="en-US" dirty="0">
                <a:hlinkClick r:id="rId2"/>
              </a:rPr>
              <a:t>https://www.ncbi.nlm.nih.gov/pubmed/18400840</a:t>
            </a:r>
            <a:endParaRPr lang="en-US" b="1" i="1" dirty="0"/>
          </a:p>
          <a:p>
            <a:endParaRPr lang="en-US" dirty="0"/>
          </a:p>
        </p:txBody>
      </p:sp>
    </p:spTree>
    <p:extLst>
      <p:ext uri="{BB962C8B-B14F-4D97-AF65-F5344CB8AC3E}">
        <p14:creationId xmlns:p14="http://schemas.microsoft.com/office/powerpoint/2010/main" val="496316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7A05A-5A69-44E2-8C6B-DA301C25C5E1}"/>
              </a:ext>
            </a:extLst>
          </p:cNvPr>
          <p:cNvSpPr>
            <a:spLocks noGrp="1"/>
          </p:cNvSpPr>
          <p:nvPr>
            <p:ph type="title"/>
          </p:nvPr>
        </p:nvSpPr>
        <p:spPr/>
        <p:txBody>
          <a:bodyPr>
            <a:normAutofit fontScale="90000"/>
          </a:bodyPr>
          <a:lstStyle/>
          <a:p>
            <a:r>
              <a:rPr lang="en-US" b="1" dirty="0"/>
              <a:t>“Emergency contraception -- mechanisms of action”</a:t>
            </a:r>
            <a:endParaRPr lang="en-US" dirty="0"/>
          </a:p>
        </p:txBody>
      </p:sp>
      <p:sp>
        <p:nvSpPr>
          <p:cNvPr id="3" name="Content Placeholder 2">
            <a:extLst>
              <a:ext uri="{FF2B5EF4-FFF2-40B4-BE49-F238E27FC236}">
                <a16:creationId xmlns:a16="http://schemas.microsoft.com/office/drawing/2014/main" id="{1A822054-DAA4-4FE7-925B-F02D4EB194CC}"/>
              </a:ext>
            </a:extLst>
          </p:cNvPr>
          <p:cNvSpPr>
            <a:spLocks noGrp="1"/>
          </p:cNvSpPr>
          <p:nvPr>
            <p:ph idx="1"/>
          </p:nvPr>
        </p:nvSpPr>
        <p:spPr/>
        <p:txBody>
          <a:bodyPr>
            <a:normAutofit fontScale="85000" lnSpcReduction="20000"/>
          </a:bodyPr>
          <a:lstStyle/>
          <a:p>
            <a:r>
              <a:rPr lang="en-US" dirty="0"/>
              <a:t>“The main mechanism of action of the </a:t>
            </a:r>
            <a:r>
              <a:rPr lang="en-US" b="1" dirty="0"/>
              <a:t>Cu-IUD is to prevent fertilization</a:t>
            </a:r>
            <a:r>
              <a:rPr lang="en-US" dirty="0"/>
              <a:t> through the effect of Cu ions on sperm function. In addition, if fertilization has already occurred, </a:t>
            </a:r>
            <a:r>
              <a:rPr lang="en-US" b="1" u="sng" dirty="0"/>
              <a:t>Cu ions influence the female reproductive tract and prevent endometrial receptivity</a:t>
            </a:r>
            <a:r>
              <a:rPr lang="en-US" dirty="0"/>
              <a:t>. Based on this review of the published literature, it can be concluded that existing methods used today for EC act mainly through inhibition of ovulation or prevention of fertilization. </a:t>
            </a:r>
            <a:r>
              <a:rPr lang="en-US" b="1" u="sng" dirty="0"/>
              <a:t>An additional effect on the endometrium as occurs for the Cu-IUD</a:t>
            </a:r>
            <a:r>
              <a:rPr lang="en-US" dirty="0"/>
              <a:t>, </a:t>
            </a:r>
            <a:r>
              <a:rPr lang="en-US" b="1" u="sng" dirty="0"/>
              <a:t>but not for the hormonal alternatives</a:t>
            </a:r>
            <a:r>
              <a:rPr lang="en-US" dirty="0"/>
              <a:t>, seems to increase the efficacy of the method.”</a:t>
            </a:r>
          </a:p>
        </p:txBody>
      </p:sp>
      <p:sp>
        <p:nvSpPr>
          <p:cNvPr id="4" name="Slide Number Placeholder 3">
            <a:extLst>
              <a:ext uri="{FF2B5EF4-FFF2-40B4-BE49-F238E27FC236}">
                <a16:creationId xmlns:a16="http://schemas.microsoft.com/office/drawing/2014/main" id="{FD2C008B-24CE-4EAC-8A3E-7A7F0AC6907C}"/>
              </a:ext>
            </a:extLst>
          </p:cNvPr>
          <p:cNvSpPr>
            <a:spLocks noGrp="1"/>
          </p:cNvSpPr>
          <p:nvPr>
            <p:ph type="sldNum" sz="quarter" idx="12"/>
          </p:nvPr>
        </p:nvSpPr>
        <p:spPr/>
        <p:txBody>
          <a:bodyPr/>
          <a:lstStyle/>
          <a:p>
            <a:fld id="{98D40173-DED4-44F7-B78D-3C1B63A0462E}" type="slidenum">
              <a:rPr lang="en-US" smtClean="0"/>
              <a:pPr/>
              <a:t>31</a:t>
            </a:fld>
            <a:endParaRPr lang="en-US"/>
          </a:p>
        </p:txBody>
      </p:sp>
      <p:sp>
        <p:nvSpPr>
          <p:cNvPr id="5" name="TextBox 4">
            <a:extLst>
              <a:ext uri="{FF2B5EF4-FFF2-40B4-BE49-F238E27FC236}">
                <a16:creationId xmlns:a16="http://schemas.microsoft.com/office/drawing/2014/main" id="{4F5797F4-43A7-4ACA-942D-F0923888B12A}"/>
              </a:ext>
            </a:extLst>
          </p:cNvPr>
          <p:cNvSpPr txBox="1"/>
          <p:nvPr/>
        </p:nvSpPr>
        <p:spPr>
          <a:xfrm>
            <a:off x="685800" y="6033184"/>
            <a:ext cx="7848600" cy="923330"/>
          </a:xfrm>
          <a:prstGeom prst="rect">
            <a:avLst/>
          </a:prstGeom>
          <a:noFill/>
        </p:spPr>
        <p:txBody>
          <a:bodyPr wrap="square" rtlCol="0">
            <a:spAutoFit/>
          </a:bodyPr>
          <a:lstStyle/>
          <a:p>
            <a:r>
              <a:rPr lang="de-DE" u="sng" dirty="0">
                <a:hlinkClick r:id="rId3"/>
              </a:rPr>
              <a:t>Gemzell-Danielsson K</a:t>
            </a:r>
            <a:r>
              <a:rPr lang="de-DE" baseline="30000" dirty="0"/>
              <a:t>1</a:t>
            </a:r>
            <a:r>
              <a:rPr lang="de-DE" dirty="0"/>
              <a:t>, </a:t>
            </a:r>
            <a:r>
              <a:rPr lang="de-DE" u="sng" dirty="0">
                <a:hlinkClick r:id="rId4"/>
              </a:rPr>
              <a:t>Berger C</a:t>
            </a:r>
            <a:r>
              <a:rPr lang="de-DE" dirty="0"/>
              <a:t>, </a:t>
            </a:r>
            <a:r>
              <a:rPr lang="de-DE" u="sng" dirty="0">
                <a:hlinkClick r:id="rId5"/>
              </a:rPr>
              <a:t>P G L L</a:t>
            </a:r>
            <a:r>
              <a:rPr lang="de-DE" dirty="0"/>
              <a:t>., Emergency Contraception </a:t>
            </a:r>
            <a:r>
              <a:rPr lang="de-DE" dirty="0">
                <a:hlinkClick r:id="rId6" tooltip="Contraception."/>
              </a:rPr>
              <a:t>–</a:t>
            </a:r>
            <a:r>
              <a:rPr lang="de-DE" dirty="0"/>
              <a:t> mechanism of action. </a:t>
            </a:r>
            <a:r>
              <a:rPr lang="fr-FR" u="sng" dirty="0">
                <a:hlinkClick r:id="rId6" tooltip="Contraception."/>
              </a:rPr>
              <a:t>Contraception.</a:t>
            </a:r>
            <a:r>
              <a:rPr lang="fr-FR" dirty="0"/>
              <a:t> 2013 Mar;87(3):300-8, </a:t>
            </a:r>
            <a:r>
              <a:rPr lang="en-US" dirty="0">
                <a:hlinkClick r:id="rId6"/>
              </a:rPr>
              <a:t>https://www.ncbi.nlm.nih.gov/pubmed/23114735</a:t>
            </a:r>
            <a:endParaRPr lang="en-US" dirty="0"/>
          </a:p>
        </p:txBody>
      </p:sp>
    </p:spTree>
    <p:extLst>
      <p:ext uri="{BB962C8B-B14F-4D97-AF65-F5344CB8AC3E}">
        <p14:creationId xmlns:p14="http://schemas.microsoft.com/office/powerpoint/2010/main" val="4249831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B6600-E136-4833-BBAC-6BB89DC279D6}"/>
              </a:ext>
            </a:extLst>
          </p:cNvPr>
          <p:cNvSpPr>
            <a:spLocks noGrp="1"/>
          </p:cNvSpPr>
          <p:nvPr>
            <p:ph type="ctrTitle"/>
          </p:nvPr>
        </p:nvSpPr>
        <p:spPr/>
        <p:txBody>
          <a:bodyPr>
            <a:normAutofit fontScale="90000"/>
          </a:bodyPr>
          <a:lstStyle/>
          <a:p>
            <a:r>
              <a:rPr lang="en-US" sz="4800" b="1" dirty="0">
                <a:effectLst>
                  <a:outerShdw blurRad="38100" dist="38100" dir="2700000" algn="tl">
                    <a:srgbClr val="000000">
                      <a:alpha val="43137"/>
                    </a:srgbClr>
                  </a:outerShdw>
                </a:effectLst>
              </a:rPr>
              <a:t>Abortion and “Emergency” Contraception</a:t>
            </a:r>
          </a:p>
        </p:txBody>
      </p:sp>
      <p:sp>
        <p:nvSpPr>
          <p:cNvPr id="3" name="Subtitle 2">
            <a:extLst>
              <a:ext uri="{FF2B5EF4-FFF2-40B4-BE49-F238E27FC236}">
                <a16:creationId xmlns:a16="http://schemas.microsoft.com/office/drawing/2014/main" id="{577FE864-264B-4E49-9686-75491D233E57}"/>
              </a:ext>
            </a:extLst>
          </p:cNvPr>
          <p:cNvSpPr>
            <a:spLocks noGrp="1"/>
          </p:cNvSpPr>
          <p:nvPr>
            <p:ph type="subTitle" idx="1"/>
          </p:nvPr>
        </p:nvSpPr>
        <p:spPr/>
        <p:txBody>
          <a:bodyPr/>
          <a:lstStyle/>
          <a:p>
            <a:r>
              <a:rPr lang="en-US" dirty="0"/>
              <a:t>Postcoital Contraception</a:t>
            </a:r>
          </a:p>
        </p:txBody>
      </p:sp>
      <p:sp>
        <p:nvSpPr>
          <p:cNvPr id="4" name="Slide Number Placeholder 3">
            <a:extLst>
              <a:ext uri="{FF2B5EF4-FFF2-40B4-BE49-F238E27FC236}">
                <a16:creationId xmlns:a16="http://schemas.microsoft.com/office/drawing/2014/main" id="{9C4BB2BF-886F-4551-B645-1C8CA0C7508C}"/>
              </a:ext>
            </a:extLst>
          </p:cNvPr>
          <p:cNvSpPr>
            <a:spLocks noGrp="1"/>
          </p:cNvSpPr>
          <p:nvPr>
            <p:ph type="sldNum" sz="quarter" idx="12"/>
          </p:nvPr>
        </p:nvSpPr>
        <p:spPr/>
        <p:txBody>
          <a:bodyPr/>
          <a:lstStyle/>
          <a:p>
            <a:fld id="{98D40173-DED4-44F7-B78D-3C1B63A0462E}" type="slidenum">
              <a:rPr lang="en-US" smtClean="0"/>
              <a:pPr/>
              <a:t>32</a:t>
            </a:fld>
            <a:endParaRPr lang="en-US"/>
          </a:p>
        </p:txBody>
      </p:sp>
    </p:spTree>
    <p:extLst>
      <p:ext uri="{BB962C8B-B14F-4D97-AF65-F5344CB8AC3E}">
        <p14:creationId xmlns:p14="http://schemas.microsoft.com/office/powerpoint/2010/main" val="368983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effectLst>
                  <a:outerShdw blurRad="38100" dist="38100" dir="2700000" algn="tl">
                    <a:srgbClr val="000000">
                      <a:alpha val="43137"/>
                    </a:srgbClr>
                  </a:outerShdw>
                </a:effectLst>
              </a:rPr>
              <a:t>Abortion in the U.S.</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3" name="Rectangle 2"/>
          <p:cNvSpPr/>
          <p:nvPr/>
        </p:nvSpPr>
        <p:spPr>
          <a:xfrm>
            <a:off x="1295400" y="6172200"/>
            <a:ext cx="5029200" cy="461665"/>
          </a:xfrm>
          <a:prstGeom prst="rect">
            <a:avLst/>
          </a:prstGeom>
        </p:spPr>
        <p:txBody>
          <a:bodyPr wrap="square">
            <a:spAutoFit/>
          </a:bodyPr>
          <a:lstStyle/>
          <a:p>
            <a:r>
              <a:rPr lang="en-US" sz="2400" dirty="0"/>
              <a:t>http://www.earlyoptionpill.com/</a:t>
            </a:r>
          </a:p>
        </p:txBody>
      </p:sp>
      <p:sp>
        <p:nvSpPr>
          <p:cNvPr id="4" name="TextBox 3"/>
          <p:cNvSpPr txBox="1"/>
          <p:nvPr/>
        </p:nvSpPr>
        <p:spPr>
          <a:xfrm>
            <a:off x="457201" y="1676400"/>
            <a:ext cx="8520792" cy="3539430"/>
          </a:xfrm>
          <a:prstGeom prst="rect">
            <a:avLst/>
          </a:prstGeom>
          <a:noFill/>
        </p:spPr>
        <p:txBody>
          <a:bodyPr wrap="square" rtlCol="0">
            <a:spAutoFit/>
          </a:bodyPr>
          <a:lstStyle/>
          <a:p>
            <a:pPr marL="457200" indent="-457200">
              <a:buFont typeface="Arial" pitchFamily="34" charset="0"/>
              <a:buChar char="•"/>
            </a:pPr>
            <a:r>
              <a:rPr lang="en-US" sz="3200" dirty="0" err="1">
                <a:effectLst>
                  <a:outerShdw blurRad="38100" dist="38100" dir="2700000" algn="tl">
                    <a:srgbClr val="000000">
                      <a:alpha val="43137"/>
                    </a:srgbClr>
                  </a:outerShdw>
                </a:effectLst>
              </a:rPr>
              <a:t>Mifeprex</a:t>
            </a:r>
            <a:r>
              <a:rPr lang="en-US" sz="3200" dirty="0">
                <a:effectLst>
                  <a:outerShdw blurRad="38100" dist="38100" dir="2700000" algn="tl">
                    <a:srgbClr val="000000">
                      <a:alpha val="43137"/>
                    </a:srgbClr>
                  </a:outerShdw>
                </a:effectLst>
              </a:rPr>
              <a:t>® – Mifepristone (RU-486)</a:t>
            </a:r>
          </a:p>
          <a:p>
            <a:pPr marL="914400" lvl="1" indent="-457200">
              <a:buFont typeface="Arial" pitchFamily="34" charset="0"/>
              <a:buChar char="•"/>
            </a:pPr>
            <a:r>
              <a:rPr lang="en-US" sz="3200" dirty="0"/>
              <a:t>Blocks Progesterone needed to maintain pregnancy</a:t>
            </a:r>
          </a:p>
          <a:p>
            <a:pPr marL="457200" indent="-457200">
              <a:buFont typeface="Arial" pitchFamily="34" charset="0"/>
              <a:buChar char="•"/>
            </a:pPr>
            <a:r>
              <a:rPr lang="en-US" sz="3200" dirty="0">
                <a:effectLst>
                  <a:outerShdw blurRad="38100" dist="38100" dir="2700000" algn="tl">
                    <a:srgbClr val="000000">
                      <a:alpha val="43137"/>
                    </a:srgbClr>
                  </a:outerShdw>
                </a:effectLst>
              </a:rPr>
              <a:t>Cytotec ® - Misoprostol </a:t>
            </a:r>
          </a:p>
          <a:p>
            <a:pPr marL="914400" lvl="1" indent="-457200">
              <a:buFont typeface="Arial" pitchFamily="34" charset="0"/>
              <a:buChar char="•"/>
            </a:pPr>
            <a:r>
              <a:rPr lang="en-US" sz="3200" dirty="0"/>
              <a:t>Causes uterine contractions to expel embryo</a:t>
            </a:r>
          </a:p>
          <a:p>
            <a:pPr marL="457200" indent="-457200">
              <a:buFont typeface="Arial" pitchFamily="34" charset="0"/>
              <a:buChar char="•"/>
            </a:pPr>
            <a:endParaRPr lang="en-US" sz="3200" dirty="0"/>
          </a:p>
          <a:p>
            <a:pPr marL="457200" indent="-457200">
              <a:buFont typeface="Arial" pitchFamily="34" charset="0"/>
              <a:buChar char="•"/>
            </a:pPr>
            <a:r>
              <a:rPr lang="en-US" sz="3200" b="1" u="sng" dirty="0"/>
              <a:t>MORALLY PROBLEMATIC</a:t>
            </a:r>
          </a:p>
        </p:txBody>
      </p:sp>
      <p:sp>
        <p:nvSpPr>
          <p:cNvPr id="6" name="Slide Number Placeholder 5"/>
          <p:cNvSpPr>
            <a:spLocks noGrp="1"/>
          </p:cNvSpPr>
          <p:nvPr>
            <p:ph type="sldNum" sz="quarter" idx="12"/>
          </p:nvPr>
        </p:nvSpPr>
        <p:spPr/>
        <p:txBody>
          <a:bodyPr/>
          <a:lstStyle/>
          <a:p>
            <a:fld id="{98D40173-DED4-44F7-B78D-3C1B63A0462E}" type="slidenum">
              <a:rPr lang="en-US" smtClean="0"/>
              <a:pPr/>
              <a:t>33</a:t>
            </a:fld>
            <a:endParaRPr lang="en-US"/>
          </a:p>
        </p:txBody>
      </p:sp>
    </p:spTree>
    <p:extLst>
      <p:ext uri="{BB962C8B-B14F-4D97-AF65-F5344CB8AC3E}">
        <p14:creationId xmlns:p14="http://schemas.microsoft.com/office/powerpoint/2010/main" val="3562047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Ella ® Ulipristal Acetate (UPA) 30mg</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098" y="1219200"/>
            <a:ext cx="3276600" cy="529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95800" y="2362200"/>
            <a:ext cx="4191000" cy="3108543"/>
          </a:xfrm>
          <a:prstGeom prst="rect">
            <a:avLst/>
          </a:prstGeom>
          <a:noFill/>
        </p:spPr>
        <p:txBody>
          <a:bodyPr wrap="square" rtlCol="0">
            <a:spAutoFit/>
          </a:bodyPr>
          <a:lstStyle/>
          <a:p>
            <a:pPr marL="285750" indent="-285750">
              <a:buFont typeface="Arial" pitchFamily="34" charset="0"/>
              <a:buChar char="•"/>
            </a:pPr>
            <a:r>
              <a:rPr lang="en-US" sz="2800" dirty="0"/>
              <a:t>Delays or Prevents Ovulation  - progesterone agonist</a:t>
            </a:r>
          </a:p>
          <a:p>
            <a:pPr marL="285750" indent="-285750">
              <a:buFont typeface="Arial" pitchFamily="34" charset="0"/>
              <a:buChar char="•"/>
            </a:pPr>
            <a:r>
              <a:rPr lang="en-US" sz="2800" dirty="0"/>
              <a:t>May prevent attachment to the uterus - progesterone  antagonist</a:t>
            </a:r>
          </a:p>
          <a:p>
            <a:pPr marL="285750" indent="-285750">
              <a:buFont typeface="Arial" pitchFamily="34" charset="0"/>
              <a:buChar char="•"/>
            </a:pPr>
            <a:r>
              <a:rPr lang="en-US" sz="2800" b="1" u="sng" dirty="0"/>
              <a:t>MORALLY PROBLEMATIC</a:t>
            </a:r>
          </a:p>
        </p:txBody>
      </p:sp>
      <p:sp>
        <p:nvSpPr>
          <p:cNvPr id="5" name="Slide Number Placeholder 4"/>
          <p:cNvSpPr>
            <a:spLocks noGrp="1"/>
          </p:cNvSpPr>
          <p:nvPr>
            <p:ph type="sldNum" sz="quarter" idx="12"/>
          </p:nvPr>
        </p:nvSpPr>
        <p:spPr/>
        <p:txBody>
          <a:bodyPr/>
          <a:lstStyle/>
          <a:p>
            <a:fld id="{98D40173-DED4-44F7-B78D-3C1B63A0462E}" type="slidenum">
              <a:rPr lang="en-US" smtClean="0"/>
              <a:pPr/>
              <a:t>34</a:t>
            </a:fld>
            <a:endParaRPr lang="en-US"/>
          </a:p>
        </p:txBody>
      </p:sp>
    </p:spTree>
    <p:extLst>
      <p:ext uri="{BB962C8B-B14F-4D97-AF65-F5344CB8AC3E}">
        <p14:creationId xmlns:p14="http://schemas.microsoft.com/office/powerpoint/2010/main" val="2025447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effectLst>
                  <a:outerShdw blurRad="38100" dist="38100" dir="2700000" algn="tl">
                    <a:srgbClr val="000000">
                      <a:alpha val="43137"/>
                    </a:srgbClr>
                  </a:outerShdw>
                </a:effectLst>
              </a:rPr>
              <a:t>Emergency Contraception - Plan B®  One- Step</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“Morning After Pill”</a:t>
            </a:r>
          </a:p>
        </p:txBody>
      </p:sp>
      <p:sp>
        <p:nvSpPr>
          <p:cNvPr id="3" name="Rectangle 2"/>
          <p:cNvSpPr/>
          <p:nvPr/>
        </p:nvSpPr>
        <p:spPr>
          <a:xfrm>
            <a:off x="457200" y="5223550"/>
            <a:ext cx="3200399" cy="369332"/>
          </a:xfrm>
          <a:prstGeom prst="rect">
            <a:avLst/>
          </a:prstGeom>
        </p:spPr>
        <p:txBody>
          <a:bodyPr wrap="square">
            <a:spAutoFit/>
          </a:bodyPr>
          <a:lstStyle/>
          <a:p>
            <a:r>
              <a:rPr lang="en-US" dirty="0"/>
              <a:t>http://www.planbonestep.com/</a:t>
            </a:r>
          </a:p>
        </p:txBody>
      </p:sp>
      <p:sp>
        <p:nvSpPr>
          <p:cNvPr id="4" name="TextBox 3"/>
          <p:cNvSpPr txBox="1"/>
          <p:nvPr/>
        </p:nvSpPr>
        <p:spPr>
          <a:xfrm>
            <a:off x="3657598" y="1905000"/>
            <a:ext cx="5181601" cy="3416320"/>
          </a:xfrm>
          <a:prstGeom prst="rect">
            <a:avLst/>
          </a:prstGeom>
          <a:noFill/>
        </p:spPr>
        <p:txBody>
          <a:bodyPr wrap="square" rtlCol="0">
            <a:spAutoFit/>
          </a:bodyPr>
          <a:lstStyle/>
          <a:p>
            <a:pPr marL="342900" indent="-342900">
              <a:buFont typeface="Arial" pitchFamily="34" charset="0"/>
              <a:buChar char="•"/>
            </a:pPr>
            <a:r>
              <a:rPr lang="en-US" sz="2400" dirty="0"/>
              <a:t>Impedes Sperm and Prevents Ovulation</a:t>
            </a:r>
          </a:p>
          <a:p>
            <a:pPr marL="342900" indent="-342900">
              <a:buFont typeface="Arial" pitchFamily="34" charset="0"/>
              <a:buChar char="•"/>
            </a:pPr>
            <a:r>
              <a:rPr lang="en-US" sz="2400" dirty="0"/>
              <a:t>If taken on or after ovulation, unlikely to cause detachment</a:t>
            </a:r>
          </a:p>
          <a:p>
            <a:pPr marL="342900" indent="-342900">
              <a:buFont typeface="Arial" pitchFamily="34" charset="0"/>
              <a:buChar char="•"/>
            </a:pPr>
            <a:r>
              <a:rPr lang="en-US" sz="2400" dirty="0"/>
              <a:t>If taken when the egg is advanced in size, prior to ovulation the timing of uterus could be thrown off, preventing implantation</a:t>
            </a:r>
          </a:p>
          <a:p>
            <a:pPr marL="342900" indent="-342900">
              <a:buFont typeface="Arial" pitchFamily="34" charset="0"/>
              <a:buChar char="•"/>
            </a:pPr>
            <a:endParaRPr lang="en-US" sz="2400" dirty="0"/>
          </a:p>
        </p:txBody>
      </p:sp>
      <p:sp>
        <p:nvSpPr>
          <p:cNvPr id="6" name="Slide Number Placeholder 5"/>
          <p:cNvSpPr>
            <a:spLocks noGrp="1"/>
          </p:cNvSpPr>
          <p:nvPr>
            <p:ph type="sldNum" sz="quarter" idx="12"/>
          </p:nvPr>
        </p:nvSpPr>
        <p:spPr/>
        <p:txBody>
          <a:bodyPr/>
          <a:lstStyle/>
          <a:p>
            <a:fld id="{98D40173-DED4-44F7-B78D-3C1B63A0462E}" type="slidenum">
              <a:rPr lang="en-US" smtClean="0"/>
              <a:pPr/>
              <a:t>35</a:t>
            </a:fld>
            <a:endParaRPr lang="en-US"/>
          </a:p>
        </p:txBody>
      </p:sp>
      <p:pic>
        <p:nvPicPr>
          <p:cNvPr id="5" name="Picture 4">
            <a:extLst>
              <a:ext uri="{FF2B5EF4-FFF2-40B4-BE49-F238E27FC236}">
                <a16:creationId xmlns:a16="http://schemas.microsoft.com/office/drawing/2014/main" id="{EE4B19D3-BB1F-4D70-A21F-D5632F326A8B}"/>
              </a:ext>
            </a:extLst>
          </p:cNvPr>
          <p:cNvPicPr>
            <a:picLocks noChangeAspect="1"/>
          </p:cNvPicPr>
          <p:nvPr/>
        </p:nvPicPr>
        <p:blipFill>
          <a:blip r:embed="rId2"/>
          <a:stretch>
            <a:fillRect/>
          </a:stretch>
        </p:blipFill>
        <p:spPr>
          <a:xfrm>
            <a:off x="914399" y="1753731"/>
            <a:ext cx="2286000" cy="3133725"/>
          </a:xfrm>
          <a:prstGeom prst="rect">
            <a:avLst/>
          </a:prstGeom>
        </p:spPr>
      </p:pic>
    </p:spTree>
    <p:extLst>
      <p:ext uri="{BB962C8B-B14F-4D97-AF65-F5344CB8AC3E}">
        <p14:creationId xmlns:p14="http://schemas.microsoft.com/office/powerpoint/2010/main" val="761391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C8C72-9F08-40E7-A39A-72A01BA94422}"/>
              </a:ext>
            </a:extLst>
          </p:cNvPr>
          <p:cNvSpPr>
            <a:spLocks noGrp="1"/>
          </p:cNvSpPr>
          <p:nvPr>
            <p:ph type="ctrTitle"/>
          </p:nvPr>
        </p:nvSpPr>
        <p:spPr/>
        <p:txBody>
          <a:bodyPr/>
          <a:lstStyle/>
          <a:p>
            <a:r>
              <a:rPr lang="en-US" b="1" dirty="0"/>
              <a:t>Non-Hormonal Option</a:t>
            </a:r>
          </a:p>
        </p:txBody>
      </p:sp>
      <p:sp>
        <p:nvSpPr>
          <p:cNvPr id="3" name="Subtitle 2">
            <a:extLst>
              <a:ext uri="{FF2B5EF4-FFF2-40B4-BE49-F238E27FC236}">
                <a16:creationId xmlns:a16="http://schemas.microsoft.com/office/drawing/2014/main" id="{BD062600-2E2B-4997-B7C7-729C7665CDC2}"/>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68D09417-5703-481A-A970-DB0346374F20}"/>
              </a:ext>
            </a:extLst>
          </p:cNvPr>
          <p:cNvSpPr>
            <a:spLocks noGrp="1"/>
          </p:cNvSpPr>
          <p:nvPr>
            <p:ph type="sldNum" sz="quarter" idx="12"/>
          </p:nvPr>
        </p:nvSpPr>
        <p:spPr/>
        <p:txBody>
          <a:bodyPr/>
          <a:lstStyle/>
          <a:p>
            <a:fld id="{98D40173-DED4-44F7-B78D-3C1B63A0462E}" type="slidenum">
              <a:rPr lang="en-US" smtClean="0"/>
              <a:pPr/>
              <a:t>36</a:t>
            </a:fld>
            <a:endParaRPr lang="en-US"/>
          </a:p>
        </p:txBody>
      </p:sp>
    </p:spTree>
    <p:extLst>
      <p:ext uri="{BB962C8B-B14F-4D97-AF65-F5344CB8AC3E}">
        <p14:creationId xmlns:p14="http://schemas.microsoft.com/office/powerpoint/2010/main" val="2737977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BA6F5-9BB0-D56C-331F-4EC0F751DD4F}"/>
              </a:ext>
            </a:extLst>
          </p:cNvPr>
          <p:cNvSpPr>
            <a:spLocks noGrp="1"/>
          </p:cNvSpPr>
          <p:nvPr>
            <p:ph type="title"/>
          </p:nvPr>
        </p:nvSpPr>
        <p:spPr/>
        <p:txBody>
          <a:bodyPr/>
          <a:lstStyle/>
          <a:p>
            <a:r>
              <a:rPr lang="en-US" dirty="0"/>
              <a:t>Non-hormonal Option - </a:t>
            </a:r>
            <a:r>
              <a:rPr lang="en-US" dirty="0" err="1"/>
              <a:t>Phexxi</a:t>
            </a:r>
            <a:r>
              <a:rPr lang="en-US" dirty="0"/>
              <a:t> Gel</a:t>
            </a:r>
          </a:p>
        </p:txBody>
      </p:sp>
      <p:sp>
        <p:nvSpPr>
          <p:cNvPr id="3" name="Content Placeholder 2">
            <a:extLst>
              <a:ext uri="{FF2B5EF4-FFF2-40B4-BE49-F238E27FC236}">
                <a16:creationId xmlns:a16="http://schemas.microsoft.com/office/drawing/2014/main" id="{8FF278A7-1BC1-BDCF-3053-6E435001377B}"/>
              </a:ext>
            </a:extLst>
          </p:cNvPr>
          <p:cNvSpPr>
            <a:spLocks noGrp="1"/>
          </p:cNvSpPr>
          <p:nvPr>
            <p:ph idx="1"/>
          </p:nvPr>
        </p:nvSpPr>
        <p:spPr>
          <a:xfrm>
            <a:off x="228600" y="1600200"/>
            <a:ext cx="8458200" cy="4756150"/>
          </a:xfrm>
        </p:spPr>
        <p:txBody>
          <a:bodyPr>
            <a:normAutofit fontScale="85000" lnSpcReduction="10000"/>
          </a:bodyPr>
          <a:lstStyle/>
          <a:p>
            <a:r>
              <a:rPr lang="en-US" dirty="0"/>
              <a:t>Not a spermicide, but lactic acid, citric acid, K Bitartrate</a:t>
            </a:r>
          </a:p>
          <a:p>
            <a:r>
              <a:rPr lang="en-US" dirty="0"/>
              <a:t>Inserted/ applied 1 </a:t>
            </a:r>
            <a:r>
              <a:rPr lang="en-US" dirty="0" err="1"/>
              <a:t>hr</a:t>
            </a:r>
            <a:r>
              <a:rPr lang="en-US" dirty="0"/>
              <a:t> prior to intercourse, repeated for each act of intercourse</a:t>
            </a:r>
          </a:p>
          <a:p>
            <a:r>
              <a:rPr lang="en-US" dirty="0"/>
              <a:t>How it works</a:t>
            </a:r>
          </a:p>
          <a:p>
            <a:pPr lvl="1"/>
            <a:r>
              <a:rPr lang="en-US" dirty="0"/>
              <a:t>Typically</a:t>
            </a:r>
          </a:p>
          <a:p>
            <a:pPr lvl="2"/>
            <a:r>
              <a:rPr lang="en-US" dirty="0"/>
              <a:t>Vaginal pH is 3.5-4.5 (acidic)</a:t>
            </a:r>
          </a:p>
          <a:p>
            <a:pPr lvl="2"/>
            <a:r>
              <a:rPr lang="en-US" dirty="0"/>
              <a:t>Semen increases pH to 6.5-7.2 (closer to neutral 7) allowing sperm motility</a:t>
            </a:r>
          </a:p>
          <a:p>
            <a:pPr lvl="1"/>
            <a:r>
              <a:rPr lang="en-US" dirty="0"/>
              <a:t>With the drug – vaginal pH is maintained in the acidic range decreasing sperm motility </a:t>
            </a:r>
          </a:p>
          <a:p>
            <a:pPr lvl="2"/>
            <a:r>
              <a:rPr lang="en-US" dirty="0"/>
              <a:t>Studies show post-coitus pH&lt;5</a:t>
            </a:r>
          </a:p>
          <a:p>
            <a:r>
              <a:rPr lang="en-US" dirty="0"/>
              <a:t>An Early report 86-93% effective, Post-hoc study = 99%</a:t>
            </a:r>
          </a:p>
        </p:txBody>
      </p:sp>
      <p:sp>
        <p:nvSpPr>
          <p:cNvPr id="4" name="Slide Number Placeholder 3">
            <a:extLst>
              <a:ext uri="{FF2B5EF4-FFF2-40B4-BE49-F238E27FC236}">
                <a16:creationId xmlns:a16="http://schemas.microsoft.com/office/drawing/2014/main" id="{5A0D5831-FFC2-BABF-8868-3FC6260D70F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D40173-DED4-44F7-B78D-3C1B63A0462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C931EA76-D8A0-AEA9-3E62-F2CC19AA570D}"/>
              </a:ext>
            </a:extLst>
          </p:cNvPr>
          <p:cNvSpPr txBox="1"/>
          <p:nvPr/>
        </p:nvSpPr>
        <p:spPr>
          <a:xfrm>
            <a:off x="2362200" y="6126163"/>
            <a:ext cx="3886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Phexxi.com </a:t>
            </a:r>
          </a:p>
        </p:txBody>
      </p:sp>
    </p:spTree>
    <p:extLst>
      <p:ext uri="{BB962C8B-B14F-4D97-AF65-F5344CB8AC3E}">
        <p14:creationId xmlns:p14="http://schemas.microsoft.com/office/powerpoint/2010/main" val="3077004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C8C72-9F08-40E7-A39A-72A01BA94422}"/>
              </a:ext>
            </a:extLst>
          </p:cNvPr>
          <p:cNvSpPr>
            <a:spLocks noGrp="1"/>
          </p:cNvSpPr>
          <p:nvPr>
            <p:ph type="ctrTitle"/>
          </p:nvPr>
        </p:nvSpPr>
        <p:spPr/>
        <p:txBody>
          <a:bodyPr/>
          <a:lstStyle/>
          <a:p>
            <a:r>
              <a:rPr lang="en-US" b="1" dirty="0"/>
              <a:t>Oral Contraception</a:t>
            </a:r>
          </a:p>
        </p:txBody>
      </p:sp>
      <p:sp>
        <p:nvSpPr>
          <p:cNvPr id="3" name="Subtitle 2">
            <a:extLst>
              <a:ext uri="{FF2B5EF4-FFF2-40B4-BE49-F238E27FC236}">
                <a16:creationId xmlns:a16="http://schemas.microsoft.com/office/drawing/2014/main" id="{BD062600-2E2B-4997-B7C7-729C7665CDC2}"/>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68D09417-5703-481A-A970-DB0346374F20}"/>
              </a:ext>
            </a:extLst>
          </p:cNvPr>
          <p:cNvSpPr>
            <a:spLocks noGrp="1"/>
          </p:cNvSpPr>
          <p:nvPr>
            <p:ph type="sldNum" sz="quarter" idx="12"/>
          </p:nvPr>
        </p:nvSpPr>
        <p:spPr/>
        <p:txBody>
          <a:bodyPr/>
          <a:lstStyle/>
          <a:p>
            <a:fld id="{98D40173-DED4-44F7-B78D-3C1B63A0462E}" type="slidenum">
              <a:rPr lang="en-US" smtClean="0"/>
              <a:pPr/>
              <a:t>38</a:t>
            </a:fld>
            <a:endParaRPr lang="en-US"/>
          </a:p>
        </p:txBody>
      </p:sp>
    </p:spTree>
    <p:extLst>
      <p:ext uri="{BB962C8B-B14F-4D97-AF65-F5344CB8AC3E}">
        <p14:creationId xmlns:p14="http://schemas.microsoft.com/office/powerpoint/2010/main" val="3245397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Ortho Tri-</a:t>
            </a:r>
            <a:r>
              <a:rPr lang="en-US" dirty="0" err="1">
                <a:effectLst>
                  <a:outerShdw blurRad="38100" dist="38100" dir="2700000" algn="tl">
                    <a:srgbClr val="000000">
                      <a:alpha val="43137"/>
                    </a:srgbClr>
                  </a:outerShdw>
                </a:effectLst>
              </a:rPr>
              <a:t>Cyclen</a:t>
            </a:r>
            <a:r>
              <a:rPr lang="en-US" dirty="0">
                <a:effectLst>
                  <a:outerShdw blurRad="38100" dist="38100" dir="2700000" algn="tl">
                    <a:srgbClr val="000000">
                      <a:alpha val="43137"/>
                    </a:srgbClr>
                  </a:outerShdw>
                </a:effectLst>
              </a:rPr>
              <a:t> ®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 </a:t>
            </a:r>
            <a:r>
              <a:rPr lang="en-US" sz="4000" dirty="0">
                <a:effectLst>
                  <a:outerShdw blurRad="38100" dist="38100" dir="2700000" algn="tl">
                    <a:srgbClr val="000000">
                      <a:alpha val="43137"/>
                    </a:srgbClr>
                  </a:outerShdw>
                </a:effectLst>
              </a:rPr>
              <a:t>Combination Oral Contraceptive (COCs)</a:t>
            </a:r>
          </a:p>
        </p:txBody>
      </p:sp>
      <p:pic>
        <p:nvPicPr>
          <p:cNvPr id="1026" name="Picture 2" descr="File:Ortho tricyclen.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679602"/>
            <a:ext cx="5353050" cy="449836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6324600"/>
            <a:ext cx="6934200" cy="400110"/>
          </a:xfrm>
          <a:prstGeom prst="rect">
            <a:avLst/>
          </a:prstGeom>
          <a:noFill/>
        </p:spPr>
        <p:txBody>
          <a:bodyPr wrap="square" rtlCol="0">
            <a:spAutoFit/>
          </a:bodyPr>
          <a:lstStyle/>
          <a:p>
            <a:r>
              <a:rPr lang="en-US" sz="2000" dirty="0"/>
              <a:t>http://commons.wikimedia.org/wiki/File:Ortho_tricyclen.jpg</a:t>
            </a:r>
          </a:p>
        </p:txBody>
      </p:sp>
      <p:sp>
        <p:nvSpPr>
          <p:cNvPr id="5" name="Slide Number Placeholder 4"/>
          <p:cNvSpPr>
            <a:spLocks noGrp="1"/>
          </p:cNvSpPr>
          <p:nvPr>
            <p:ph type="sldNum" sz="quarter" idx="12"/>
          </p:nvPr>
        </p:nvSpPr>
        <p:spPr/>
        <p:txBody>
          <a:bodyPr/>
          <a:lstStyle/>
          <a:p>
            <a:fld id="{98D40173-DED4-44F7-B78D-3C1B63A0462E}" type="slidenum">
              <a:rPr lang="en-US" smtClean="0"/>
              <a:pPr/>
              <a:t>39</a:t>
            </a:fld>
            <a:endParaRPr lang="en-US"/>
          </a:p>
        </p:txBody>
      </p:sp>
    </p:spTree>
    <p:extLst>
      <p:ext uri="{BB962C8B-B14F-4D97-AF65-F5344CB8AC3E}">
        <p14:creationId xmlns:p14="http://schemas.microsoft.com/office/powerpoint/2010/main" val="3198147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Biblical Principles</a:t>
            </a:r>
          </a:p>
        </p:txBody>
      </p:sp>
      <p:sp>
        <p:nvSpPr>
          <p:cNvPr id="3" name="Content Placeholder 2"/>
          <p:cNvSpPr>
            <a:spLocks noGrp="1"/>
          </p:cNvSpPr>
          <p:nvPr>
            <p:ph idx="1"/>
          </p:nvPr>
        </p:nvSpPr>
        <p:spPr/>
        <p:txBody>
          <a:bodyPr>
            <a:normAutofit/>
          </a:bodyPr>
          <a:lstStyle/>
          <a:p>
            <a:r>
              <a:rPr lang="en-US" sz="4000" dirty="0"/>
              <a:t>God prohibits the taking of innocent human life </a:t>
            </a:r>
          </a:p>
          <a:p>
            <a:pPr lvl="1"/>
            <a:r>
              <a:rPr lang="en-US" sz="3600" dirty="0"/>
              <a:t>Matt. 5:21, 15:19</a:t>
            </a:r>
          </a:p>
          <a:p>
            <a:pPr lvl="1"/>
            <a:r>
              <a:rPr lang="en-US" sz="3600" dirty="0"/>
              <a:t>Romans 1:29, Romans 13:9</a:t>
            </a:r>
          </a:p>
          <a:p>
            <a:r>
              <a:rPr lang="en-US" sz="3600" dirty="0"/>
              <a:t>Do not violate your conscience (Rom. 14:23b, 1 John 3:19-21)  - conscientious objection</a:t>
            </a:r>
          </a:p>
          <a:p>
            <a:endParaRPr lang="en-US" dirty="0"/>
          </a:p>
        </p:txBody>
      </p:sp>
      <p:sp>
        <p:nvSpPr>
          <p:cNvPr id="4" name="Slide Number Placeholder 3"/>
          <p:cNvSpPr>
            <a:spLocks noGrp="1"/>
          </p:cNvSpPr>
          <p:nvPr>
            <p:ph type="sldNum" sz="quarter" idx="12"/>
          </p:nvPr>
        </p:nvSpPr>
        <p:spPr/>
        <p:txBody>
          <a:bodyPr/>
          <a:lstStyle/>
          <a:p>
            <a:fld id="{98D40173-DED4-44F7-B78D-3C1B63A0462E}" type="slidenum">
              <a:rPr lang="en-US" smtClean="0"/>
              <a:pPr/>
              <a:t>4</a:t>
            </a:fld>
            <a:endParaRPr lang="en-US"/>
          </a:p>
        </p:txBody>
      </p:sp>
    </p:spTree>
    <p:extLst>
      <p:ext uri="{BB962C8B-B14F-4D97-AF65-F5344CB8AC3E}">
        <p14:creationId xmlns:p14="http://schemas.microsoft.com/office/powerpoint/2010/main" val="872526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How Do COCs Work? </a:t>
            </a:r>
            <a:br>
              <a:rPr lang="en-US" dirty="0"/>
            </a:br>
            <a:r>
              <a:rPr lang="en-US" dirty="0"/>
              <a:t>- </a:t>
            </a:r>
            <a:r>
              <a:rPr lang="en-US" sz="3100" dirty="0"/>
              <a:t>Ortho Tri-</a:t>
            </a:r>
            <a:r>
              <a:rPr lang="en-US" sz="3100" dirty="0" err="1"/>
              <a:t>Cyclen</a:t>
            </a:r>
            <a:r>
              <a:rPr lang="en-US" sz="3100" dirty="0"/>
              <a:t> ®</a:t>
            </a:r>
          </a:p>
        </p:txBody>
      </p:sp>
      <p:sp>
        <p:nvSpPr>
          <p:cNvPr id="3" name="Content Placeholder 2"/>
          <p:cNvSpPr>
            <a:spLocks noGrp="1"/>
          </p:cNvSpPr>
          <p:nvPr>
            <p:ph idx="1"/>
          </p:nvPr>
        </p:nvSpPr>
        <p:spPr>
          <a:xfrm>
            <a:off x="381000" y="1600200"/>
            <a:ext cx="8305800" cy="4756150"/>
          </a:xfrm>
        </p:spPr>
        <p:txBody>
          <a:bodyPr>
            <a:normAutofit lnSpcReduction="10000"/>
          </a:bodyPr>
          <a:lstStyle/>
          <a:p>
            <a:r>
              <a:rPr lang="en-US" dirty="0"/>
              <a:t>“Combination oral contraceptives act by suppression of gonadotropins. Although the primary mechanism of this action </a:t>
            </a:r>
            <a:r>
              <a:rPr lang="en-US" u="sng" dirty="0"/>
              <a:t>is inhibition of ovulation</a:t>
            </a:r>
            <a:r>
              <a:rPr lang="en-US" dirty="0"/>
              <a:t>, other alterations </a:t>
            </a:r>
            <a:r>
              <a:rPr lang="en-US" u="sng" dirty="0"/>
              <a:t>include changes in the cervical mucus </a:t>
            </a:r>
            <a:r>
              <a:rPr lang="en-US" dirty="0"/>
              <a:t>(which increase the  difficulty of sperm entry into the uterus) and </a:t>
            </a:r>
            <a:r>
              <a:rPr lang="en-US" u="sng" dirty="0"/>
              <a:t>the endometrium </a:t>
            </a:r>
            <a:r>
              <a:rPr lang="en-US" dirty="0"/>
              <a:t>(which reduce the likelihood of implantation).”</a:t>
            </a:r>
          </a:p>
          <a:p>
            <a:pPr lvl="1"/>
            <a:r>
              <a:rPr lang="en-US" dirty="0"/>
              <a:t>http://www.accessdata.fda.gov/drugsatfda_docs/label/2005/021690lbl.pdf</a:t>
            </a:r>
          </a:p>
        </p:txBody>
      </p:sp>
      <p:sp>
        <p:nvSpPr>
          <p:cNvPr id="4" name="Slide Number Placeholder 3"/>
          <p:cNvSpPr>
            <a:spLocks noGrp="1"/>
          </p:cNvSpPr>
          <p:nvPr>
            <p:ph type="sldNum" sz="quarter" idx="12"/>
          </p:nvPr>
        </p:nvSpPr>
        <p:spPr/>
        <p:txBody>
          <a:bodyPr/>
          <a:lstStyle/>
          <a:p>
            <a:fld id="{98D40173-DED4-44F7-B78D-3C1B63A0462E}" type="slidenum">
              <a:rPr lang="en-US" smtClean="0"/>
              <a:pPr/>
              <a:t>40</a:t>
            </a:fld>
            <a:endParaRPr lang="en-US"/>
          </a:p>
        </p:txBody>
      </p:sp>
    </p:spTree>
    <p:extLst>
      <p:ext uri="{BB962C8B-B14F-4D97-AF65-F5344CB8AC3E}">
        <p14:creationId xmlns:p14="http://schemas.microsoft.com/office/powerpoint/2010/main" val="2077213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0E4AD-43EE-4FC1-94BC-52DE614891D0}"/>
              </a:ext>
            </a:extLst>
          </p:cNvPr>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rPr>
              <a:t>What We Don’t Have</a:t>
            </a:r>
          </a:p>
        </p:txBody>
      </p:sp>
      <p:sp>
        <p:nvSpPr>
          <p:cNvPr id="3" name="Content Placeholder 2">
            <a:extLst>
              <a:ext uri="{FF2B5EF4-FFF2-40B4-BE49-F238E27FC236}">
                <a16:creationId xmlns:a16="http://schemas.microsoft.com/office/drawing/2014/main" id="{B409E0ED-CFE7-450E-A327-CE56C9885A48}"/>
              </a:ext>
            </a:extLst>
          </p:cNvPr>
          <p:cNvSpPr>
            <a:spLocks noGrp="1"/>
          </p:cNvSpPr>
          <p:nvPr>
            <p:ph idx="1"/>
          </p:nvPr>
        </p:nvSpPr>
        <p:spPr/>
        <p:txBody>
          <a:bodyPr/>
          <a:lstStyle/>
          <a:p>
            <a:r>
              <a:rPr lang="en-US" dirty="0"/>
              <a:t>"fertilization marker“</a:t>
            </a:r>
          </a:p>
          <a:p>
            <a:pPr lvl="1"/>
            <a:r>
              <a:rPr lang="en-US" dirty="0"/>
              <a:t>“to determine when fertilization occurs and to look at outcomes of fertilization on and off of hormonal contraceptives.  Such a fertilization marker does not exist.”   (Donna Harrison)</a:t>
            </a:r>
          </a:p>
          <a:p>
            <a:pPr lvl="1"/>
            <a:endParaRPr lang="en-US" dirty="0"/>
          </a:p>
          <a:p>
            <a:r>
              <a:rPr lang="en-US" dirty="0"/>
              <a:t>Hope for the Future</a:t>
            </a:r>
          </a:p>
          <a:p>
            <a:pPr lvl="1"/>
            <a:r>
              <a:rPr lang="en-US" dirty="0"/>
              <a:t>Male Fertility Agents</a:t>
            </a:r>
          </a:p>
        </p:txBody>
      </p:sp>
      <p:sp>
        <p:nvSpPr>
          <p:cNvPr id="4" name="Slide Number Placeholder 3">
            <a:extLst>
              <a:ext uri="{FF2B5EF4-FFF2-40B4-BE49-F238E27FC236}">
                <a16:creationId xmlns:a16="http://schemas.microsoft.com/office/drawing/2014/main" id="{AF532B87-D498-4E5B-9C4D-EBC9A0AAB660}"/>
              </a:ext>
            </a:extLst>
          </p:cNvPr>
          <p:cNvSpPr>
            <a:spLocks noGrp="1"/>
          </p:cNvSpPr>
          <p:nvPr>
            <p:ph type="sldNum" sz="quarter" idx="12"/>
          </p:nvPr>
        </p:nvSpPr>
        <p:spPr/>
        <p:txBody>
          <a:bodyPr/>
          <a:lstStyle/>
          <a:p>
            <a:fld id="{98D40173-DED4-44F7-B78D-3C1B63A0462E}" type="slidenum">
              <a:rPr lang="en-US" smtClean="0"/>
              <a:pPr/>
              <a:t>41</a:t>
            </a:fld>
            <a:endParaRPr lang="en-US"/>
          </a:p>
        </p:txBody>
      </p:sp>
    </p:spTree>
    <p:extLst>
      <p:ext uri="{BB962C8B-B14F-4D97-AF65-F5344CB8AC3E}">
        <p14:creationId xmlns:p14="http://schemas.microsoft.com/office/powerpoint/2010/main" val="2037833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8851F-41AE-45F7-80AB-30ABA11F5D8E}"/>
              </a:ext>
            </a:extLst>
          </p:cNvPr>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What Else Would Deny any Possibility of an Abortion Effect?</a:t>
            </a:r>
          </a:p>
        </p:txBody>
      </p:sp>
      <p:sp>
        <p:nvSpPr>
          <p:cNvPr id="3" name="Content Placeholder 2">
            <a:extLst>
              <a:ext uri="{FF2B5EF4-FFF2-40B4-BE49-F238E27FC236}">
                <a16:creationId xmlns:a16="http://schemas.microsoft.com/office/drawing/2014/main" id="{755649CB-5DDB-45A1-8185-4198D4290C46}"/>
              </a:ext>
            </a:extLst>
          </p:cNvPr>
          <p:cNvSpPr>
            <a:spLocks noGrp="1"/>
          </p:cNvSpPr>
          <p:nvPr>
            <p:ph idx="1"/>
          </p:nvPr>
        </p:nvSpPr>
        <p:spPr>
          <a:xfrm>
            <a:off x="1295400" y="2667001"/>
            <a:ext cx="5486400" cy="1905000"/>
          </a:xfrm>
        </p:spPr>
        <p:txBody>
          <a:bodyPr/>
          <a:lstStyle/>
          <a:p>
            <a:r>
              <a:rPr lang="en-US" dirty="0"/>
              <a:t>More Embryonic Studies = Destruction of Human Life</a:t>
            </a:r>
          </a:p>
        </p:txBody>
      </p:sp>
      <p:sp>
        <p:nvSpPr>
          <p:cNvPr id="4" name="Slide Number Placeholder 3">
            <a:extLst>
              <a:ext uri="{FF2B5EF4-FFF2-40B4-BE49-F238E27FC236}">
                <a16:creationId xmlns:a16="http://schemas.microsoft.com/office/drawing/2014/main" id="{DB762136-1450-4EE7-9DF1-30DEFBEB0AA1}"/>
              </a:ext>
            </a:extLst>
          </p:cNvPr>
          <p:cNvSpPr>
            <a:spLocks noGrp="1"/>
          </p:cNvSpPr>
          <p:nvPr>
            <p:ph type="sldNum" sz="quarter" idx="12"/>
          </p:nvPr>
        </p:nvSpPr>
        <p:spPr/>
        <p:txBody>
          <a:bodyPr/>
          <a:lstStyle/>
          <a:p>
            <a:fld id="{98D40173-DED4-44F7-B78D-3C1B63A0462E}" type="slidenum">
              <a:rPr lang="en-US" smtClean="0"/>
              <a:pPr/>
              <a:t>42</a:t>
            </a:fld>
            <a:endParaRPr lang="en-US"/>
          </a:p>
        </p:txBody>
      </p:sp>
      <p:sp>
        <p:nvSpPr>
          <p:cNvPr id="5" name="Flowchart: Summing Junction 4">
            <a:extLst>
              <a:ext uri="{FF2B5EF4-FFF2-40B4-BE49-F238E27FC236}">
                <a16:creationId xmlns:a16="http://schemas.microsoft.com/office/drawing/2014/main" id="{BABB19FC-5CC9-4CC6-B9BC-0006FFC64D57}"/>
              </a:ext>
            </a:extLst>
          </p:cNvPr>
          <p:cNvSpPr/>
          <p:nvPr/>
        </p:nvSpPr>
        <p:spPr>
          <a:xfrm>
            <a:off x="1600200" y="2074417"/>
            <a:ext cx="4343400" cy="2514600"/>
          </a:xfrm>
          <a:prstGeom prst="flowChartSummingJunc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815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dirty="0">
                <a:effectLst>
                  <a:outerShdw blurRad="38100" dist="38100" dir="2700000" algn="tl">
                    <a:srgbClr val="000000">
                      <a:alpha val="43137"/>
                    </a:srgbClr>
                  </a:outerShdw>
                </a:effectLst>
              </a:rPr>
              <a:t>What You Should Know</a:t>
            </a:r>
          </a:p>
        </p:txBody>
      </p:sp>
      <p:sp>
        <p:nvSpPr>
          <p:cNvPr id="3" name="Content Placeholder 2"/>
          <p:cNvSpPr>
            <a:spLocks noGrp="1"/>
          </p:cNvSpPr>
          <p:nvPr>
            <p:ph idx="1"/>
          </p:nvPr>
        </p:nvSpPr>
        <p:spPr>
          <a:xfrm>
            <a:off x="381000" y="1676400"/>
            <a:ext cx="8534400" cy="5029200"/>
          </a:xfrm>
        </p:spPr>
        <p:txBody>
          <a:bodyPr>
            <a:normAutofit/>
          </a:bodyPr>
          <a:lstStyle/>
          <a:p>
            <a:r>
              <a:rPr lang="en-US" dirty="0"/>
              <a:t>Breakthrough Ovulation Estimates</a:t>
            </a:r>
          </a:p>
          <a:p>
            <a:pPr lvl="1"/>
            <a:r>
              <a:rPr lang="en-US" dirty="0"/>
              <a:t>1.5% to 16.8%</a:t>
            </a:r>
          </a:p>
          <a:p>
            <a:r>
              <a:rPr lang="en-US" dirty="0"/>
              <a:t>But Ovulation </a:t>
            </a:r>
            <a:r>
              <a:rPr lang="en-US" u="sng" dirty="0"/>
              <a:t>does not</a:t>
            </a:r>
            <a:r>
              <a:rPr lang="en-US" dirty="0"/>
              <a:t> demand the conclusion</a:t>
            </a:r>
          </a:p>
          <a:p>
            <a:pPr lvl="1"/>
            <a:r>
              <a:rPr lang="en-US" dirty="0"/>
              <a:t>That the egg was fertilized</a:t>
            </a:r>
          </a:p>
          <a:p>
            <a:pPr lvl="1"/>
            <a:r>
              <a:rPr lang="en-US" dirty="0"/>
              <a:t>That the fallopian tube transported the egg</a:t>
            </a:r>
          </a:p>
          <a:p>
            <a:pPr lvl="1"/>
            <a:r>
              <a:rPr lang="en-US" dirty="0"/>
              <a:t>That the fertilized egg failed to implant</a:t>
            </a:r>
          </a:p>
          <a:p>
            <a:r>
              <a:rPr lang="en-US" dirty="0"/>
              <a:t>In Fact</a:t>
            </a:r>
          </a:p>
          <a:p>
            <a:pPr lvl="1"/>
            <a:r>
              <a:rPr lang="en-US" dirty="0"/>
              <a:t>Some women do get pregnant on the pill and stay pregnant on the pill</a:t>
            </a:r>
          </a:p>
        </p:txBody>
      </p:sp>
      <p:sp>
        <p:nvSpPr>
          <p:cNvPr id="4" name="Slide Number Placeholder 3"/>
          <p:cNvSpPr>
            <a:spLocks noGrp="1"/>
          </p:cNvSpPr>
          <p:nvPr>
            <p:ph type="sldNum" sz="quarter" idx="12"/>
          </p:nvPr>
        </p:nvSpPr>
        <p:spPr/>
        <p:txBody>
          <a:bodyPr/>
          <a:lstStyle/>
          <a:p>
            <a:fld id="{98D40173-DED4-44F7-B78D-3C1B63A0462E}" type="slidenum">
              <a:rPr lang="en-US" smtClean="0"/>
              <a:pPr/>
              <a:t>43</a:t>
            </a:fld>
            <a:endParaRPr lang="en-US"/>
          </a:p>
        </p:txBody>
      </p:sp>
    </p:spTree>
    <p:extLst>
      <p:ext uri="{BB962C8B-B14F-4D97-AF65-F5344CB8AC3E}">
        <p14:creationId xmlns:p14="http://schemas.microsoft.com/office/powerpoint/2010/main" val="1011441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Conclusion</a:t>
            </a:r>
          </a:p>
        </p:txBody>
      </p:sp>
      <p:sp>
        <p:nvSpPr>
          <p:cNvPr id="3" name="Content Placeholder 2"/>
          <p:cNvSpPr>
            <a:spLocks noGrp="1"/>
          </p:cNvSpPr>
          <p:nvPr>
            <p:ph idx="1"/>
          </p:nvPr>
        </p:nvSpPr>
        <p:spPr>
          <a:xfrm>
            <a:off x="609600" y="1752600"/>
            <a:ext cx="8382000" cy="4786312"/>
          </a:xfrm>
        </p:spPr>
        <p:txBody>
          <a:bodyPr/>
          <a:lstStyle/>
          <a:p>
            <a:r>
              <a:rPr lang="en-US" dirty="0"/>
              <a:t>Can we prove that COCs </a:t>
            </a:r>
            <a:r>
              <a:rPr lang="en-US" u="sng" dirty="0"/>
              <a:t>do not </a:t>
            </a:r>
            <a:r>
              <a:rPr lang="en-US" dirty="0"/>
              <a:t>prevent implantation of a fertilized egg?</a:t>
            </a:r>
          </a:p>
          <a:p>
            <a:pPr lvl="1"/>
            <a:r>
              <a:rPr lang="en-US" dirty="0"/>
              <a:t>Absolutely in these cases</a:t>
            </a:r>
          </a:p>
          <a:p>
            <a:pPr lvl="2"/>
            <a:r>
              <a:rPr lang="en-US" dirty="0"/>
              <a:t>Every time a woman fails to ovulate</a:t>
            </a:r>
          </a:p>
          <a:p>
            <a:pPr lvl="2"/>
            <a:r>
              <a:rPr lang="en-US" dirty="0"/>
              <a:t>Every time sperm is impeded</a:t>
            </a:r>
          </a:p>
          <a:p>
            <a:pPr lvl="2"/>
            <a:r>
              <a:rPr lang="en-US" dirty="0"/>
              <a:t>Every time she gets pregnant on the pill</a:t>
            </a:r>
          </a:p>
          <a:p>
            <a:r>
              <a:rPr lang="en-US" dirty="0"/>
              <a:t>Most of the time it works by preventing ovulation</a:t>
            </a:r>
          </a:p>
        </p:txBody>
      </p:sp>
      <p:sp>
        <p:nvSpPr>
          <p:cNvPr id="4" name="Slide Number Placeholder 3"/>
          <p:cNvSpPr>
            <a:spLocks noGrp="1"/>
          </p:cNvSpPr>
          <p:nvPr>
            <p:ph type="sldNum" sz="quarter" idx="12"/>
          </p:nvPr>
        </p:nvSpPr>
        <p:spPr/>
        <p:txBody>
          <a:bodyPr/>
          <a:lstStyle/>
          <a:p>
            <a:fld id="{98D40173-DED4-44F7-B78D-3C1B63A0462E}" type="slidenum">
              <a:rPr lang="en-US" smtClean="0"/>
              <a:pPr/>
              <a:t>44</a:t>
            </a:fld>
            <a:endParaRPr lang="en-US"/>
          </a:p>
        </p:txBody>
      </p:sp>
    </p:spTree>
    <p:extLst>
      <p:ext uri="{BB962C8B-B14F-4D97-AF65-F5344CB8AC3E}">
        <p14:creationId xmlns:p14="http://schemas.microsoft.com/office/powerpoint/2010/main" val="23564536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Conclusion</a:t>
            </a:r>
          </a:p>
        </p:txBody>
      </p:sp>
      <p:sp>
        <p:nvSpPr>
          <p:cNvPr id="3" name="Content Placeholder 2"/>
          <p:cNvSpPr>
            <a:spLocks noGrp="1"/>
          </p:cNvSpPr>
          <p:nvPr>
            <p:ph idx="1"/>
          </p:nvPr>
        </p:nvSpPr>
        <p:spPr/>
        <p:txBody>
          <a:bodyPr/>
          <a:lstStyle/>
          <a:p>
            <a:r>
              <a:rPr lang="en-US" dirty="0"/>
              <a:t>Can we prove that COCs </a:t>
            </a:r>
            <a:r>
              <a:rPr lang="en-US" i="1" dirty="0"/>
              <a:t>never</a:t>
            </a:r>
            <a:r>
              <a:rPr lang="en-US" dirty="0"/>
              <a:t> cause a failure of implantation?</a:t>
            </a:r>
          </a:p>
          <a:p>
            <a:pPr lvl="1"/>
            <a:r>
              <a:rPr lang="en-US" dirty="0"/>
              <a:t>NO</a:t>
            </a:r>
          </a:p>
          <a:p>
            <a:pPr lvl="2"/>
            <a:r>
              <a:rPr lang="en-US" dirty="0"/>
              <a:t>This burden of proof is too high and virtually non-existent in science</a:t>
            </a:r>
          </a:p>
          <a:p>
            <a:pPr lvl="1"/>
            <a:r>
              <a:rPr lang="en-US" dirty="0"/>
              <a:t>So</a:t>
            </a:r>
          </a:p>
          <a:p>
            <a:pPr lvl="2"/>
            <a:r>
              <a:rPr lang="en-US"/>
              <a:t>Decisions  are made </a:t>
            </a:r>
            <a:r>
              <a:rPr lang="en-US" dirty="0"/>
              <a:t>with less than ideal and exhaustive information</a:t>
            </a:r>
          </a:p>
        </p:txBody>
      </p:sp>
      <p:sp>
        <p:nvSpPr>
          <p:cNvPr id="4" name="Slide Number Placeholder 3"/>
          <p:cNvSpPr>
            <a:spLocks noGrp="1"/>
          </p:cNvSpPr>
          <p:nvPr>
            <p:ph type="sldNum" sz="quarter" idx="12"/>
          </p:nvPr>
        </p:nvSpPr>
        <p:spPr/>
        <p:txBody>
          <a:bodyPr/>
          <a:lstStyle/>
          <a:p>
            <a:fld id="{98D40173-DED4-44F7-B78D-3C1B63A0462E}" type="slidenum">
              <a:rPr lang="en-US" smtClean="0"/>
              <a:pPr/>
              <a:t>45</a:t>
            </a:fld>
            <a:endParaRPr lang="en-US"/>
          </a:p>
        </p:txBody>
      </p:sp>
    </p:spTree>
    <p:extLst>
      <p:ext uri="{BB962C8B-B14F-4D97-AF65-F5344CB8AC3E}">
        <p14:creationId xmlns:p14="http://schemas.microsoft.com/office/powerpoint/2010/main" val="22654614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1473-6ABE-4FD5-9835-6344F425DFAF}"/>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Points to Remember COCs</a:t>
            </a:r>
          </a:p>
        </p:txBody>
      </p:sp>
      <p:sp>
        <p:nvSpPr>
          <p:cNvPr id="3" name="Content Placeholder 2">
            <a:extLst>
              <a:ext uri="{FF2B5EF4-FFF2-40B4-BE49-F238E27FC236}">
                <a16:creationId xmlns:a16="http://schemas.microsoft.com/office/drawing/2014/main" id="{9EA26C26-32BE-4B0F-9F0D-4DC46A495AAC}"/>
              </a:ext>
            </a:extLst>
          </p:cNvPr>
          <p:cNvSpPr>
            <a:spLocks noGrp="1"/>
          </p:cNvSpPr>
          <p:nvPr>
            <p:ph idx="1"/>
          </p:nvPr>
        </p:nvSpPr>
        <p:spPr/>
        <p:txBody>
          <a:bodyPr/>
          <a:lstStyle/>
          <a:p>
            <a:r>
              <a:rPr lang="en-US" dirty="0"/>
              <a:t>Alterations of the cervical mucus that impede sperm</a:t>
            </a:r>
          </a:p>
          <a:p>
            <a:r>
              <a:rPr lang="en-US" dirty="0"/>
              <a:t>COCs Primarily work by Preventing Ovulation</a:t>
            </a:r>
          </a:p>
          <a:p>
            <a:pPr lvl="1"/>
            <a:r>
              <a:rPr lang="en-US" dirty="0"/>
              <a:t>Especially the Higher Estrogen Dose (30mcg or more) Products</a:t>
            </a:r>
          </a:p>
          <a:p>
            <a:r>
              <a:rPr lang="en-US" dirty="0"/>
              <a:t>Take within the same 3-hour window each day</a:t>
            </a:r>
          </a:p>
          <a:p>
            <a:pPr marL="0" indent="0">
              <a:buNone/>
            </a:pPr>
            <a:endParaRPr lang="en-US" dirty="0"/>
          </a:p>
        </p:txBody>
      </p:sp>
      <p:sp>
        <p:nvSpPr>
          <p:cNvPr id="4" name="Slide Number Placeholder 3">
            <a:extLst>
              <a:ext uri="{FF2B5EF4-FFF2-40B4-BE49-F238E27FC236}">
                <a16:creationId xmlns:a16="http://schemas.microsoft.com/office/drawing/2014/main" id="{FF1E6CDA-86F2-4A0C-9C6A-5E77B59D6C5E}"/>
              </a:ext>
            </a:extLst>
          </p:cNvPr>
          <p:cNvSpPr>
            <a:spLocks noGrp="1"/>
          </p:cNvSpPr>
          <p:nvPr>
            <p:ph type="sldNum" sz="quarter" idx="12"/>
          </p:nvPr>
        </p:nvSpPr>
        <p:spPr/>
        <p:txBody>
          <a:bodyPr/>
          <a:lstStyle/>
          <a:p>
            <a:fld id="{98D40173-DED4-44F7-B78D-3C1B63A0462E}" type="slidenum">
              <a:rPr lang="en-US" smtClean="0"/>
              <a:pPr/>
              <a:t>46</a:t>
            </a:fld>
            <a:endParaRPr lang="en-US"/>
          </a:p>
        </p:txBody>
      </p:sp>
    </p:spTree>
    <p:extLst>
      <p:ext uri="{BB962C8B-B14F-4D97-AF65-F5344CB8AC3E}">
        <p14:creationId xmlns:p14="http://schemas.microsoft.com/office/powerpoint/2010/main" val="103722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Conclusion</a:t>
            </a:r>
          </a:p>
        </p:txBody>
      </p:sp>
      <p:sp>
        <p:nvSpPr>
          <p:cNvPr id="3" name="Content Placeholder 2"/>
          <p:cNvSpPr>
            <a:spLocks noGrp="1"/>
          </p:cNvSpPr>
          <p:nvPr>
            <p:ph idx="1"/>
          </p:nvPr>
        </p:nvSpPr>
        <p:spPr/>
        <p:txBody>
          <a:bodyPr>
            <a:normAutofit fontScale="92500" lnSpcReduction="20000"/>
          </a:bodyPr>
          <a:lstStyle/>
          <a:p>
            <a:r>
              <a:rPr lang="en-US" dirty="0"/>
              <a:t>We should not be dismissive of data on</a:t>
            </a:r>
          </a:p>
          <a:p>
            <a:pPr lvl="1"/>
            <a:r>
              <a:rPr lang="en-US" dirty="0"/>
              <a:t>Post follicle rupture</a:t>
            </a:r>
          </a:p>
          <a:p>
            <a:pPr lvl="1"/>
            <a:r>
              <a:rPr lang="en-US" dirty="0"/>
              <a:t>Changes in fallopian tubes, post fertilization</a:t>
            </a:r>
          </a:p>
          <a:p>
            <a:pPr lvl="1"/>
            <a:r>
              <a:rPr lang="en-US" dirty="0"/>
              <a:t>IVF data that demonstrates post fertilization needs</a:t>
            </a:r>
          </a:p>
          <a:p>
            <a:pPr lvl="1"/>
            <a:r>
              <a:rPr lang="en-US" dirty="0"/>
              <a:t>Pregestational needs for implantation (preventing LH surge midcycle)</a:t>
            </a:r>
          </a:p>
          <a:p>
            <a:pPr lvl="1"/>
            <a:r>
              <a:rPr lang="en-US" dirty="0"/>
              <a:t>Endometrial receptivity studies</a:t>
            </a:r>
          </a:p>
          <a:p>
            <a:r>
              <a:rPr lang="en-US" dirty="0"/>
              <a:t>If demonstrative evidence becomes available that implantation with the use of oral contraceptive is conclusive, all should have the courage to abandon the use (Matt. 7:12).</a:t>
            </a:r>
          </a:p>
        </p:txBody>
      </p:sp>
      <p:sp>
        <p:nvSpPr>
          <p:cNvPr id="4" name="Slide Number Placeholder 3"/>
          <p:cNvSpPr>
            <a:spLocks noGrp="1"/>
          </p:cNvSpPr>
          <p:nvPr>
            <p:ph type="sldNum" sz="quarter" idx="12"/>
          </p:nvPr>
        </p:nvSpPr>
        <p:spPr/>
        <p:txBody>
          <a:bodyPr/>
          <a:lstStyle/>
          <a:p>
            <a:fld id="{98D40173-DED4-44F7-B78D-3C1B63A0462E}" type="slidenum">
              <a:rPr lang="en-US" smtClean="0"/>
              <a:pPr/>
              <a:t>47</a:t>
            </a:fld>
            <a:endParaRPr lang="en-US"/>
          </a:p>
        </p:txBody>
      </p:sp>
    </p:spTree>
    <p:extLst>
      <p:ext uri="{BB962C8B-B14F-4D97-AF65-F5344CB8AC3E}">
        <p14:creationId xmlns:p14="http://schemas.microsoft.com/office/powerpoint/2010/main" val="379495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C72AA-01E7-4455-8554-C48D1E809672}"/>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Biblical Principles</a:t>
            </a:r>
          </a:p>
        </p:txBody>
      </p:sp>
      <p:sp>
        <p:nvSpPr>
          <p:cNvPr id="3" name="Content Placeholder 2">
            <a:extLst>
              <a:ext uri="{FF2B5EF4-FFF2-40B4-BE49-F238E27FC236}">
                <a16:creationId xmlns:a16="http://schemas.microsoft.com/office/drawing/2014/main" id="{03AC28EB-C388-4AF6-A467-58308C921E7E}"/>
              </a:ext>
            </a:extLst>
          </p:cNvPr>
          <p:cNvSpPr>
            <a:spLocks noGrp="1"/>
          </p:cNvSpPr>
          <p:nvPr>
            <p:ph idx="1"/>
          </p:nvPr>
        </p:nvSpPr>
        <p:spPr/>
        <p:txBody>
          <a:bodyPr>
            <a:normAutofit fontScale="85000" lnSpcReduction="10000"/>
          </a:bodyPr>
          <a:lstStyle/>
          <a:p>
            <a:r>
              <a:rPr lang="en-US" dirty="0"/>
              <a:t>Human life is valued by God (Gen. 1:26,27, Ps. 8:6).</a:t>
            </a:r>
          </a:p>
          <a:p>
            <a:r>
              <a:rPr lang="en-US" dirty="0"/>
              <a:t>Those of old understood conception, pregnancy, and birth (Hos. 9:11, Jer. 20:14-18). </a:t>
            </a:r>
          </a:p>
          <a:p>
            <a:r>
              <a:rPr lang="en-US" dirty="0"/>
              <a:t>God’s love and value of human life is demonstrated both in creation and in Christ’s sacrificial death (Psalm 8:1-9, John 3:16, 17). </a:t>
            </a:r>
          </a:p>
          <a:p>
            <a:r>
              <a:rPr lang="en-US" dirty="0"/>
              <a:t>Man must love his neighbor.  Fertilization is the irreducible earliest point of “neighbor” (Matt. 7:12, 22:39, Luke 6:31). </a:t>
            </a:r>
          </a:p>
          <a:p>
            <a:r>
              <a:rPr lang="en-US" dirty="0"/>
              <a:t>Children are gracious gifts to be valued by mankind (Gen. 33:5, Psalm 127:3). </a:t>
            </a:r>
          </a:p>
        </p:txBody>
      </p:sp>
      <p:sp>
        <p:nvSpPr>
          <p:cNvPr id="4" name="Slide Number Placeholder 3">
            <a:extLst>
              <a:ext uri="{FF2B5EF4-FFF2-40B4-BE49-F238E27FC236}">
                <a16:creationId xmlns:a16="http://schemas.microsoft.com/office/drawing/2014/main" id="{6ACE3B07-965F-4F11-962D-18B134C67002}"/>
              </a:ext>
            </a:extLst>
          </p:cNvPr>
          <p:cNvSpPr>
            <a:spLocks noGrp="1"/>
          </p:cNvSpPr>
          <p:nvPr>
            <p:ph type="sldNum" sz="quarter" idx="12"/>
          </p:nvPr>
        </p:nvSpPr>
        <p:spPr/>
        <p:txBody>
          <a:bodyPr/>
          <a:lstStyle/>
          <a:p>
            <a:fld id="{98D40173-DED4-44F7-B78D-3C1B63A0462E}" type="slidenum">
              <a:rPr lang="en-US" smtClean="0"/>
              <a:pPr/>
              <a:t>5</a:t>
            </a:fld>
            <a:endParaRPr lang="en-US"/>
          </a:p>
        </p:txBody>
      </p:sp>
    </p:spTree>
    <p:extLst>
      <p:ext uri="{BB962C8B-B14F-4D97-AF65-F5344CB8AC3E}">
        <p14:creationId xmlns:p14="http://schemas.microsoft.com/office/powerpoint/2010/main" val="3580868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C72AA-01E7-4455-8554-C48D1E809672}"/>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Biblical Principles</a:t>
            </a:r>
          </a:p>
        </p:txBody>
      </p:sp>
      <p:sp>
        <p:nvSpPr>
          <p:cNvPr id="3" name="Content Placeholder 2">
            <a:extLst>
              <a:ext uri="{FF2B5EF4-FFF2-40B4-BE49-F238E27FC236}">
                <a16:creationId xmlns:a16="http://schemas.microsoft.com/office/drawing/2014/main" id="{03AC28EB-C388-4AF6-A467-58308C921E7E}"/>
              </a:ext>
            </a:extLst>
          </p:cNvPr>
          <p:cNvSpPr>
            <a:spLocks noGrp="1"/>
          </p:cNvSpPr>
          <p:nvPr>
            <p:ph idx="1"/>
          </p:nvPr>
        </p:nvSpPr>
        <p:spPr/>
        <p:txBody>
          <a:bodyPr>
            <a:normAutofit fontScale="92500" lnSpcReduction="10000"/>
          </a:bodyPr>
          <a:lstStyle/>
          <a:p>
            <a:r>
              <a:rPr lang="en-US" dirty="0"/>
              <a:t>Both the unborn in the womb and the born delivered from the womb are valued by God (Ex. 21:22-25, Ps. 139:13-17).</a:t>
            </a:r>
          </a:p>
          <a:p>
            <a:r>
              <a:rPr lang="en-US" dirty="0"/>
              <a:t>Human life is both sanctified and dignified (John 15:13, 1 John 3:16, Rom. 5:8, 2 Pt. 3:9, Heb. 12:14, 1 Pt. 1:14-16). </a:t>
            </a:r>
          </a:p>
          <a:p>
            <a:r>
              <a:rPr lang="en-US" dirty="0"/>
              <a:t>God prohibits the taking of innocent human life (Matt. 5:21, 15:19, Rom. 1:29, 13:9).</a:t>
            </a:r>
          </a:p>
          <a:p>
            <a:r>
              <a:rPr lang="en-US" dirty="0"/>
              <a:t>Mankind must inform and stay true to the conscience (Rom. 14:23b, 1 John 3:19-21). </a:t>
            </a:r>
          </a:p>
        </p:txBody>
      </p:sp>
      <p:sp>
        <p:nvSpPr>
          <p:cNvPr id="4" name="Slide Number Placeholder 3">
            <a:extLst>
              <a:ext uri="{FF2B5EF4-FFF2-40B4-BE49-F238E27FC236}">
                <a16:creationId xmlns:a16="http://schemas.microsoft.com/office/drawing/2014/main" id="{6ACE3B07-965F-4F11-962D-18B134C67002}"/>
              </a:ext>
            </a:extLst>
          </p:cNvPr>
          <p:cNvSpPr>
            <a:spLocks noGrp="1"/>
          </p:cNvSpPr>
          <p:nvPr>
            <p:ph type="sldNum" sz="quarter" idx="12"/>
          </p:nvPr>
        </p:nvSpPr>
        <p:spPr/>
        <p:txBody>
          <a:bodyPr/>
          <a:lstStyle/>
          <a:p>
            <a:fld id="{98D40173-DED4-44F7-B78D-3C1B63A0462E}" type="slidenum">
              <a:rPr lang="en-US" smtClean="0"/>
              <a:pPr/>
              <a:t>6</a:t>
            </a:fld>
            <a:endParaRPr lang="en-US"/>
          </a:p>
        </p:txBody>
      </p:sp>
    </p:spTree>
    <p:extLst>
      <p:ext uri="{BB962C8B-B14F-4D97-AF65-F5344CB8AC3E}">
        <p14:creationId xmlns:p14="http://schemas.microsoft.com/office/powerpoint/2010/main" val="1378016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The Science of fertilization and Ovulation</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98D40173-DED4-44F7-B78D-3C1B63A0462E}" type="slidenum">
              <a:rPr lang="en-US" smtClean="0"/>
              <a:pPr/>
              <a:t>7</a:t>
            </a:fld>
            <a:endParaRPr lang="en-US"/>
          </a:p>
        </p:txBody>
      </p:sp>
    </p:spTree>
    <p:extLst>
      <p:ext uri="{BB962C8B-B14F-4D97-AF65-F5344CB8AC3E}">
        <p14:creationId xmlns:p14="http://schemas.microsoft.com/office/powerpoint/2010/main" val="263906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Cycle and Timing</a:t>
            </a:r>
          </a:p>
        </p:txBody>
      </p:sp>
      <p:sp>
        <p:nvSpPr>
          <p:cNvPr id="3" name="Content Placeholder 2"/>
          <p:cNvSpPr>
            <a:spLocks noGrp="1"/>
          </p:cNvSpPr>
          <p:nvPr>
            <p:ph idx="1"/>
          </p:nvPr>
        </p:nvSpPr>
        <p:spPr>
          <a:xfrm>
            <a:off x="381000" y="1371600"/>
            <a:ext cx="8610600" cy="5334000"/>
          </a:xfrm>
        </p:spPr>
        <p:txBody>
          <a:bodyPr>
            <a:normAutofit lnSpcReduction="10000"/>
          </a:bodyPr>
          <a:lstStyle/>
          <a:p>
            <a:r>
              <a:rPr lang="en-US" dirty="0"/>
              <a:t>Three  Primary Systems – Brain, Ovaries, Uterus</a:t>
            </a:r>
          </a:p>
          <a:p>
            <a:r>
              <a:rPr lang="en-US" dirty="0"/>
              <a:t>Menstrual Cycle</a:t>
            </a:r>
          </a:p>
          <a:p>
            <a:pPr lvl="1"/>
            <a:r>
              <a:rPr lang="en-US" dirty="0"/>
              <a:t>Day 1 – First day of Menstruation</a:t>
            </a:r>
          </a:p>
          <a:p>
            <a:pPr lvl="1"/>
            <a:r>
              <a:rPr lang="en-US" dirty="0"/>
              <a:t>Roughly Day 14 – Day of Ovulation</a:t>
            </a:r>
          </a:p>
          <a:p>
            <a:r>
              <a:rPr lang="en-US" dirty="0"/>
              <a:t>Fertile – up to 5 days prior to ovulation and day of ovulation</a:t>
            </a:r>
          </a:p>
          <a:p>
            <a:pPr lvl="1"/>
            <a:r>
              <a:rPr lang="en-US" dirty="0"/>
              <a:t>Sperm </a:t>
            </a:r>
          </a:p>
          <a:p>
            <a:pPr lvl="2"/>
            <a:r>
              <a:rPr lang="en-US" dirty="0"/>
              <a:t>can travel to the fallopian tube in 5 minutes </a:t>
            </a:r>
          </a:p>
          <a:p>
            <a:pPr lvl="2"/>
            <a:r>
              <a:rPr lang="en-US" dirty="0"/>
              <a:t>can live 5-6 days in the female reproductive tract</a:t>
            </a:r>
          </a:p>
          <a:p>
            <a:pPr lvl="1"/>
            <a:r>
              <a:rPr lang="en-US" dirty="0"/>
              <a:t>Egg (Ovum)</a:t>
            </a:r>
          </a:p>
          <a:p>
            <a:pPr lvl="2"/>
            <a:r>
              <a:rPr lang="en-US" dirty="0"/>
              <a:t>Must be fertilized within 12-24 hours</a:t>
            </a:r>
          </a:p>
        </p:txBody>
      </p:sp>
      <p:sp>
        <p:nvSpPr>
          <p:cNvPr id="4" name="Slide Number Placeholder 3"/>
          <p:cNvSpPr>
            <a:spLocks noGrp="1"/>
          </p:cNvSpPr>
          <p:nvPr>
            <p:ph type="sldNum" sz="quarter" idx="12"/>
          </p:nvPr>
        </p:nvSpPr>
        <p:spPr/>
        <p:txBody>
          <a:bodyPr/>
          <a:lstStyle/>
          <a:p>
            <a:fld id="{98D40173-DED4-44F7-B78D-3C1B63A0462E}" type="slidenum">
              <a:rPr lang="en-US" smtClean="0"/>
              <a:pPr/>
              <a:t>8</a:t>
            </a:fld>
            <a:endParaRPr lang="en-US"/>
          </a:p>
        </p:txBody>
      </p:sp>
    </p:spTree>
    <p:extLst>
      <p:ext uri="{BB962C8B-B14F-4D97-AF65-F5344CB8AC3E}">
        <p14:creationId xmlns:p14="http://schemas.microsoft.com/office/powerpoint/2010/main" val="66460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a:effectLst>
                  <a:outerShdw blurRad="38100" dist="38100" dir="2700000" algn="tl">
                    <a:srgbClr val="000000">
                      <a:alpha val="43137"/>
                    </a:srgbClr>
                  </a:outerShdw>
                </a:effectLst>
              </a:rPr>
              <a:t>Ovulation</a:t>
            </a:r>
          </a:p>
        </p:txBody>
      </p:sp>
      <p:sp>
        <p:nvSpPr>
          <p:cNvPr id="25603" name="Content Placeholder 2"/>
          <p:cNvSpPr>
            <a:spLocks noGrp="1"/>
          </p:cNvSpPr>
          <p:nvPr>
            <p:ph idx="1"/>
          </p:nvPr>
        </p:nvSpPr>
        <p:spPr/>
        <p:txBody>
          <a:bodyPr>
            <a:normAutofit/>
          </a:bodyPr>
          <a:lstStyle/>
          <a:p>
            <a:r>
              <a:rPr lang="en-US" dirty="0"/>
              <a:t>Ovulation – typically occurs day 14, when LH and FSH levels spike and a follicle (egg) is released.</a:t>
            </a:r>
          </a:p>
          <a:p>
            <a:r>
              <a:rPr lang="en-US" dirty="0"/>
              <a:t>Estimates</a:t>
            </a:r>
          </a:p>
          <a:p>
            <a:pPr lvl="1"/>
            <a:r>
              <a:rPr lang="en-US" dirty="0"/>
              <a:t>Some estimate that as many as 1/3 to ½ of fertilized eggs </a:t>
            </a:r>
            <a:r>
              <a:rPr lang="en-US" b="1" u="sng" dirty="0"/>
              <a:t>do not </a:t>
            </a:r>
            <a:r>
              <a:rPr lang="en-US" dirty="0"/>
              <a:t>implant in woman </a:t>
            </a:r>
            <a:r>
              <a:rPr lang="en-US" b="1" u="sng" dirty="0"/>
              <a:t>not</a:t>
            </a:r>
            <a:r>
              <a:rPr lang="en-US" dirty="0"/>
              <a:t> on COCs (not the most reliable studies)</a:t>
            </a:r>
          </a:p>
        </p:txBody>
      </p:sp>
      <p:sp>
        <p:nvSpPr>
          <p:cNvPr id="4" name="Slide Number Placeholder 3"/>
          <p:cNvSpPr>
            <a:spLocks noGrp="1"/>
          </p:cNvSpPr>
          <p:nvPr>
            <p:ph type="sldNum" sz="quarter" idx="12"/>
          </p:nvPr>
        </p:nvSpPr>
        <p:spPr/>
        <p:txBody>
          <a:bodyPr/>
          <a:lstStyle/>
          <a:p>
            <a:pPr>
              <a:defRPr/>
            </a:pPr>
            <a:fld id="{9E1DB3B2-29DF-4553-9325-22DF618FA406}" type="slidenum">
              <a:rPr lang="en-US" smtClean="0"/>
              <a:pPr>
                <a:defRPr/>
              </a:pPr>
              <a:t>9</a:t>
            </a:fld>
            <a:endParaRPr lang="en-US" dirty="0"/>
          </a:p>
        </p:txBody>
      </p:sp>
    </p:spTree>
    <p:extLst>
      <p:ext uri="{BB962C8B-B14F-4D97-AF65-F5344CB8AC3E}">
        <p14:creationId xmlns:p14="http://schemas.microsoft.com/office/powerpoint/2010/main" val="2247488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2482</TotalTime>
  <Words>2691</Words>
  <Application>Microsoft Office PowerPoint</Application>
  <PresentationFormat>On-screen Show (4:3)</PresentationFormat>
  <Paragraphs>266</Paragraphs>
  <Slides>47</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verdana</vt:lpstr>
      <vt:lpstr>Office Theme</vt:lpstr>
      <vt:lpstr>Contraception, IUDs, and Emergency Contraception</vt:lpstr>
      <vt:lpstr>Science and the Bible</vt:lpstr>
      <vt:lpstr>Biblical Principles</vt:lpstr>
      <vt:lpstr>Biblical Principles</vt:lpstr>
      <vt:lpstr>Biblical Principles</vt:lpstr>
      <vt:lpstr>Biblical Principles</vt:lpstr>
      <vt:lpstr>The Science of fertilization and Ovulation</vt:lpstr>
      <vt:lpstr>Cycle and Timing</vt:lpstr>
      <vt:lpstr>Ovulation</vt:lpstr>
      <vt:lpstr>PowerPoint Presentation</vt:lpstr>
      <vt:lpstr>PowerPoint Presentation</vt:lpstr>
      <vt:lpstr>PowerPoint Presentation</vt:lpstr>
      <vt:lpstr>PowerPoint Presentation</vt:lpstr>
      <vt:lpstr>PowerPoint Presentation</vt:lpstr>
      <vt:lpstr>Language of Birth Control</vt:lpstr>
      <vt:lpstr>What Is Meant by Birth Control?</vt:lpstr>
      <vt:lpstr>Efficacy of Agents</vt:lpstr>
      <vt:lpstr>PowerPoint Presentation</vt:lpstr>
      <vt:lpstr>Potential Mechanisms</vt:lpstr>
      <vt:lpstr>The Language of Birth Control</vt:lpstr>
      <vt:lpstr>Confusing/ Controversial Language</vt:lpstr>
      <vt:lpstr>Confusing/ Controversial Language</vt:lpstr>
      <vt:lpstr>The Language of Birth Control</vt:lpstr>
      <vt:lpstr>The Morality  of Intrauterine Devices (IUDs)</vt:lpstr>
      <vt:lpstr>What is an IUD?</vt:lpstr>
      <vt:lpstr>What Products are Available in America?</vt:lpstr>
      <vt:lpstr>What Products are Available in the U.S.?</vt:lpstr>
      <vt:lpstr>Mirena</vt:lpstr>
      <vt:lpstr>“Mechanisms of action of intrauterine devices: update and estimation of postfertilization effects” (2002) </vt:lpstr>
      <vt:lpstr>“Intrauterine devices and intrauterine systems”</vt:lpstr>
      <vt:lpstr>“Emergency contraception -- mechanisms of action”</vt:lpstr>
      <vt:lpstr>Abortion and “Emergency” Contraception</vt:lpstr>
      <vt:lpstr>Abortion in the U.S. </vt:lpstr>
      <vt:lpstr>Ella ® Ulipristal Acetate (UPA) 30mg</vt:lpstr>
      <vt:lpstr>Emergency Contraception - Plan B®  One- Step “Morning After Pill”</vt:lpstr>
      <vt:lpstr>Non-Hormonal Option</vt:lpstr>
      <vt:lpstr>Non-hormonal Option - Phexxi Gel</vt:lpstr>
      <vt:lpstr>Oral Contraception</vt:lpstr>
      <vt:lpstr>Ortho Tri-Cyclen ®   Combination Oral Contraceptive (COCs)</vt:lpstr>
      <vt:lpstr>How Do COCs Work?  - Ortho Tri-Cyclen ®</vt:lpstr>
      <vt:lpstr>What We Don’t Have</vt:lpstr>
      <vt:lpstr>What Else Would Deny any Possibility of an Abortion Effect?</vt:lpstr>
      <vt:lpstr>What You Should Know</vt:lpstr>
      <vt:lpstr>Conclusion</vt:lpstr>
      <vt:lpstr>Conclusion</vt:lpstr>
      <vt:lpstr>Points to Remember COCs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Teaching on Birth Control and Abortifacients  Bear Valley Bible Institute © 2019</dc:title>
  <dc:creator>Daniel Stearsman</dc:creator>
  <cp:lastModifiedBy>Daniel Stearsman</cp:lastModifiedBy>
  <cp:revision>31</cp:revision>
  <cp:lastPrinted>2019-09-11T15:15:42Z</cp:lastPrinted>
  <dcterms:created xsi:type="dcterms:W3CDTF">2019-05-01T13:04:18Z</dcterms:created>
  <dcterms:modified xsi:type="dcterms:W3CDTF">2025-03-13T16:56:27Z</dcterms:modified>
</cp:coreProperties>
</file>