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6" r:id="rId3"/>
    <p:sldId id="314" r:id="rId4"/>
    <p:sldId id="315" r:id="rId5"/>
    <p:sldId id="317" r:id="rId6"/>
    <p:sldId id="401" r:id="rId7"/>
    <p:sldId id="402" r:id="rId8"/>
    <p:sldId id="385" r:id="rId9"/>
    <p:sldId id="395" r:id="rId10"/>
    <p:sldId id="386" r:id="rId11"/>
    <p:sldId id="403" r:id="rId12"/>
    <p:sldId id="387" r:id="rId13"/>
    <p:sldId id="400" r:id="rId14"/>
    <p:sldId id="398" r:id="rId15"/>
    <p:sldId id="389" r:id="rId16"/>
    <p:sldId id="348" r:id="rId17"/>
    <p:sldId id="390" r:id="rId18"/>
    <p:sldId id="392" r:id="rId19"/>
    <p:sldId id="318" r:id="rId20"/>
    <p:sldId id="272" r:id="rId21"/>
    <p:sldId id="273" r:id="rId22"/>
    <p:sldId id="316" r:id="rId23"/>
    <p:sldId id="353" r:id="rId24"/>
    <p:sldId id="383" r:id="rId25"/>
    <p:sldId id="336" r:id="rId26"/>
    <p:sldId id="381" r:id="rId27"/>
    <p:sldId id="382" r:id="rId28"/>
    <p:sldId id="391" r:id="rId29"/>
    <p:sldId id="379" r:id="rId30"/>
    <p:sldId id="288" r:id="rId31"/>
    <p:sldId id="289" r:id="rId32"/>
    <p:sldId id="290" r:id="rId33"/>
    <p:sldId id="293" r:id="rId34"/>
    <p:sldId id="294" r:id="rId35"/>
    <p:sldId id="295" r:id="rId36"/>
    <p:sldId id="296" r:id="rId37"/>
    <p:sldId id="297" r:id="rId38"/>
    <p:sldId id="298" r:id="rId39"/>
    <p:sldId id="299" r:id="rId40"/>
    <p:sldId id="302" r:id="rId41"/>
    <p:sldId id="303" r:id="rId42"/>
    <p:sldId id="304" r:id="rId43"/>
    <p:sldId id="305" r:id="rId44"/>
    <p:sldId id="306" r:id="rId45"/>
    <p:sldId id="393" r:id="rId46"/>
    <p:sldId id="394" r:id="rId47"/>
    <p:sldId id="396" r:id="rId48"/>
    <p:sldId id="404" r:id="rId49"/>
    <p:sldId id="4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54B75-571D-4C65-B561-FAC4A8EAFA95}" v="1" dt="2025-04-03T16:21:23.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81598" autoAdjust="0"/>
  </p:normalViewPr>
  <p:slideViewPr>
    <p:cSldViewPr snapToGrid="0">
      <p:cViewPr varScale="1">
        <p:scale>
          <a:sx n="86" d="100"/>
          <a:sy n="86" d="100"/>
        </p:scale>
        <p:origin x="9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7E2A8-3372-4E28-8146-7A3B99FBE0E7}"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71D29-D625-4A3A-A439-7D8BDA3D75C2}" type="slidenum">
              <a:rPr lang="en-US" smtClean="0"/>
              <a:t>‹#›</a:t>
            </a:fld>
            <a:endParaRPr lang="en-US"/>
          </a:p>
        </p:txBody>
      </p:sp>
    </p:spTree>
    <p:extLst>
      <p:ext uri="{BB962C8B-B14F-4D97-AF65-F5344CB8AC3E}">
        <p14:creationId xmlns:p14="http://schemas.microsoft.com/office/powerpoint/2010/main" val="383945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thics.emory.edu/pillars/health_sciences/ccg.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DIC Disseminated Intravascular Coagulopathy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FA1BF-7474-456D-BF49-4D100DB221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08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1F3A5B2-418E-40DD-9A4D-36F73A2BE74F}" type="slidenum">
              <a:rPr lang="en-US">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422776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t>
            </a:r>
            <a:r>
              <a:rPr lang="en-US" b="0" i="0" dirty="0">
                <a:solidFill>
                  <a:srgbClr val="212121"/>
                </a:solidFill>
                <a:effectLst/>
                <a:latin typeface="Cambria" panose="02040503050406030204" pitchFamily="18" charset="0"/>
              </a:rPr>
              <a:t>Some patients </a:t>
            </a:r>
            <a:r>
              <a:rPr lang="en-US" b="0" i="1" dirty="0">
                <a:solidFill>
                  <a:srgbClr val="212121"/>
                </a:solidFill>
                <a:effectLst/>
                <a:latin typeface="Cambria" panose="02040503050406030204" pitchFamily="18" charset="0"/>
              </a:rPr>
              <a:t>awaken </a:t>
            </a:r>
            <a:r>
              <a:rPr lang="en-US" b="0" i="0" dirty="0">
                <a:solidFill>
                  <a:srgbClr val="212121"/>
                </a:solidFill>
                <a:effectLst/>
                <a:latin typeface="Cambria" panose="02040503050406030204" pitchFamily="18" charset="0"/>
              </a:rPr>
              <a:t>from coma (that is, open the eyes) but remain unresponsive (that is, only showing reflex movements without response to command). This syndrome has been coined </a:t>
            </a:r>
            <a:r>
              <a:rPr lang="en-US" b="0" i="1" dirty="0">
                <a:solidFill>
                  <a:srgbClr val="212121"/>
                </a:solidFill>
                <a:effectLst/>
                <a:latin typeface="Cambria" panose="02040503050406030204" pitchFamily="18" charset="0"/>
              </a:rPr>
              <a:t>vegetative state</a:t>
            </a:r>
            <a:r>
              <a:rPr lang="en-US" b="0" i="0" dirty="0">
                <a:solidFill>
                  <a:srgbClr val="212121"/>
                </a:solidFill>
                <a:effectLst/>
                <a:latin typeface="Cambria" panose="02040503050406030204" pitchFamily="18" charset="0"/>
              </a:rPr>
              <a:t>. We here present a new name for this challenging neurological condition: </a:t>
            </a:r>
            <a:r>
              <a:rPr lang="en-US" b="0" i="1" dirty="0">
                <a:solidFill>
                  <a:srgbClr val="212121"/>
                </a:solidFill>
                <a:effectLst/>
                <a:latin typeface="Cambria" panose="02040503050406030204" pitchFamily="18" charset="0"/>
              </a:rPr>
              <a:t>unresponsive wakefulness syndrome </a:t>
            </a:r>
            <a:r>
              <a:rPr lang="en-US" b="0" i="0" dirty="0">
                <a:solidFill>
                  <a:srgbClr val="212121"/>
                </a:solidFill>
                <a:effectLst/>
                <a:latin typeface="Cambria" panose="02040503050406030204" pitchFamily="18" charset="0"/>
              </a:rPr>
              <a:t>(abbreviated UWS).”</a:t>
            </a:r>
            <a:endParaRPr lang="en-US" dirty="0"/>
          </a:p>
          <a:p>
            <a:endParaRPr lang="en-US" dirty="0"/>
          </a:p>
          <a:p>
            <a:r>
              <a:rPr lang="en-US" dirty="0"/>
              <a:t>https://www.ncbi.nlm.nih.gov/pmc/articles/PMC2987895/#:~:text=This%20syndrome%20has%20been%20coined,wakefulness%20syndrome%20(abbreviated%20UWS).</a:t>
            </a:r>
          </a:p>
          <a:p>
            <a:endParaRPr lang="en-US" dirty="0"/>
          </a:p>
          <a:p>
            <a:r>
              <a:rPr lang="en-US" dirty="0"/>
              <a:t>UWS has replaced the older term Persistent Vegetative State (PVS).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912537-1A01-4C35-895B-2FE2D8E50C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28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E5D68-5A32-46D4-ADD3-8C6CA22A6C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5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308C7-F6E1-4B87-8432-FC327F334D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81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745C-3762-4BBE-AF5C-2C31C7C18F8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8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I am arguing that taking nourishment is not always demanded and maybe forgone in certain circumstances</a:t>
            </a:r>
          </a:p>
          <a:p>
            <a:r>
              <a:rPr lang="en-US"/>
              <a:t>A patient on dialysis may say enough is enough . . I’m tired, I’m weak, I’m worn.  </a:t>
            </a:r>
          </a:p>
          <a:p>
            <a:r>
              <a:rPr lang="en-US"/>
              <a:t>A Ca patient may say I don’t want chemo/ radiation  and forgo treatment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BB5A4-2407-4C35-A53B-7B8F021C42F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86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C7EC8-E048-43B6-B818-A74F86CB65E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204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65D5E-0FA6-44A2-A327-2FD0521959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48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7AA38-85D8-43C0-95FA-6C9B0AFEC10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534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32083-E8B0-45B4-A297-F944DC49861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14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9ACCC-0F2B-4962-8185-FEAC5D60F4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36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9A7ED-46E5-4075-BEEC-A7B27C032D5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56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2D6D4-1A50-4C9C-9827-80638EBA39F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934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03910-0002-4636-AA54-EAC11BEFEE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23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21792-F6D4-4BFE-926D-F923E2BFB0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242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FB3A5A-F1A9-447F-9C99-8C28CBABB3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746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Hanks, et. al. Oxford Textbook of Palliative Care. 2010,889.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67265-D27E-407E-A69F-ED6BF6AC536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395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9ACCC-0F2B-4962-8185-FEAC5D60F4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403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courtesy </a:t>
            </a:r>
            <a:r>
              <a:rPr lang="en-US" dirty="0" err="1"/>
              <a:t>Weylan</a:t>
            </a:r>
            <a:r>
              <a:rPr lang="en-US"/>
              <a:t> Deaver</a:t>
            </a:r>
          </a:p>
        </p:txBody>
      </p:sp>
      <p:sp>
        <p:nvSpPr>
          <p:cNvPr id="4" name="Slide Number Placeholder 3"/>
          <p:cNvSpPr>
            <a:spLocks noGrp="1"/>
          </p:cNvSpPr>
          <p:nvPr>
            <p:ph type="sldNum" sz="quarter" idx="5"/>
          </p:nvPr>
        </p:nvSpPr>
        <p:spPr/>
        <p:txBody>
          <a:bodyPr/>
          <a:lstStyle/>
          <a:p>
            <a:fld id="{D1D71D29-D625-4A3A-A439-7D8BDA3D75C2}" type="slidenum">
              <a:rPr lang="en-US" smtClean="0"/>
              <a:t>48</a:t>
            </a:fld>
            <a:endParaRPr lang="en-US"/>
          </a:p>
        </p:txBody>
      </p:sp>
    </p:spTree>
    <p:extLst>
      <p:ext uri="{BB962C8B-B14F-4D97-AF65-F5344CB8AC3E}">
        <p14:creationId xmlns:p14="http://schemas.microsoft.com/office/powerpoint/2010/main" val="340333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6844AA0-BEC5-45D1-926C-51ED96ADEBCE}"/>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629E47C6-D258-461D-9D3E-74A8C78BE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a:extLst>
              <a:ext uri="{FF2B5EF4-FFF2-40B4-BE49-F238E27FC236}">
                <a16:creationId xmlns:a16="http://schemas.microsoft.com/office/drawing/2014/main" id="{2CC5F2C6-7849-49FC-A826-19CDBE668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B019BA-59A6-43EC-A650-137AF143B44A}" type="slidenum">
              <a:rPr lang="en-US" altLang="en-US" sz="1300"/>
              <a:pPr>
                <a:spcBef>
                  <a:spcPct val="0"/>
                </a:spcBef>
              </a:pPr>
              <a:t>12</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27831-B71E-45D3-AB9F-BBC30DE99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27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27831-B71E-45D3-AB9F-BBC30DE99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12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https://dph.georgia.gov/POLST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http://ethics.emory.edu/pillars/health_sciences/ccg.html</a:t>
            </a:r>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71D29-D625-4A3A-A439-7D8BDA3D7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56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4093E-2160-412F-AB79-C1772D475EA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13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13097-E15F-4643-82D9-AC217C07FAC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6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Calibri" panose="020F0502020204030204" pitchFamily="34" charset="0"/>
                <a:ea typeface="Calibri" panose="020F0502020204030204" pitchFamily="34" charset="0"/>
              </a:rPr>
              <a:t>Physiological Futility – no physiological effect/ benefit</a:t>
            </a:r>
          </a:p>
          <a:p>
            <a:r>
              <a:rPr lang="en-US" sz="1200" dirty="0">
                <a:latin typeface="Calibri" panose="020F0502020204030204" pitchFamily="34" charset="0"/>
                <a:ea typeface="Calibri" panose="020F0502020204030204" pitchFamily="34" charset="0"/>
              </a:rPr>
              <a:t>Probability Based Futility – odds of healing or </a:t>
            </a:r>
            <a:r>
              <a:rPr lang="en-US" sz="1200" dirty="0">
                <a:effectLst/>
                <a:latin typeface="Calibri" panose="020F0502020204030204" pitchFamily="34" charset="0"/>
                <a:ea typeface="Calibri" panose="020F0502020204030204" pitchFamily="34" charset="0"/>
              </a:rPr>
              <a:t>“turning the corner” are statistically improbable</a:t>
            </a:r>
          </a:p>
          <a:p>
            <a:r>
              <a:rPr lang="en-US" sz="1200" dirty="0">
                <a:latin typeface="Calibri" panose="020F0502020204030204" pitchFamily="34" charset="0"/>
                <a:ea typeface="Calibri" panose="020F0502020204030204" pitchFamily="34" charset="0"/>
              </a:rPr>
              <a:t>Qualitative Futility – some treatments/ procedures add no quality of life</a:t>
            </a:r>
          </a:p>
          <a:p>
            <a:r>
              <a:rPr lang="en-US" sz="1200" dirty="0">
                <a:latin typeface="Calibri" panose="020F0502020204030204" pitchFamily="34" charset="0"/>
                <a:ea typeface="Calibri" panose="020F0502020204030204" pitchFamily="34" charset="0"/>
              </a:rPr>
              <a:t>Quantitative Futility – proposed option is useless</a:t>
            </a:r>
          </a:p>
          <a:p>
            <a:r>
              <a:rPr lang="en-US" sz="1200" dirty="0">
                <a:latin typeface="Calibri" panose="020F0502020204030204" pitchFamily="34" charset="0"/>
                <a:ea typeface="Calibri" panose="020F0502020204030204" pitchFamily="34" charset="0"/>
              </a:rPr>
              <a:t>Goal Defined Futility – some treatments/ procedures cannot achieve any worthwhile goal of healing, sustaining </a:t>
            </a:r>
          </a:p>
          <a:p>
            <a:r>
              <a:rPr lang="en-US" sz="1200" dirty="0">
                <a:effectLst/>
                <a:latin typeface="Calibri" panose="020F0502020204030204" pitchFamily="34" charset="0"/>
                <a:ea typeface="Calibri" panose="020F0502020204030204" pitchFamily="34" charset="0"/>
              </a:rPr>
              <a:t>Resource Futility – some treatments/ procedures are ineffective use of resources</a:t>
            </a:r>
          </a:p>
          <a:p>
            <a:endParaRPr lang="en-US" sz="1200" dirty="0">
              <a:effectLst/>
              <a:latin typeface="Calibri" panose="020F0502020204030204" pitchFamily="34" charset="0"/>
              <a:ea typeface="Calibri" panose="020F0502020204030204" pitchFamily="34" charset="0"/>
            </a:endParaRPr>
          </a:p>
          <a:p>
            <a:pPr marL="457200" marR="0" lvl="0" indent="-45720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Poff</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Steven.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Futility</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Lecture:  Clinical Ethics Course.  University of South Florida College of Medicine, Tampa, 2010.</a:t>
            </a:r>
          </a:p>
          <a:p>
            <a:pPr marL="457200" marR="0" lvl="0" indent="-45720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Pope T, R Arnold R, and J Givens, “Legal aspects in palliative and end-of-life care in the United States,” </a:t>
            </a:r>
            <a:r>
              <a:rPr kumimoji="0" lang="en-US" sz="2000" b="0" i="1"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Uptodate</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Wolters Kluwer, Jul 2023.</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endParaRPr lang="en-US" sz="12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21F3A5B2-418E-40DD-9A4D-36F73A2BE74F}"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16316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F89F-2E11-FA3F-68D6-EEBADDE20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A0D570-E276-F6BF-58E7-5CE3A4E18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89975F-349C-19F1-915F-9B0379E2C86E}"/>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5" name="Footer Placeholder 4">
            <a:extLst>
              <a:ext uri="{FF2B5EF4-FFF2-40B4-BE49-F238E27FC236}">
                <a16:creationId xmlns:a16="http://schemas.microsoft.com/office/drawing/2014/main" id="{0989FE9D-4235-D542-4EF0-E7AA26B41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921EA-A2D3-D82E-0304-4F684C107084}"/>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324552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682A-1C9C-408A-07D5-64C21F029C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F8CF-FBE0-C85D-38E7-457FDE3EEC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DC753-E931-B0B6-9840-FD5C242A07BA}"/>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5" name="Footer Placeholder 4">
            <a:extLst>
              <a:ext uri="{FF2B5EF4-FFF2-40B4-BE49-F238E27FC236}">
                <a16:creationId xmlns:a16="http://schemas.microsoft.com/office/drawing/2014/main" id="{678FBCD1-ABA4-0F85-5B0D-B42FEE76B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394FA-7EF9-6AF3-B09C-F7188907B601}"/>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306321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BE197-F1C7-2D19-30E4-D65D1CFFE5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A685DD-AFDA-4C19-E442-6AF675BE38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AF74B-0900-CB02-D89A-1A198C6195BF}"/>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5" name="Footer Placeholder 4">
            <a:extLst>
              <a:ext uri="{FF2B5EF4-FFF2-40B4-BE49-F238E27FC236}">
                <a16:creationId xmlns:a16="http://schemas.microsoft.com/office/drawing/2014/main" id="{B847780D-B2FF-57E2-1EBF-4BEF69378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1FC19-9C73-1A85-68B1-D0A2285D380F}"/>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306776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408171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3786642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463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93927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36978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23327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84961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8480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9C03-8271-FC43-3B1D-A76729958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1CEF9-FA2B-F424-3B37-6C39A42E3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9681F-7108-6187-CD5D-ED147484A412}"/>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5" name="Footer Placeholder 4">
            <a:extLst>
              <a:ext uri="{FF2B5EF4-FFF2-40B4-BE49-F238E27FC236}">
                <a16:creationId xmlns:a16="http://schemas.microsoft.com/office/drawing/2014/main" id="{3310FD8D-A515-9558-35F8-8DD720667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FE9C0-3665-08C8-CCDB-1F322A55F172}"/>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181379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7901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9193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29278372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02454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4AA9-EC4C-FC78-7928-055F21DFE5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1C697-EBA3-C91E-A719-1E0BA8715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56A5D-E633-A893-5127-4C2BE3FED227}"/>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5" name="Footer Placeholder 4">
            <a:extLst>
              <a:ext uri="{FF2B5EF4-FFF2-40B4-BE49-F238E27FC236}">
                <a16:creationId xmlns:a16="http://schemas.microsoft.com/office/drawing/2014/main" id="{ECDA87F1-4775-7E6C-E604-3E6A4F456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DE8EC-5F79-B2D8-DFAB-ED66D65A653A}"/>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197964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60CD-DB39-39F5-8934-C8A9AEEE7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5C6E96-AB00-CF7E-5B3F-D9B4B9A57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90A7A-7C21-0A48-E305-E564E6CBC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8E744-8B21-A4BF-DB35-F9757C5CC59B}"/>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6" name="Footer Placeholder 5">
            <a:extLst>
              <a:ext uri="{FF2B5EF4-FFF2-40B4-BE49-F238E27FC236}">
                <a16:creationId xmlns:a16="http://schemas.microsoft.com/office/drawing/2014/main" id="{9F792439-F149-2A56-D75A-BB87EC430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998C2-DDAC-7160-30C4-32F64B86EE52}"/>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15858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38EB-D9F5-AAA7-F8A5-CEC47C6C12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2EBED-86A8-B042-3DA3-EEAF757E9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8D698-46C3-3156-2C15-809F961C4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586CF-6F06-271F-6898-DDE952598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98C7B8-DEC3-957A-A12E-9AD02025E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F6B91-3ADE-9D60-86AE-8AA026A0FCBB}"/>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8" name="Footer Placeholder 7">
            <a:extLst>
              <a:ext uri="{FF2B5EF4-FFF2-40B4-BE49-F238E27FC236}">
                <a16:creationId xmlns:a16="http://schemas.microsoft.com/office/drawing/2014/main" id="{E651F714-C6E0-EA3D-2320-FFD6D30743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3790D-6965-CB4A-A983-E6E909659892}"/>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211150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4AE1-C85C-4AB9-D5F3-F7B333FD09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851402-56B1-B420-9AF3-DEA714454321}"/>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4" name="Footer Placeholder 3">
            <a:extLst>
              <a:ext uri="{FF2B5EF4-FFF2-40B4-BE49-F238E27FC236}">
                <a16:creationId xmlns:a16="http://schemas.microsoft.com/office/drawing/2014/main" id="{4159D93F-0E2F-C14D-F877-208CAD516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0DA0F-D81C-F130-49B5-26448080AC98}"/>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12901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32BB8-464C-9624-2B82-9B26E6AAEDCC}"/>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3" name="Footer Placeholder 2">
            <a:extLst>
              <a:ext uri="{FF2B5EF4-FFF2-40B4-BE49-F238E27FC236}">
                <a16:creationId xmlns:a16="http://schemas.microsoft.com/office/drawing/2014/main" id="{75B86FF8-CE7A-E07F-C396-6C78EC3D9F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83D5D6-E782-BD0E-AD20-32BAFA3247A2}"/>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318242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EF6B-3F6A-1F95-E143-A3413C5CB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6791F7-85D5-9558-12C3-0EC2D153A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82B9C0-9110-1007-2667-C7C1A4324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CAAE2-98C0-460E-B821-B9B53CF71A3E}"/>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6" name="Footer Placeholder 5">
            <a:extLst>
              <a:ext uri="{FF2B5EF4-FFF2-40B4-BE49-F238E27FC236}">
                <a16:creationId xmlns:a16="http://schemas.microsoft.com/office/drawing/2014/main" id="{9232530E-0220-7EE9-1FDB-CC2C7D4F5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ED570-D76D-237F-B83D-5C242F1906E5}"/>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366741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2E2A-B69D-B3CE-22E7-1F68776EA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9E5ED-8F9C-6B05-F035-0C45A2C53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09BB5B-000E-BA42-4CE0-D84E838B0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F5D58-6FBD-A9AA-6E84-B34CC36AAA81}"/>
              </a:ext>
            </a:extLst>
          </p:cNvPr>
          <p:cNvSpPr>
            <a:spLocks noGrp="1"/>
          </p:cNvSpPr>
          <p:nvPr>
            <p:ph type="dt" sz="half" idx="10"/>
          </p:nvPr>
        </p:nvSpPr>
        <p:spPr/>
        <p:txBody>
          <a:bodyPr/>
          <a:lstStyle/>
          <a:p>
            <a:fld id="{09905CB6-81EB-4D6C-87D3-74A84077BF8D}" type="datetimeFigureOut">
              <a:rPr lang="en-US" smtClean="0"/>
              <a:t>4/3/2025</a:t>
            </a:fld>
            <a:endParaRPr lang="en-US"/>
          </a:p>
        </p:txBody>
      </p:sp>
      <p:sp>
        <p:nvSpPr>
          <p:cNvPr id="6" name="Footer Placeholder 5">
            <a:extLst>
              <a:ext uri="{FF2B5EF4-FFF2-40B4-BE49-F238E27FC236}">
                <a16:creationId xmlns:a16="http://schemas.microsoft.com/office/drawing/2014/main" id="{DDE34256-6D95-C2E5-FD2B-B7FECF486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F311B-DE4C-7A89-BD2A-27D2B9144E91}"/>
              </a:ext>
            </a:extLst>
          </p:cNvPr>
          <p:cNvSpPr>
            <a:spLocks noGrp="1"/>
          </p:cNvSpPr>
          <p:nvPr>
            <p:ph type="sldNum" sz="quarter" idx="12"/>
          </p:nvPr>
        </p:nvSpPr>
        <p:spPr/>
        <p:txBody>
          <a:bodyPr/>
          <a:lstStyle/>
          <a:p>
            <a:fld id="{063E2F47-C7FA-4DBC-9FD3-5F049E628DA5}" type="slidenum">
              <a:rPr lang="en-US" smtClean="0"/>
              <a:t>‹#›</a:t>
            </a:fld>
            <a:endParaRPr lang="en-US"/>
          </a:p>
        </p:txBody>
      </p:sp>
    </p:spTree>
    <p:extLst>
      <p:ext uri="{BB962C8B-B14F-4D97-AF65-F5344CB8AC3E}">
        <p14:creationId xmlns:p14="http://schemas.microsoft.com/office/powerpoint/2010/main" val="919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2D48C-8D38-434E-5AB5-8F990519E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80E99-D782-F3B5-0F50-26D466FF2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B67C-9B4F-466E-B497-9631C69FB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05CB6-81EB-4D6C-87D3-74A84077BF8D}" type="datetimeFigureOut">
              <a:rPr lang="en-US" smtClean="0"/>
              <a:t>4/3/2025</a:t>
            </a:fld>
            <a:endParaRPr lang="en-US"/>
          </a:p>
        </p:txBody>
      </p:sp>
      <p:sp>
        <p:nvSpPr>
          <p:cNvPr id="5" name="Footer Placeholder 4">
            <a:extLst>
              <a:ext uri="{FF2B5EF4-FFF2-40B4-BE49-F238E27FC236}">
                <a16:creationId xmlns:a16="http://schemas.microsoft.com/office/drawing/2014/main" id="{C8819630-BF03-D7ED-A8A2-41F0AA57F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D22A7-F57D-78F4-B54B-5ADAC2A6C6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E2F47-C7FA-4DBC-9FD3-5F049E628DA5}" type="slidenum">
              <a:rPr lang="en-US" smtClean="0"/>
              <a:t>‹#›</a:t>
            </a:fld>
            <a:endParaRPr lang="en-US"/>
          </a:p>
        </p:txBody>
      </p:sp>
    </p:spTree>
    <p:extLst>
      <p:ext uri="{BB962C8B-B14F-4D97-AF65-F5344CB8AC3E}">
        <p14:creationId xmlns:p14="http://schemas.microsoft.com/office/powerpoint/2010/main" val="93009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D4366-527D-4B20-A4A2-256835BB209B}"/>
              </a:ext>
            </a:extLst>
          </p:cNvPr>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3629206-A40E-4363-9A88-4A2AFCDFA1AC}"/>
              </a:ext>
            </a:extLst>
          </p:cNvPr>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087800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bed, table, room&#10;&#10;Description automatically generated">
            <a:extLst>
              <a:ext uri="{FF2B5EF4-FFF2-40B4-BE49-F238E27FC236}">
                <a16:creationId xmlns:a16="http://schemas.microsoft.com/office/drawing/2014/main" id="{3AC7FB8C-C228-373C-6E1D-18428FF3CAC7}"/>
              </a:ext>
            </a:extLst>
          </p:cNvPr>
          <p:cNvPicPr>
            <a:picLocks noChangeAspect="1"/>
          </p:cNvPicPr>
          <p:nvPr/>
        </p:nvPicPr>
        <p:blipFill rotWithShape="1">
          <a:blip r:embed="rId2">
            <a:extLst>
              <a:ext uri="{28A0092B-C50C-407E-A947-70E740481C1C}">
                <a14:useLocalDpi xmlns:a14="http://schemas.microsoft.com/office/drawing/2010/main" val="0"/>
              </a:ext>
            </a:extLst>
          </a:blip>
          <a:srcRect t="9167" b="6563"/>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3416A-946B-9333-020E-79814CEFEA1C}"/>
              </a:ext>
            </a:extLst>
          </p:cNvPr>
          <p:cNvSpPr>
            <a:spLocks noGrp="1"/>
          </p:cNvSpPr>
          <p:nvPr>
            <p:ph type="ctrTitle"/>
          </p:nvPr>
        </p:nvSpPr>
        <p:spPr>
          <a:xfrm>
            <a:off x="643466" y="643467"/>
            <a:ext cx="5452529" cy="3569242"/>
          </a:xfrm>
        </p:spPr>
        <p:txBody>
          <a:bodyPr anchor="t">
            <a:normAutofit/>
          </a:bodyPr>
          <a:lstStyle/>
          <a:p>
            <a:pPr algn="l"/>
            <a:r>
              <a:rPr lang="en-US" b="1" dirty="0">
                <a:solidFill>
                  <a:srgbClr val="FFFFFF"/>
                </a:solidFill>
                <a:effectLst>
                  <a:outerShdw blurRad="38100" dist="38100" dir="2700000" algn="tl">
                    <a:srgbClr val="000000">
                      <a:alpha val="43137"/>
                    </a:srgbClr>
                  </a:outerShdw>
                </a:effectLst>
              </a:rPr>
              <a:t>Is Withholding or Withdrawing Killing?</a:t>
            </a:r>
          </a:p>
        </p:txBody>
      </p:sp>
      <p:sp>
        <p:nvSpPr>
          <p:cNvPr id="3" name="Subtitle 2">
            <a:extLst>
              <a:ext uri="{FF2B5EF4-FFF2-40B4-BE49-F238E27FC236}">
                <a16:creationId xmlns:a16="http://schemas.microsoft.com/office/drawing/2014/main" id="{6F489914-0FE1-F5C1-F061-C139C233250C}"/>
              </a:ext>
            </a:extLst>
          </p:cNvPr>
          <p:cNvSpPr>
            <a:spLocks noGrp="1"/>
          </p:cNvSpPr>
          <p:nvPr>
            <p:ph type="subTitle" idx="1"/>
          </p:nvPr>
        </p:nvSpPr>
        <p:spPr>
          <a:xfrm>
            <a:off x="643466" y="4551037"/>
            <a:ext cx="5449479" cy="1578054"/>
          </a:xfrm>
        </p:spPr>
        <p:txBody>
          <a:bodyPr anchor="b">
            <a:normAutofit/>
          </a:bodyPr>
          <a:lstStyle/>
          <a:p>
            <a:pPr algn="l"/>
            <a:endParaRPr lang="en-US" dirty="0">
              <a:solidFill>
                <a:srgbClr val="FFFFFF"/>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7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2640-5777-559C-5198-3B7AC7EB9C26}"/>
              </a:ext>
            </a:extLst>
          </p:cNvPr>
          <p:cNvSpPr>
            <a:spLocks noGrp="1"/>
          </p:cNvSpPr>
          <p:nvPr>
            <p:ph type="title"/>
          </p:nvPr>
        </p:nvSpPr>
        <p:spPr/>
        <p:txBody>
          <a:bodyPr/>
          <a:lstStyle/>
          <a:p>
            <a:r>
              <a:rPr lang="en-US" dirty="0"/>
              <a:t>Terminal Conditions</a:t>
            </a:r>
          </a:p>
        </p:txBody>
      </p:sp>
      <p:sp>
        <p:nvSpPr>
          <p:cNvPr id="3" name="Text Placeholder 2">
            <a:extLst>
              <a:ext uri="{FF2B5EF4-FFF2-40B4-BE49-F238E27FC236}">
                <a16:creationId xmlns:a16="http://schemas.microsoft.com/office/drawing/2014/main" id="{820AAC8A-E03E-6998-69C4-47FA33F16B42}"/>
              </a:ext>
            </a:extLst>
          </p:cNvPr>
          <p:cNvSpPr>
            <a:spLocks noGrp="1"/>
          </p:cNvSpPr>
          <p:nvPr>
            <p:ph type="body" sz="quarter" idx="10"/>
          </p:nvPr>
        </p:nvSpPr>
        <p:spPr>
          <a:xfrm>
            <a:off x="508000" y="1411553"/>
            <a:ext cx="11176000" cy="5121402"/>
          </a:xfrm>
        </p:spPr>
        <p:txBody>
          <a:bodyPr/>
          <a:lstStyle/>
          <a:p>
            <a:r>
              <a:rPr lang="en-US" dirty="0"/>
              <a:t>Terminal – end stage condition, indicates something </a:t>
            </a:r>
            <a:r>
              <a:rPr lang="en-US" i="1" dirty="0"/>
              <a:t>irreversible</a:t>
            </a:r>
            <a:r>
              <a:rPr lang="en-US" dirty="0"/>
              <a:t>, something soon to come to pass (~ 6 months)</a:t>
            </a:r>
          </a:p>
          <a:p>
            <a:endParaRPr lang="en-US" dirty="0"/>
          </a:p>
          <a:p>
            <a:r>
              <a:rPr lang="en-US" dirty="0"/>
              <a:t>Advanced Cancer</a:t>
            </a:r>
          </a:p>
          <a:p>
            <a:r>
              <a:rPr lang="en-US" dirty="0"/>
              <a:t>Amyotrophic Lateral Sclerosis (ALS)</a:t>
            </a:r>
          </a:p>
          <a:p>
            <a:r>
              <a:rPr lang="en-US" dirty="0"/>
              <a:t>Advanced Lung Disease (COPD, Pulmonary Fibrosis)</a:t>
            </a:r>
          </a:p>
          <a:p>
            <a:r>
              <a:rPr lang="en-US" dirty="0"/>
              <a:t>Advanced Dementia/ Alzheimer’s</a:t>
            </a:r>
          </a:p>
          <a:p>
            <a:r>
              <a:rPr lang="en-US" dirty="0"/>
              <a:t>Cardiac Disease - CHF</a:t>
            </a:r>
          </a:p>
          <a:p>
            <a:r>
              <a:rPr lang="en-US" dirty="0"/>
              <a:t>Advanced Kidney or Liver Disease – Cirrhosis, End-Stage Renal Disease </a:t>
            </a:r>
          </a:p>
        </p:txBody>
      </p:sp>
    </p:spTree>
    <p:extLst>
      <p:ext uri="{BB962C8B-B14F-4D97-AF65-F5344CB8AC3E}">
        <p14:creationId xmlns:p14="http://schemas.microsoft.com/office/powerpoint/2010/main" val="22405704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AFD3-ED30-EC1A-D379-13C250C3ADFB}"/>
              </a:ext>
            </a:extLst>
          </p:cNvPr>
          <p:cNvSpPr>
            <a:spLocks noGrp="1"/>
          </p:cNvSpPr>
          <p:nvPr>
            <p:ph type="title"/>
          </p:nvPr>
        </p:nvSpPr>
        <p:spPr>
          <a:xfrm>
            <a:off x="508000" y="230188"/>
            <a:ext cx="11176000" cy="1329595"/>
          </a:xfrm>
        </p:spPr>
        <p:txBody>
          <a:bodyPr/>
          <a:lstStyle/>
          <a:p>
            <a:r>
              <a:rPr lang="en-US" dirty="0"/>
              <a:t>Emotional Distress and Angst – Doing Something and Death’s Cold Wall </a:t>
            </a:r>
          </a:p>
        </p:txBody>
      </p:sp>
      <p:sp>
        <p:nvSpPr>
          <p:cNvPr id="3" name="Text Placeholder 2">
            <a:extLst>
              <a:ext uri="{FF2B5EF4-FFF2-40B4-BE49-F238E27FC236}">
                <a16:creationId xmlns:a16="http://schemas.microsoft.com/office/drawing/2014/main" id="{9CA25D0C-9E87-0751-6F96-C04072CA24F7}"/>
              </a:ext>
            </a:extLst>
          </p:cNvPr>
          <p:cNvSpPr>
            <a:spLocks noGrp="1"/>
          </p:cNvSpPr>
          <p:nvPr>
            <p:ph type="body" sz="quarter" idx="10"/>
          </p:nvPr>
        </p:nvSpPr>
        <p:spPr>
          <a:xfrm>
            <a:off x="508000" y="1873405"/>
            <a:ext cx="11176000" cy="4536627"/>
          </a:xfrm>
        </p:spPr>
        <p:txBody>
          <a:bodyPr/>
          <a:lstStyle/>
          <a:p>
            <a:r>
              <a:rPr lang="en-US" sz="4400" dirty="0"/>
              <a:t>Medicine reaches its limits </a:t>
            </a:r>
          </a:p>
          <a:p>
            <a:r>
              <a:rPr lang="en-US" sz="4400" i="1" dirty="0"/>
              <a:t>S</a:t>
            </a:r>
            <a:r>
              <a:rPr lang="en-US" sz="4400" dirty="0"/>
              <a:t>ometimes there is nothing more medically that can be done (medical futility)</a:t>
            </a:r>
          </a:p>
          <a:p>
            <a:r>
              <a:rPr lang="en-US" sz="4400" dirty="0"/>
              <a:t>Stopping treatment (withdrawing) often feels different that not starting (withholding) because people feel like they are contributing to death</a:t>
            </a:r>
          </a:p>
        </p:txBody>
      </p:sp>
    </p:spTree>
    <p:extLst>
      <p:ext uri="{BB962C8B-B14F-4D97-AF65-F5344CB8AC3E}">
        <p14:creationId xmlns:p14="http://schemas.microsoft.com/office/powerpoint/2010/main" val="2959798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A967-B1A8-4727-B708-5FE0B7DC3DC3}"/>
              </a:ext>
            </a:extLst>
          </p:cNvPr>
          <p:cNvSpPr>
            <a:spLocks noGrp="1"/>
          </p:cNvSpPr>
          <p:nvPr>
            <p:ph type="title"/>
          </p:nvPr>
        </p:nvSpPr>
        <p:spPr/>
        <p:txBody>
          <a:bodyPr>
            <a:normAutofit/>
          </a:bodyPr>
          <a:lstStyle/>
          <a:p>
            <a:pPr>
              <a:defRPr/>
            </a:pPr>
            <a:r>
              <a:rPr lang="en-US" sz="4000" dirty="0"/>
              <a:t>Court Rejects “Ordinary” versus “Extraordinary” Language</a:t>
            </a:r>
          </a:p>
        </p:txBody>
      </p:sp>
      <p:sp>
        <p:nvSpPr>
          <p:cNvPr id="76803" name="Content Placeholder 2">
            <a:extLst>
              <a:ext uri="{FF2B5EF4-FFF2-40B4-BE49-F238E27FC236}">
                <a16:creationId xmlns:a16="http://schemas.microsoft.com/office/drawing/2014/main" id="{42875AAC-3A83-487E-83FF-1E358FDDD77C}"/>
              </a:ext>
            </a:extLst>
          </p:cNvPr>
          <p:cNvSpPr>
            <a:spLocks noGrp="1"/>
          </p:cNvSpPr>
          <p:nvPr>
            <p:ph type="body" sz="quarter" idx="10"/>
          </p:nvPr>
        </p:nvSpPr>
        <p:spPr>
          <a:xfrm>
            <a:off x="508000" y="1411552"/>
            <a:ext cx="11176000" cy="4989247"/>
          </a:xfrm>
        </p:spPr>
        <p:txBody>
          <a:bodyPr>
            <a:normAutofit/>
          </a:bodyPr>
          <a:lstStyle/>
          <a:p>
            <a:r>
              <a:rPr lang="en-US" altLang="en-US" sz="3600" dirty="0"/>
              <a:t>In the Case of </a:t>
            </a:r>
            <a:r>
              <a:rPr lang="en-US" altLang="en-US" sz="3600" i="1" dirty="0"/>
              <a:t>Claire Conroy </a:t>
            </a:r>
            <a:r>
              <a:rPr lang="en-US" altLang="en-US" sz="3600" dirty="0"/>
              <a:t>(1985) the NJ Supreme Court discussed the language of Extraordinary and Ordinary</a:t>
            </a:r>
          </a:p>
          <a:p>
            <a:pPr lvl="1"/>
            <a:r>
              <a:rPr lang="en-US" altLang="en-US" sz="3600" dirty="0"/>
              <a:t>Because differences in definitions between parties, they stated that distinctions of </a:t>
            </a:r>
            <a:r>
              <a:rPr lang="en-US" altLang="en-US" sz="3600" dirty="0">
                <a:solidFill>
                  <a:srgbClr val="FFFF00"/>
                </a:solidFill>
              </a:rPr>
              <a:t>“ordinary” </a:t>
            </a:r>
            <a:r>
              <a:rPr lang="en-US" altLang="en-US" sz="3600" dirty="0"/>
              <a:t>(required) treatment versus </a:t>
            </a:r>
            <a:r>
              <a:rPr lang="en-US" altLang="en-US" sz="3600" dirty="0">
                <a:solidFill>
                  <a:srgbClr val="FFFF00"/>
                </a:solidFill>
              </a:rPr>
              <a:t>“extraordinary” </a:t>
            </a:r>
            <a:r>
              <a:rPr lang="en-US" altLang="en-US" sz="3600" dirty="0"/>
              <a:t>(optional)  were not helpful.   </a:t>
            </a:r>
          </a:p>
          <a:p>
            <a:pPr lvl="1"/>
            <a:r>
              <a:rPr lang="en-US" altLang="en-US" sz="3600" dirty="0"/>
              <a:t>Depending on the definitions, a treatment could be both extraordinary or ordinary.</a:t>
            </a:r>
          </a:p>
          <a:p>
            <a:pPr lvl="1"/>
            <a:r>
              <a:rPr lang="en-US" altLang="en-US" sz="3600" dirty="0"/>
              <a:t>Instead, they used benefit verse burden language.</a:t>
            </a:r>
          </a:p>
        </p:txBody>
      </p:sp>
      <p:sp>
        <p:nvSpPr>
          <p:cNvPr id="76804" name="Slide Number Placeholder 3">
            <a:extLst>
              <a:ext uri="{FF2B5EF4-FFF2-40B4-BE49-F238E27FC236}">
                <a16:creationId xmlns:a16="http://schemas.microsoft.com/office/drawing/2014/main" id="{9DA8757D-A148-4F7E-8215-8CF342194A97}"/>
              </a:ext>
            </a:extLst>
          </p:cNvPr>
          <p:cNvSpPr>
            <a:spLocks noGrp="1"/>
          </p:cNvSpPr>
          <p:nvPr>
            <p:ph type="sldNum" sz="quarter" idx="4294967295"/>
          </p:nvPr>
        </p:nvSpPr>
        <p:spPr bwMode="auto">
          <a:xfrm>
            <a:off x="11437938" y="5883275"/>
            <a:ext cx="7540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Tx/>
              <a:buSzTx/>
              <a:buFontTx/>
              <a:buNone/>
            </a:pPr>
            <a:fld id="{6D22F896-40B5-4ADD-8801-0D06FADFA095}" type="slidenum">
              <a:rPr lang="en-US" smtClean="0"/>
              <a:pPr>
                <a:buClrTx/>
                <a:buSzTx/>
                <a:buFontTx/>
                <a:buNone/>
              </a:pPr>
              <a:t>12</a:t>
            </a:fld>
            <a:endParaRPr lang="en-US" altLang="en-US" sz="1200">
              <a:solidFill>
                <a:srgbClr val="3F3F3F"/>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3323-6CB6-7A62-A992-8FDF08EEC162}"/>
              </a:ext>
            </a:extLst>
          </p:cNvPr>
          <p:cNvSpPr>
            <a:spLocks noGrp="1"/>
          </p:cNvSpPr>
          <p:nvPr>
            <p:ph type="title"/>
          </p:nvPr>
        </p:nvSpPr>
        <p:spPr/>
        <p:txBody>
          <a:bodyPr/>
          <a:lstStyle/>
          <a:p>
            <a:r>
              <a:rPr lang="en-US" dirty="0"/>
              <a:t>Decision Capacity, Competence, &amp; VSED</a:t>
            </a:r>
          </a:p>
        </p:txBody>
      </p:sp>
      <p:sp>
        <p:nvSpPr>
          <p:cNvPr id="3" name="Text Placeholder 2">
            <a:extLst>
              <a:ext uri="{FF2B5EF4-FFF2-40B4-BE49-F238E27FC236}">
                <a16:creationId xmlns:a16="http://schemas.microsoft.com/office/drawing/2014/main" id="{4C022713-9DDB-F26A-46B1-5075F1A1D999}"/>
              </a:ext>
            </a:extLst>
          </p:cNvPr>
          <p:cNvSpPr>
            <a:spLocks noGrp="1"/>
          </p:cNvSpPr>
          <p:nvPr>
            <p:ph type="body" sz="quarter" idx="10"/>
          </p:nvPr>
        </p:nvSpPr>
        <p:spPr>
          <a:xfrm>
            <a:off x="508000" y="1411553"/>
            <a:ext cx="11401502" cy="4739759"/>
          </a:xfrm>
        </p:spPr>
        <p:txBody>
          <a:bodyPr/>
          <a:lstStyle/>
          <a:p>
            <a:r>
              <a:rPr lang="en-US" sz="4400" dirty="0"/>
              <a:t>Capacity – medical determination/ physicians, legal presumption</a:t>
            </a:r>
          </a:p>
          <a:p>
            <a:r>
              <a:rPr lang="en-US" sz="4400" dirty="0"/>
              <a:t>Competence – legal determination/ courts</a:t>
            </a:r>
          </a:p>
          <a:p>
            <a:r>
              <a:rPr lang="en-US" sz="4400" dirty="0"/>
              <a:t>Voluntary Stopping Eating and Drinking (VSED)</a:t>
            </a:r>
          </a:p>
          <a:p>
            <a:pPr lvl="1"/>
            <a:r>
              <a:rPr lang="en-US" sz="4000" dirty="0"/>
              <a:t>Head and Neck Cancer</a:t>
            </a:r>
          </a:p>
          <a:p>
            <a:pPr lvl="1"/>
            <a:r>
              <a:rPr lang="en-US" sz="4000" dirty="0"/>
              <a:t>ALS</a:t>
            </a:r>
          </a:p>
          <a:p>
            <a:pPr lvl="1"/>
            <a:r>
              <a:rPr lang="en-US" sz="4000" dirty="0"/>
              <a:t>Dementia and Alzheimer’s Disease</a:t>
            </a:r>
          </a:p>
        </p:txBody>
      </p:sp>
    </p:spTree>
    <p:extLst>
      <p:ext uri="{BB962C8B-B14F-4D97-AF65-F5344CB8AC3E}">
        <p14:creationId xmlns:p14="http://schemas.microsoft.com/office/powerpoint/2010/main" val="28836323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2B62-5A9E-4068-AC41-7522BD09A987}"/>
              </a:ext>
            </a:extLst>
          </p:cNvPr>
          <p:cNvSpPr>
            <a:spLocks noGrp="1"/>
          </p:cNvSpPr>
          <p:nvPr>
            <p:ph type="title"/>
          </p:nvPr>
        </p:nvSpPr>
        <p:spPr/>
        <p:txBody>
          <a:bodyPr/>
          <a:lstStyle/>
          <a:p>
            <a:r>
              <a:rPr lang="en-US" dirty="0"/>
              <a:t>Documents - Don’t Get Confused</a:t>
            </a:r>
          </a:p>
        </p:txBody>
      </p:sp>
      <p:sp>
        <p:nvSpPr>
          <p:cNvPr id="3" name="Text Placeholder 2">
            <a:extLst>
              <a:ext uri="{FF2B5EF4-FFF2-40B4-BE49-F238E27FC236}">
                <a16:creationId xmlns:a16="http://schemas.microsoft.com/office/drawing/2014/main" id="{A18F3376-F337-4926-B19F-80C6EEFCFDB8}"/>
              </a:ext>
            </a:extLst>
          </p:cNvPr>
          <p:cNvSpPr>
            <a:spLocks noGrp="1"/>
          </p:cNvSpPr>
          <p:nvPr>
            <p:ph type="body" sz="quarter" idx="10"/>
          </p:nvPr>
        </p:nvSpPr>
        <p:spPr>
          <a:xfrm>
            <a:off x="508000" y="1115123"/>
            <a:ext cx="11360346" cy="5616678"/>
          </a:xfrm>
        </p:spPr>
        <p:txBody>
          <a:bodyPr/>
          <a:lstStyle/>
          <a:p>
            <a:r>
              <a:rPr lang="en-US" sz="3600" dirty="0"/>
              <a:t>General – </a:t>
            </a:r>
            <a:r>
              <a:rPr lang="en-US" sz="3600" dirty="0">
                <a:solidFill>
                  <a:srgbClr val="FFFF00"/>
                </a:solidFill>
              </a:rPr>
              <a:t>Durable Power of Attorney</a:t>
            </a:r>
          </a:p>
          <a:p>
            <a:pPr lvl="1"/>
            <a:r>
              <a:rPr lang="en-US" sz="3200" dirty="0"/>
              <a:t>“durable” – stays in effect</a:t>
            </a:r>
          </a:p>
          <a:p>
            <a:pPr lvl="1"/>
            <a:r>
              <a:rPr lang="en-US" sz="3200" dirty="0"/>
              <a:t>You appoint an attorney-in-fact as a fiduciary to act in your best interest (money, property), could be upon incapacitation (to sign) </a:t>
            </a:r>
          </a:p>
          <a:p>
            <a:r>
              <a:rPr lang="en-US" sz="3600" dirty="0"/>
              <a:t>Healthcare Directives </a:t>
            </a:r>
          </a:p>
          <a:p>
            <a:pPr lvl="1"/>
            <a:r>
              <a:rPr lang="en-US" sz="3200" dirty="0"/>
              <a:t>some states 1 document- </a:t>
            </a:r>
            <a:r>
              <a:rPr lang="en-US" sz="3200" dirty="0">
                <a:solidFill>
                  <a:srgbClr val="FFFF00"/>
                </a:solidFill>
              </a:rPr>
              <a:t>Advance Healthcare Directive</a:t>
            </a:r>
          </a:p>
          <a:p>
            <a:pPr lvl="1"/>
            <a:r>
              <a:rPr lang="en-US" sz="3200" dirty="0"/>
              <a:t>Some states 2 documents </a:t>
            </a:r>
            <a:r>
              <a:rPr lang="en-US" sz="3200" dirty="0">
                <a:solidFill>
                  <a:srgbClr val="FFFF00"/>
                </a:solidFill>
              </a:rPr>
              <a:t>- </a:t>
            </a:r>
            <a:endParaRPr lang="en-US" sz="3200" dirty="0"/>
          </a:p>
          <a:p>
            <a:pPr lvl="2"/>
            <a:r>
              <a:rPr lang="en-US" sz="2800" dirty="0">
                <a:solidFill>
                  <a:srgbClr val="FFFF00"/>
                </a:solidFill>
              </a:rPr>
              <a:t>Living Will, </a:t>
            </a:r>
            <a:r>
              <a:rPr lang="en-US" sz="2800" dirty="0"/>
              <a:t>plus</a:t>
            </a:r>
          </a:p>
          <a:p>
            <a:pPr lvl="2"/>
            <a:r>
              <a:rPr lang="en-US" sz="2800" dirty="0">
                <a:solidFill>
                  <a:srgbClr val="FFFF00"/>
                </a:solidFill>
              </a:rPr>
              <a:t>Durable Power of Attorney for Healthcare </a:t>
            </a:r>
            <a:r>
              <a:rPr lang="en-US" sz="2800" dirty="0"/>
              <a:t>(a medical power of attorney)</a:t>
            </a:r>
          </a:p>
        </p:txBody>
      </p:sp>
      <p:sp>
        <p:nvSpPr>
          <p:cNvPr id="4" name="TextBox 3">
            <a:extLst>
              <a:ext uri="{FF2B5EF4-FFF2-40B4-BE49-F238E27FC236}">
                <a16:creationId xmlns:a16="http://schemas.microsoft.com/office/drawing/2014/main" id="{64B85136-92D8-42D6-A183-F1AC07919B27}"/>
              </a:ext>
            </a:extLst>
          </p:cNvPr>
          <p:cNvSpPr txBox="1"/>
          <p:nvPr/>
        </p:nvSpPr>
        <p:spPr>
          <a:xfrm>
            <a:off x="6902605" y="6362468"/>
            <a:ext cx="48842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Quicken </a:t>
            </a:r>
            <a:r>
              <a:rPr kumimoji="0" lang="en-US" sz="1800" b="0" i="1" u="none" strike="noStrike" kern="1200" cap="none" spc="0" normalizeH="0" baseline="0" noProof="0" dirty="0" err="1">
                <a:ln>
                  <a:noFill/>
                </a:ln>
                <a:solidFill>
                  <a:srgbClr val="FFFFFF"/>
                </a:solidFill>
                <a:effectLst/>
                <a:uLnTx/>
                <a:uFillTx/>
                <a:latin typeface="Calibri"/>
                <a:ea typeface="+mn-ea"/>
                <a:cs typeface="+mn-cs"/>
              </a:rPr>
              <a:t>Willmaker</a:t>
            </a:r>
            <a:r>
              <a:rPr kumimoji="0" lang="en-US" sz="1800" b="0" i="1" u="none" strike="noStrike" kern="1200" cap="none" spc="0" normalizeH="0" baseline="0" noProof="0" dirty="0">
                <a:ln>
                  <a:noFill/>
                </a:ln>
                <a:solidFill>
                  <a:srgbClr val="FFFFFF"/>
                </a:solidFill>
                <a:effectLst/>
                <a:uLnTx/>
                <a:uFillTx/>
                <a:latin typeface="Calibri"/>
                <a:ea typeface="+mn-ea"/>
                <a:cs typeface="+mn-cs"/>
              </a:rPr>
              <a:t> and Trust </a:t>
            </a:r>
            <a:r>
              <a:rPr kumimoji="0" lang="en-US" sz="1800" b="0" i="0" u="none" strike="noStrike" kern="1200" cap="none" spc="0" normalizeH="0" baseline="0" noProof="0" dirty="0">
                <a:ln>
                  <a:noFill/>
                </a:ln>
                <a:solidFill>
                  <a:srgbClr val="FFFFFF"/>
                </a:solidFill>
                <a:effectLst/>
                <a:uLnTx/>
                <a:uFillTx/>
                <a:latin typeface="Calibri"/>
                <a:ea typeface="+mn-ea"/>
                <a:cs typeface="+mn-cs"/>
              </a:rPr>
              <a:t>2021</a:t>
            </a:r>
          </a:p>
        </p:txBody>
      </p:sp>
    </p:spTree>
    <p:extLst>
      <p:ext uri="{BB962C8B-B14F-4D97-AF65-F5344CB8AC3E}">
        <p14:creationId xmlns:p14="http://schemas.microsoft.com/office/powerpoint/2010/main" val="9545062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17DC-23C0-4974-ACF2-D782D1AB3BBD}"/>
              </a:ext>
            </a:extLst>
          </p:cNvPr>
          <p:cNvSpPr>
            <a:spLocks noGrp="1"/>
          </p:cNvSpPr>
          <p:nvPr>
            <p:ph type="title"/>
          </p:nvPr>
        </p:nvSpPr>
        <p:spPr/>
        <p:txBody>
          <a:bodyPr/>
          <a:lstStyle/>
          <a:p>
            <a:r>
              <a:rPr lang="en-US" dirty="0"/>
              <a:t>Legal End of Life (EOL) Documents</a:t>
            </a:r>
          </a:p>
        </p:txBody>
      </p:sp>
      <p:sp>
        <p:nvSpPr>
          <p:cNvPr id="3" name="Text Placeholder 2">
            <a:extLst>
              <a:ext uri="{FF2B5EF4-FFF2-40B4-BE49-F238E27FC236}">
                <a16:creationId xmlns:a16="http://schemas.microsoft.com/office/drawing/2014/main" id="{93C4DE1C-593A-42B8-B5D1-63D452DFB919}"/>
              </a:ext>
            </a:extLst>
          </p:cNvPr>
          <p:cNvSpPr>
            <a:spLocks noGrp="1"/>
          </p:cNvSpPr>
          <p:nvPr>
            <p:ph type="body" sz="quarter" idx="10"/>
          </p:nvPr>
        </p:nvSpPr>
        <p:spPr>
          <a:xfrm>
            <a:off x="508000" y="1411553"/>
            <a:ext cx="11176000" cy="4444294"/>
          </a:xfrm>
        </p:spPr>
        <p:txBody>
          <a:bodyPr/>
          <a:lstStyle/>
          <a:p>
            <a:r>
              <a:rPr lang="en-US" dirty="0"/>
              <a:t>Florida – Living Will and Designation of Healthcare Surrogate (See F.S. 765)</a:t>
            </a:r>
          </a:p>
          <a:p>
            <a:r>
              <a:rPr lang="en-US" dirty="0"/>
              <a:t>Georgia – Advance Healthcare Directive  (See OCGA, </a:t>
            </a:r>
            <a:r>
              <a:rPr lang="en-US"/>
              <a:t>Section 32)</a:t>
            </a:r>
            <a:endParaRPr lang="en-US" dirty="0"/>
          </a:p>
          <a:p>
            <a:r>
              <a:rPr lang="en-US" dirty="0"/>
              <a:t>S. Carolina (could be 1 or 2 documents)</a:t>
            </a:r>
          </a:p>
          <a:p>
            <a:pPr lvl="1"/>
            <a:r>
              <a:rPr lang="en-US" dirty="0"/>
              <a:t>Living will is called a “Declaration”</a:t>
            </a:r>
          </a:p>
          <a:p>
            <a:pPr lvl="1"/>
            <a:r>
              <a:rPr lang="en-US" dirty="0"/>
              <a:t>Health Care Power of Attorney</a:t>
            </a:r>
          </a:p>
          <a:p>
            <a:r>
              <a:rPr lang="en-US" dirty="0"/>
              <a:t>Tennessee – Advance Health Care Directive</a:t>
            </a:r>
          </a:p>
          <a:p>
            <a:r>
              <a:rPr lang="en-US" dirty="0"/>
              <a:t>Texas – Directive to Physicians and Family or Surrogates, and Medical Power of Attorney</a:t>
            </a:r>
          </a:p>
        </p:txBody>
      </p:sp>
      <p:sp>
        <p:nvSpPr>
          <p:cNvPr id="4" name="TextBox 3">
            <a:extLst>
              <a:ext uri="{FF2B5EF4-FFF2-40B4-BE49-F238E27FC236}">
                <a16:creationId xmlns:a16="http://schemas.microsoft.com/office/drawing/2014/main" id="{BB3A1D61-A5A8-4806-962C-FC3D20F4CA05}"/>
              </a:ext>
            </a:extLst>
          </p:cNvPr>
          <p:cNvSpPr txBox="1"/>
          <p:nvPr/>
        </p:nvSpPr>
        <p:spPr>
          <a:xfrm>
            <a:off x="3906781" y="6187382"/>
            <a:ext cx="43784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Quicken </a:t>
            </a:r>
            <a:r>
              <a:rPr kumimoji="0" lang="en-US" sz="1800" b="0" i="1" u="none" strike="noStrike" kern="1200" cap="none" spc="0" normalizeH="0" baseline="0" noProof="0" dirty="0" err="1">
                <a:ln>
                  <a:noFill/>
                </a:ln>
                <a:solidFill>
                  <a:srgbClr val="FFFFFF"/>
                </a:solidFill>
                <a:effectLst/>
                <a:uLnTx/>
                <a:uFillTx/>
                <a:latin typeface="Calibri"/>
                <a:ea typeface="+mn-ea"/>
                <a:cs typeface="+mn-cs"/>
              </a:rPr>
              <a:t>Willmaker</a:t>
            </a:r>
            <a:r>
              <a:rPr kumimoji="0" lang="en-US" sz="1800" b="0" i="1" u="none" strike="noStrike" kern="1200" cap="none" spc="0" normalizeH="0" baseline="0" noProof="0" dirty="0">
                <a:ln>
                  <a:noFill/>
                </a:ln>
                <a:solidFill>
                  <a:srgbClr val="FFFFFF"/>
                </a:solidFill>
                <a:effectLst/>
                <a:uLnTx/>
                <a:uFillTx/>
                <a:latin typeface="Calibri"/>
                <a:ea typeface="+mn-ea"/>
                <a:cs typeface="+mn-cs"/>
              </a:rPr>
              <a:t> and Trust </a:t>
            </a:r>
            <a:r>
              <a:rPr kumimoji="0" lang="en-US" sz="1800" b="0" i="0" u="none" strike="noStrike" kern="1200" cap="none" spc="0" normalizeH="0" baseline="0" noProof="0" dirty="0">
                <a:ln>
                  <a:noFill/>
                </a:ln>
                <a:solidFill>
                  <a:srgbClr val="FFFFFF"/>
                </a:solidFill>
                <a:effectLst/>
                <a:uLnTx/>
                <a:uFillTx/>
                <a:latin typeface="Calibri"/>
                <a:ea typeface="+mn-ea"/>
                <a:cs typeface="+mn-cs"/>
              </a:rPr>
              <a:t>2024, 307-309</a:t>
            </a:r>
          </a:p>
        </p:txBody>
      </p:sp>
    </p:spTree>
    <p:extLst>
      <p:ext uri="{BB962C8B-B14F-4D97-AF65-F5344CB8AC3E}">
        <p14:creationId xmlns:p14="http://schemas.microsoft.com/office/powerpoint/2010/main" val="5384051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C375-1BD2-C92C-6186-12E03EF905E5}"/>
              </a:ext>
            </a:extLst>
          </p:cNvPr>
          <p:cNvSpPr>
            <a:spLocks noGrp="1"/>
          </p:cNvSpPr>
          <p:nvPr>
            <p:ph type="title"/>
          </p:nvPr>
        </p:nvSpPr>
        <p:spPr>
          <a:xfrm>
            <a:off x="508000" y="230188"/>
            <a:ext cx="11176000" cy="1329595"/>
          </a:xfrm>
        </p:spPr>
        <p:txBody>
          <a:bodyPr/>
          <a:lstStyle/>
          <a:p>
            <a:r>
              <a:rPr lang="en-US" dirty="0"/>
              <a:t>DNR versus POLST Order</a:t>
            </a:r>
            <a:br>
              <a:rPr lang="en-US" dirty="0"/>
            </a:br>
            <a:endParaRPr lang="en-US" dirty="0"/>
          </a:p>
        </p:txBody>
      </p:sp>
      <p:sp>
        <p:nvSpPr>
          <p:cNvPr id="3" name="Text Placeholder 2">
            <a:extLst>
              <a:ext uri="{FF2B5EF4-FFF2-40B4-BE49-F238E27FC236}">
                <a16:creationId xmlns:a16="http://schemas.microsoft.com/office/drawing/2014/main" id="{25949DBF-6255-D4CE-5467-5C42CFBACD2C}"/>
              </a:ext>
            </a:extLst>
          </p:cNvPr>
          <p:cNvSpPr>
            <a:spLocks noGrp="1"/>
          </p:cNvSpPr>
          <p:nvPr>
            <p:ph type="body" sz="quarter" idx="10"/>
          </p:nvPr>
        </p:nvSpPr>
        <p:spPr>
          <a:xfrm>
            <a:off x="248024" y="1394410"/>
            <a:ext cx="2362440" cy="4659737"/>
          </a:xfrm>
        </p:spPr>
        <p:txBody>
          <a:bodyPr/>
          <a:lstStyle/>
          <a:p>
            <a:r>
              <a:rPr lang="en-US" dirty="0"/>
              <a:t>Do Not Resuscitate Order (DNR)</a:t>
            </a:r>
          </a:p>
          <a:p>
            <a:r>
              <a:rPr lang="en-US" dirty="0"/>
              <a:t>Physician Order for Life Sustaining Treatment (POLST)</a:t>
            </a:r>
          </a:p>
          <a:p>
            <a:pPr lvl="1"/>
            <a:endParaRPr lang="en-US" dirty="0"/>
          </a:p>
          <a:p>
            <a:endParaRPr lang="en-US" dirty="0"/>
          </a:p>
        </p:txBody>
      </p:sp>
      <p:pic>
        <p:nvPicPr>
          <p:cNvPr id="5" name="Picture 4">
            <a:extLst>
              <a:ext uri="{FF2B5EF4-FFF2-40B4-BE49-F238E27FC236}">
                <a16:creationId xmlns:a16="http://schemas.microsoft.com/office/drawing/2014/main" id="{1F6F3EBF-F3C5-79AD-A457-EAC2D1995794}"/>
              </a:ext>
            </a:extLst>
          </p:cNvPr>
          <p:cNvPicPr>
            <a:picLocks noChangeAspect="1"/>
          </p:cNvPicPr>
          <p:nvPr/>
        </p:nvPicPr>
        <p:blipFill>
          <a:blip r:embed="rId3"/>
          <a:stretch>
            <a:fillRect/>
          </a:stretch>
        </p:blipFill>
        <p:spPr>
          <a:xfrm>
            <a:off x="2951121" y="996698"/>
            <a:ext cx="8992855" cy="5620534"/>
          </a:xfrm>
          <a:prstGeom prst="rect">
            <a:avLst/>
          </a:prstGeom>
        </p:spPr>
      </p:pic>
      <p:sp>
        <p:nvSpPr>
          <p:cNvPr id="6" name="TextBox 5">
            <a:extLst>
              <a:ext uri="{FF2B5EF4-FFF2-40B4-BE49-F238E27FC236}">
                <a16:creationId xmlns:a16="http://schemas.microsoft.com/office/drawing/2014/main" id="{12B64F12-506F-9A03-AB3E-C7CD757A8A07}"/>
              </a:ext>
            </a:extLst>
          </p:cNvPr>
          <p:cNvSpPr txBox="1"/>
          <p:nvPr/>
        </p:nvSpPr>
        <p:spPr>
          <a:xfrm>
            <a:off x="308656" y="6258480"/>
            <a:ext cx="2540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GA Dept Public Health</a:t>
            </a:r>
          </a:p>
        </p:txBody>
      </p:sp>
      <p:sp>
        <p:nvSpPr>
          <p:cNvPr id="7" name="Arrow: Right 6">
            <a:extLst>
              <a:ext uri="{FF2B5EF4-FFF2-40B4-BE49-F238E27FC236}">
                <a16:creationId xmlns:a16="http://schemas.microsoft.com/office/drawing/2014/main" id="{6F8EB966-87E3-50CF-DD64-B39343314D17}"/>
              </a:ext>
            </a:extLst>
          </p:cNvPr>
          <p:cNvSpPr/>
          <p:nvPr/>
        </p:nvSpPr>
        <p:spPr bwMode="auto">
          <a:xfrm>
            <a:off x="2333659" y="3457300"/>
            <a:ext cx="553609" cy="36933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Tree>
    <p:extLst>
      <p:ext uri="{BB962C8B-B14F-4D97-AF65-F5344CB8AC3E}">
        <p14:creationId xmlns:p14="http://schemas.microsoft.com/office/powerpoint/2010/main" val="34721700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9215-D276-6F7D-59DC-8414E5D4186A}"/>
              </a:ext>
            </a:extLst>
          </p:cNvPr>
          <p:cNvSpPr>
            <a:spLocks noGrp="1"/>
          </p:cNvSpPr>
          <p:nvPr>
            <p:ph type="title"/>
          </p:nvPr>
        </p:nvSpPr>
        <p:spPr/>
        <p:txBody>
          <a:bodyPr/>
          <a:lstStyle/>
          <a:p>
            <a:r>
              <a:rPr lang="en-US" dirty="0"/>
              <a:t>Biblical Questions</a:t>
            </a:r>
          </a:p>
        </p:txBody>
      </p:sp>
      <p:sp>
        <p:nvSpPr>
          <p:cNvPr id="3" name="Text Placeholder 2">
            <a:extLst>
              <a:ext uri="{FF2B5EF4-FFF2-40B4-BE49-F238E27FC236}">
                <a16:creationId xmlns:a16="http://schemas.microsoft.com/office/drawing/2014/main" id="{1D6ECBE0-46BF-475F-5A96-0D0D50C967AE}"/>
              </a:ext>
            </a:extLst>
          </p:cNvPr>
          <p:cNvSpPr>
            <a:spLocks noGrp="1"/>
          </p:cNvSpPr>
          <p:nvPr>
            <p:ph type="body" sz="quarter" idx="10"/>
          </p:nvPr>
        </p:nvSpPr>
        <p:spPr>
          <a:xfrm>
            <a:off x="508000" y="1411553"/>
            <a:ext cx="11176000" cy="5509200"/>
          </a:xfrm>
        </p:spPr>
        <p:txBody>
          <a:bodyPr/>
          <a:lstStyle/>
          <a:p>
            <a:r>
              <a:rPr lang="en-US" sz="4000" dirty="0"/>
              <a:t>Is the condition acute, chronic, or terminal?</a:t>
            </a:r>
          </a:p>
          <a:p>
            <a:pPr lvl="1"/>
            <a:r>
              <a:rPr lang="en-US" sz="3600" dirty="0"/>
              <a:t>Is there the possibility of healing? </a:t>
            </a:r>
          </a:p>
          <a:p>
            <a:pPr lvl="1"/>
            <a:r>
              <a:rPr lang="en-US" sz="3600" dirty="0"/>
              <a:t>Complete recovery? Or chronic illness?</a:t>
            </a:r>
          </a:p>
          <a:p>
            <a:pPr lvl="1"/>
            <a:r>
              <a:rPr lang="en-US" sz="3600" dirty="0"/>
              <a:t>If terminal, what is the prognosis? </a:t>
            </a:r>
          </a:p>
          <a:p>
            <a:r>
              <a:rPr lang="en-US" sz="4000" dirty="0"/>
              <a:t>Alleviating suffering or causing suffering?</a:t>
            </a:r>
          </a:p>
          <a:p>
            <a:endParaRPr lang="en-US" sz="4000" dirty="0"/>
          </a:p>
          <a:p>
            <a:r>
              <a:rPr lang="en-US" sz="4000" dirty="0"/>
              <a:t>Remember – </a:t>
            </a:r>
            <a:r>
              <a:rPr lang="en-US" sz="4000" dirty="0">
                <a:solidFill>
                  <a:srgbClr val="FFFF00"/>
                </a:solidFill>
              </a:rPr>
              <a:t>There is no Biblical requirement to do </a:t>
            </a:r>
            <a:r>
              <a:rPr lang="en-US" sz="4000" i="1" dirty="0">
                <a:solidFill>
                  <a:srgbClr val="FFFF00"/>
                </a:solidFill>
              </a:rPr>
              <a:t>everything possible </a:t>
            </a:r>
            <a:r>
              <a:rPr lang="en-US" sz="4000" dirty="0">
                <a:solidFill>
                  <a:srgbClr val="FFFF00"/>
                </a:solidFill>
              </a:rPr>
              <a:t>and</a:t>
            </a:r>
            <a:r>
              <a:rPr lang="en-US" sz="4000" i="1" dirty="0">
                <a:solidFill>
                  <a:srgbClr val="FFFF00"/>
                </a:solidFill>
              </a:rPr>
              <a:t> do everything endlessly</a:t>
            </a:r>
          </a:p>
          <a:p>
            <a:endParaRPr lang="en-US" dirty="0"/>
          </a:p>
        </p:txBody>
      </p:sp>
    </p:spTree>
    <p:extLst>
      <p:ext uri="{BB962C8B-B14F-4D97-AF65-F5344CB8AC3E}">
        <p14:creationId xmlns:p14="http://schemas.microsoft.com/office/powerpoint/2010/main" val="32225923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416B-65F5-C469-21CE-C0125615A57B}"/>
              </a:ext>
            </a:extLst>
          </p:cNvPr>
          <p:cNvSpPr>
            <a:spLocks noGrp="1"/>
          </p:cNvSpPr>
          <p:nvPr>
            <p:ph type="title"/>
          </p:nvPr>
        </p:nvSpPr>
        <p:spPr>
          <a:xfrm>
            <a:off x="508000" y="465858"/>
            <a:ext cx="11176000" cy="665162"/>
          </a:xfrm>
        </p:spPr>
        <p:txBody>
          <a:bodyPr/>
          <a:lstStyle/>
          <a:p>
            <a:r>
              <a:rPr lang="en-US" dirty="0"/>
              <a:t>Good Faith Rooted in Biblical Principles</a:t>
            </a:r>
          </a:p>
        </p:txBody>
      </p:sp>
      <p:sp>
        <p:nvSpPr>
          <p:cNvPr id="3" name="Text Placeholder 2">
            <a:extLst>
              <a:ext uri="{FF2B5EF4-FFF2-40B4-BE49-F238E27FC236}">
                <a16:creationId xmlns:a16="http://schemas.microsoft.com/office/drawing/2014/main" id="{92EDBDC5-D582-D731-1DAB-182030761D9E}"/>
              </a:ext>
            </a:extLst>
          </p:cNvPr>
          <p:cNvSpPr>
            <a:spLocks noGrp="1"/>
          </p:cNvSpPr>
          <p:nvPr>
            <p:ph type="body" sz="quarter" idx="10"/>
          </p:nvPr>
        </p:nvSpPr>
        <p:spPr>
          <a:xfrm>
            <a:off x="600636" y="1420518"/>
            <a:ext cx="10990728" cy="4678204"/>
          </a:xfrm>
        </p:spPr>
        <p:txBody>
          <a:bodyPr/>
          <a:lstStyle/>
          <a:p>
            <a:r>
              <a:rPr lang="en-US" sz="4000" dirty="0"/>
              <a:t>There is no Biblical prescription, no direct statement, no implication, no example that </a:t>
            </a:r>
            <a:r>
              <a:rPr lang="en-US" sz="4000" i="1" dirty="0">
                <a:solidFill>
                  <a:srgbClr val="FFFF00"/>
                </a:solidFill>
              </a:rPr>
              <a:t>demands</a:t>
            </a:r>
            <a:r>
              <a:rPr lang="en-US" sz="4000" dirty="0"/>
              <a:t> that a person do </a:t>
            </a:r>
            <a:r>
              <a:rPr lang="en-US" sz="4000" i="1" dirty="0"/>
              <a:t>everything</a:t>
            </a:r>
            <a:r>
              <a:rPr lang="en-US" sz="4000" dirty="0"/>
              <a:t> medically possible and do it </a:t>
            </a:r>
            <a:r>
              <a:rPr lang="en-US" sz="4000" i="1" dirty="0"/>
              <a:t>endlessly </a:t>
            </a:r>
            <a:r>
              <a:rPr lang="en-US" sz="4000" dirty="0"/>
              <a:t>and exhaustively to preserve life.</a:t>
            </a:r>
          </a:p>
          <a:p>
            <a:r>
              <a:rPr lang="en-US" sz="4000" dirty="0"/>
              <a:t>We act in good faith under Christ (Col. 3:17, 1 Cor. 6:20)</a:t>
            </a:r>
          </a:p>
          <a:p>
            <a:r>
              <a:rPr lang="en-US" sz="4000" dirty="0"/>
              <a:t>Death is here because sin is here (Rom. 5:12)</a:t>
            </a:r>
          </a:p>
        </p:txBody>
      </p:sp>
    </p:spTree>
    <p:extLst>
      <p:ext uri="{BB962C8B-B14F-4D97-AF65-F5344CB8AC3E}">
        <p14:creationId xmlns:p14="http://schemas.microsoft.com/office/powerpoint/2010/main" val="18445543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Withholding (forgoing) vs. Withdrawing	</a:t>
            </a:r>
          </a:p>
        </p:txBody>
      </p:sp>
      <p:sp>
        <p:nvSpPr>
          <p:cNvPr id="71683" name="Content Placeholder 2"/>
          <p:cNvSpPr>
            <a:spLocks noGrp="1"/>
          </p:cNvSpPr>
          <p:nvPr>
            <p:ph type="body" sz="quarter" idx="10"/>
          </p:nvPr>
        </p:nvSpPr>
        <p:spPr/>
        <p:txBody>
          <a:bodyPr/>
          <a:lstStyle/>
          <a:p>
            <a:r>
              <a:rPr lang="en-US" sz="4000" i="1" dirty="0"/>
              <a:t>Some </a:t>
            </a:r>
            <a:r>
              <a:rPr lang="en-US" sz="4000" dirty="0"/>
              <a:t>withholding or withdrawing is </a:t>
            </a:r>
            <a:r>
              <a:rPr lang="en-US" sz="4000" i="1" dirty="0"/>
              <a:t>always </a:t>
            </a:r>
            <a:r>
              <a:rPr lang="en-US" sz="4000" dirty="0"/>
              <a:t>wrong</a:t>
            </a:r>
          </a:p>
          <a:p>
            <a:pPr lvl="1"/>
            <a:r>
              <a:rPr lang="en-US" sz="3600" dirty="0"/>
              <a:t>Instances of Abuse or Neglect.  </a:t>
            </a:r>
          </a:p>
          <a:p>
            <a:pPr lvl="2"/>
            <a:r>
              <a:rPr lang="en-US" sz="3200" dirty="0"/>
              <a:t>Failing to give a child medication who is in asthmatic crisis is always wrong. </a:t>
            </a:r>
          </a:p>
          <a:p>
            <a:pPr lvl="2"/>
            <a:r>
              <a:rPr lang="en-US" sz="3200" dirty="0"/>
              <a:t>Taking away treatment (withdrawing) of child in asthmatic crisis is always wrong.  </a:t>
            </a:r>
          </a:p>
          <a:p>
            <a:r>
              <a:rPr lang="en-US" sz="4000" dirty="0"/>
              <a:t>Why are these always wrong?  They increase suffering rather than alleviate suffering.</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3522530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665162"/>
          </a:xfrm>
        </p:spPr>
        <p:txBody>
          <a:bodyPr wrap="square" anchor="t">
            <a:normAutofit/>
          </a:bodyPr>
          <a:lstStyle/>
          <a:p>
            <a:pPr>
              <a:defRPr/>
            </a:pPr>
            <a:r>
              <a:rPr lang="en-US" dirty="0"/>
              <a:t>Mrs. Smith</a:t>
            </a:r>
          </a:p>
        </p:txBody>
      </p:sp>
      <p:sp>
        <p:nvSpPr>
          <p:cNvPr id="62467" name="Content Placeholder 2"/>
          <p:cNvSpPr>
            <a:spLocks noGrp="1"/>
          </p:cNvSpPr>
          <p:nvPr>
            <p:ph type="body" sz="quarter" idx="10"/>
          </p:nvPr>
        </p:nvSpPr>
        <p:spPr>
          <a:xfrm>
            <a:off x="405353" y="1102936"/>
            <a:ext cx="11378151" cy="5241303"/>
          </a:xfrm>
        </p:spPr>
        <p:txBody>
          <a:bodyPr wrap="square" anchor="t">
            <a:normAutofit/>
          </a:bodyPr>
          <a:lstStyle/>
          <a:p>
            <a:pPr marL="117475" indent="0">
              <a:buNone/>
            </a:pPr>
            <a:r>
              <a:rPr lang="en-US" sz="4000" dirty="0"/>
              <a:t>Mrs. Smith was admitted for repeat Cardiac Bypass Surgery. She has tremendous scarring from the first procedure and as the surgeon cuts through the scar tissue, her aorta explodes. In a state of urgency, the surgeon closes the aorta but not before Mrs. Smith develops clots all over her body and in her major organs. She now has clots all over her body (DIC), multiorgan failure including renal failure, is ventilator dependent, and receiving IV nutrition (TPN).</a:t>
            </a:r>
          </a:p>
        </p:txBody>
      </p:sp>
      <p:sp>
        <p:nvSpPr>
          <p:cNvPr id="4" name="Slide Number Placeholder 3" hidden="1"/>
          <p:cNvSpPr>
            <a:spLocks noGrp="1"/>
          </p:cNvSpPr>
          <p:nvPr>
            <p:ph type="sldNum" sz="quarter" idx="4294967295"/>
          </p:nvPr>
        </p:nvSpPr>
        <p:spPr>
          <a:xfrm>
            <a:off x="8204200"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41637387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Withholding (forgoing) vs. Withdrawing	</a:t>
            </a:r>
          </a:p>
        </p:txBody>
      </p:sp>
      <p:sp>
        <p:nvSpPr>
          <p:cNvPr id="72707" name="Content Placeholder 2"/>
          <p:cNvSpPr>
            <a:spLocks noGrp="1"/>
          </p:cNvSpPr>
          <p:nvPr>
            <p:ph type="body" sz="quarter" idx="10"/>
          </p:nvPr>
        </p:nvSpPr>
        <p:spPr/>
        <p:txBody>
          <a:bodyPr/>
          <a:lstStyle/>
          <a:p>
            <a:r>
              <a:rPr lang="en-US" sz="4400" i="1" dirty="0">
                <a:solidFill>
                  <a:srgbClr val="FFFF00"/>
                </a:solidFill>
              </a:rPr>
              <a:t>Some</a:t>
            </a:r>
            <a:r>
              <a:rPr lang="en-US" sz="4400" dirty="0"/>
              <a:t> withholding and withdrawing is right</a:t>
            </a:r>
          </a:p>
          <a:p>
            <a:pPr lvl="1"/>
            <a:r>
              <a:rPr lang="en-US" sz="4000" dirty="0"/>
              <a:t>Withholding resuscitation from a person who has a terminal illness, whose organs are shutting down, respiratory rate is dropping and blood pressure is dropping may be appropriate.</a:t>
            </a:r>
          </a:p>
          <a:p>
            <a:pPr lvl="1"/>
            <a:r>
              <a:rPr lang="en-US" sz="4000" dirty="0"/>
              <a:t>Withdrawing a ventilator to see if a patient may be able to breath on their own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26247235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C248-AB7C-5FF1-7F69-B10C92F77C47}"/>
              </a:ext>
            </a:extLst>
          </p:cNvPr>
          <p:cNvSpPr>
            <a:spLocks noGrp="1"/>
          </p:cNvSpPr>
          <p:nvPr>
            <p:ph type="title"/>
          </p:nvPr>
        </p:nvSpPr>
        <p:spPr>
          <a:xfrm>
            <a:off x="508000" y="230188"/>
            <a:ext cx="11176000" cy="665162"/>
          </a:xfrm>
        </p:spPr>
        <p:txBody>
          <a:bodyPr wrap="square" anchor="t">
            <a:normAutofit/>
          </a:bodyPr>
          <a:lstStyle/>
          <a:p>
            <a:r>
              <a:rPr lang="en-US" dirty="0"/>
              <a:t>Acting in Good Faith</a:t>
            </a:r>
          </a:p>
        </p:txBody>
      </p:sp>
      <p:sp>
        <p:nvSpPr>
          <p:cNvPr id="3" name="Text Placeholder 2">
            <a:extLst>
              <a:ext uri="{FF2B5EF4-FFF2-40B4-BE49-F238E27FC236}">
                <a16:creationId xmlns:a16="http://schemas.microsoft.com/office/drawing/2014/main" id="{CF0AB2EE-B8C1-5112-1923-5FB86E67A602}"/>
              </a:ext>
            </a:extLst>
          </p:cNvPr>
          <p:cNvSpPr>
            <a:spLocks noGrp="1"/>
          </p:cNvSpPr>
          <p:nvPr>
            <p:ph type="body" sz="quarter" idx="10"/>
          </p:nvPr>
        </p:nvSpPr>
        <p:spPr>
          <a:xfrm>
            <a:off x="508000" y="1411552"/>
            <a:ext cx="11325412" cy="4890635"/>
          </a:xfrm>
        </p:spPr>
        <p:txBody>
          <a:bodyPr wrap="square" anchor="t">
            <a:normAutofit lnSpcReduction="10000"/>
          </a:bodyPr>
          <a:lstStyle/>
          <a:p>
            <a:r>
              <a:rPr lang="en-US" sz="4400" dirty="0"/>
              <a:t>Good Stewardship (Prov. 5:21, Eccl. 3:2, Micah 5:2)</a:t>
            </a:r>
          </a:p>
          <a:p>
            <a:r>
              <a:rPr lang="en-US" sz="4400" dirty="0"/>
              <a:t>Love and Compassion (Matt. 22:37-40, John 13:35, Mark 8:2, Luke 7:13)</a:t>
            </a:r>
          </a:p>
          <a:p>
            <a:r>
              <a:rPr lang="en-US" sz="4400" dirty="0"/>
              <a:t>Comply with Human Law (Rom. 13:1-7, 1 Pt. 2:13-14)</a:t>
            </a:r>
          </a:p>
          <a:p>
            <a:r>
              <a:rPr lang="en-US" sz="4400" dirty="0"/>
              <a:t>Do not to Kill/Murder (PAS) (Rom. 1:29, 13:9, 1 Pt. 4:15)</a:t>
            </a:r>
          </a:p>
        </p:txBody>
      </p:sp>
    </p:spTree>
    <p:extLst>
      <p:ext uri="{BB962C8B-B14F-4D97-AF65-F5344CB8AC3E}">
        <p14:creationId xmlns:p14="http://schemas.microsoft.com/office/powerpoint/2010/main" val="24296371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Medical Futility Judgments</a:t>
            </a:r>
          </a:p>
        </p:txBody>
      </p:sp>
      <p:sp>
        <p:nvSpPr>
          <p:cNvPr id="132099" name="Content Placeholder 2"/>
          <p:cNvSpPr>
            <a:spLocks noGrp="1"/>
          </p:cNvSpPr>
          <p:nvPr>
            <p:ph type="body" sz="quarter" idx="10"/>
          </p:nvPr>
        </p:nvSpPr>
        <p:spPr>
          <a:xfrm>
            <a:off x="508000" y="1226634"/>
            <a:ext cx="10821639" cy="4900069"/>
          </a:xfrm>
        </p:spPr>
        <p:txBody>
          <a:bodyPr/>
          <a:lstStyle/>
          <a:p>
            <a:r>
              <a:rPr lang="en-US" sz="4000" dirty="0"/>
              <a:t>Prohibitions/ Proscriptions (</a:t>
            </a:r>
            <a:r>
              <a:rPr lang="en-US" sz="4000" i="1" dirty="0"/>
              <a:t>should not</a:t>
            </a:r>
            <a:r>
              <a:rPr lang="en-US" sz="4000" dirty="0"/>
              <a:t>)</a:t>
            </a:r>
          </a:p>
          <a:p>
            <a:pPr lvl="1"/>
            <a:r>
              <a:rPr lang="en-US" sz="3600" dirty="0"/>
              <a:t>No independent duty to take innocent human life</a:t>
            </a:r>
          </a:p>
          <a:p>
            <a:pPr lvl="1"/>
            <a:r>
              <a:rPr lang="en-US" sz="3600" dirty="0"/>
              <a:t>No duty to relieve suffering by the means of death/ killing</a:t>
            </a:r>
          </a:p>
          <a:p>
            <a:r>
              <a:rPr lang="en-US" sz="4000" dirty="0"/>
              <a:t>Prescriptions (</a:t>
            </a:r>
            <a:r>
              <a:rPr lang="en-US" sz="4000" i="1" dirty="0"/>
              <a:t>should</a:t>
            </a:r>
            <a:r>
              <a:rPr lang="en-US" sz="4000" dirty="0"/>
              <a:t>)</a:t>
            </a:r>
          </a:p>
          <a:p>
            <a:pPr lvl="1"/>
            <a:r>
              <a:rPr lang="en-US" sz="3600" dirty="0"/>
              <a:t>To heal and make whole when possible</a:t>
            </a:r>
          </a:p>
          <a:p>
            <a:pPr lvl="1"/>
            <a:r>
              <a:rPr lang="en-US" sz="3600" dirty="0"/>
              <a:t>To relieve (in so far as we can) suffering and pain of others (Prov. 31:6)</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1D54E0E-0BDA-4C2D-B114-EEED0D80CE39}" type="slidenum">
              <a:rPr lang="en-US" smtClean="0">
                <a:solidFill>
                  <a:prstClr val="black">
                    <a:tint val="95000"/>
                  </a:prstClr>
                </a:solidFill>
              </a:rPr>
              <a:pPr>
                <a:defRPr/>
              </a:pPr>
              <a:t>22</a:t>
            </a:fld>
            <a:endParaRPr lang="en-US">
              <a:solidFill>
                <a:prstClr val="black">
                  <a:tint val="95000"/>
                </a:prstClr>
              </a:solidFill>
            </a:endParaRPr>
          </a:p>
        </p:txBody>
      </p:sp>
    </p:spTree>
    <p:extLst>
      <p:ext uri="{BB962C8B-B14F-4D97-AF65-F5344CB8AC3E}">
        <p14:creationId xmlns:p14="http://schemas.microsoft.com/office/powerpoint/2010/main" val="12090400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Medical Futility Judgments</a:t>
            </a:r>
          </a:p>
        </p:txBody>
      </p:sp>
      <p:sp>
        <p:nvSpPr>
          <p:cNvPr id="132099" name="Content Placeholder 2"/>
          <p:cNvSpPr>
            <a:spLocks noGrp="1"/>
          </p:cNvSpPr>
          <p:nvPr>
            <p:ph type="body" sz="quarter" idx="10"/>
          </p:nvPr>
        </p:nvSpPr>
        <p:spPr>
          <a:xfrm>
            <a:off x="508000" y="1148577"/>
            <a:ext cx="11176000" cy="5479236"/>
          </a:xfrm>
        </p:spPr>
        <p:txBody>
          <a:bodyPr/>
          <a:lstStyle/>
          <a:p>
            <a:r>
              <a:rPr lang="en-US" sz="4000" dirty="0"/>
              <a:t>At the end of life</a:t>
            </a:r>
          </a:p>
          <a:p>
            <a:pPr lvl="1"/>
            <a:r>
              <a:rPr lang="en-US" sz="3600" dirty="0"/>
              <a:t>How do we make things better,  not worse? </a:t>
            </a:r>
          </a:p>
          <a:p>
            <a:pPr lvl="1"/>
            <a:r>
              <a:rPr lang="en-US" sz="3600" dirty="0"/>
              <a:t>How do I make good faith efforts to aid or prolong life, while not increase suffering, prolong agony, and postponing death? </a:t>
            </a:r>
          </a:p>
          <a:p>
            <a:pPr lvl="2"/>
            <a:r>
              <a:rPr lang="en-US" sz="3200" dirty="0"/>
              <a:t>Sometimes people are wrestling with the inevitable</a:t>
            </a:r>
          </a:p>
          <a:p>
            <a:r>
              <a:rPr lang="en-US" sz="4000" b="1" dirty="0"/>
              <a:t>When does the obligation to preserve life end? </a:t>
            </a:r>
          </a:p>
          <a:p>
            <a:pPr lvl="1"/>
            <a:r>
              <a:rPr lang="en-US" sz="3600" b="1" dirty="0">
                <a:solidFill>
                  <a:srgbClr val="FFFF00"/>
                </a:solidFill>
              </a:rPr>
              <a:t>When the body is broken beyond healing, and one enters a terminal phase </a:t>
            </a:r>
          </a:p>
          <a:p>
            <a:pPr lvl="1"/>
            <a:endParaRPr lang="en-US" dirty="0"/>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1D54E0E-0BDA-4C2D-B114-EEED0D80CE39}" type="slidenum">
              <a:rPr lang="en-US" smtClean="0">
                <a:solidFill>
                  <a:prstClr val="black">
                    <a:tint val="95000"/>
                  </a:prstClr>
                </a:solidFill>
              </a:rPr>
              <a:pPr>
                <a:defRPr/>
              </a:pPr>
              <a:t>23</a:t>
            </a:fld>
            <a:endParaRPr lang="en-US">
              <a:solidFill>
                <a:prstClr val="black">
                  <a:tint val="95000"/>
                </a:prstClr>
              </a:solidFill>
            </a:endParaRPr>
          </a:p>
        </p:txBody>
      </p:sp>
    </p:spTree>
    <p:extLst>
      <p:ext uri="{BB962C8B-B14F-4D97-AF65-F5344CB8AC3E}">
        <p14:creationId xmlns:p14="http://schemas.microsoft.com/office/powerpoint/2010/main" val="33891673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416B-65F5-C469-21CE-C0125615A57B}"/>
              </a:ext>
            </a:extLst>
          </p:cNvPr>
          <p:cNvSpPr>
            <a:spLocks noGrp="1"/>
          </p:cNvSpPr>
          <p:nvPr>
            <p:ph type="title"/>
          </p:nvPr>
        </p:nvSpPr>
        <p:spPr/>
        <p:txBody>
          <a:bodyPr/>
          <a:lstStyle/>
          <a:p>
            <a:r>
              <a:rPr lang="en-US" dirty="0"/>
              <a:t>Acting in Good Faith</a:t>
            </a:r>
          </a:p>
        </p:txBody>
      </p:sp>
      <p:sp>
        <p:nvSpPr>
          <p:cNvPr id="3" name="Text Placeholder 2">
            <a:extLst>
              <a:ext uri="{FF2B5EF4-FFF2-40B4-BE49-F238E27FC236}">
                <a16:creationId xmlns:a16="http://schemas.microsoft.com/office/drawing/2014/main" id="{92EDBDC5-D582-D731-1DAB-182030761D9E}"/>
              </a:ext>
            </a:extLst>
          </p:cNvPr>
          <p:cNvSpPr>
            <a:spLocks noGrp="1"/>
          </p:cNvSpPr>
          <p:nvPr>
            <p:ph type="body" sz="quarter" idx="10"/>
          </p:nvPr>
        </p:nvSpPr>
        <p:spPr>
          <a:xfrm>
            <a:off x="507999" y="1411553"/>
            <a:ext cx="11316447" cy="3490186"/>
          </a:xfrm>
        </p:spPr>
        <p:txBody>
          <a:bodyPr/>
          <a:lstStyle/>
          <a:p>
            <a:r>
              <a:rPr lang="en-US" sz="4000" dirty="0"/>
              <a:t>There is a time to die (Eccl. 3:2)</a:t>
            </a:r>
          </a:p>
          <a:p>
            <a:pPr lvl="1"/>
            <a:r>
              <a:rPr lang="en-US" sz="3600" dirty="0"/>
              <a:t>One can die to the Lord (Rom. 14:8)</a:t>
            </a:r>
          </a:p>
          <a:p>
            <a:pPr lvl="1"/>
            <a:r>
              <a:rPr lang="en-US" sz="3600" dirty="0"/>
              <a:t>We can prepare for an eternal weight of glory (2 Cor. 4:16-17)</a:t>
            </a:r>
          </a:p>
          <a:p>
            <a:pPr lvl="1"/>
            <a:r>
              <a:rPr lang="en-US" sz="3600" dirty="0"/>
              <a:t>Christ can be honored in death (Phil. 1:20)</a:t>
            </a:r>
          </a:p>
          <a:p>
            <a:pPr lvl="1"/>
            <a:r>
              <a:rPr lang="en-US" sz="3600" dirty="0"/>
              <a:t>Blessed are those who die in the Lord (Rev. 14:13) </a:t>
            </a:r>
          </a:p>
        </p:txBody>
      </p:sp>
    </p:spTree>
    <p:extLst>
      <p:ext uri="{BB962C8B-B14F-4D97-AF65-F5344CB8AC3E}">
        <p14:creationId xmlns:p14="http://schemas.microsoft.com/office/powerpoint/2010/main" val="15834732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F979-428A-67E2-5BD1-89637798D9A2}"/>
              </a:ext>
            </a:extLst>
          </p:cNvPr>
          <p:cNvSpPr>
            <a:spLocks noGrp="1"/>
          </p:cNvSpPr>
          <p:nvPr>
            <p:ph type="title"/>
          </p:nvPr>
        </p:nvSpPr>
        <p:spPr>
          <a:xfrm>
            <a:off x="508000" y="230188"/>
            <a:ext cx="11176000" cy="664797"/>
          </a:xfrm>
        </p:spPr>
        <p:txBody>
          <a:bodyPr/>
          <a:lstStyle/>
          <a:p>
            <a:r>
              <a:rPr lang="en-US" dirty="0"/>
              <a:t>Good Faith - Benefit </a:t>
            </a:r>
            <a:r>
              <a:rPr lang="en-US" i="1" dirty="0"/>
              <a:t>versus</a:t>
            </a:r>
            <a:r>
              <a:rPr lang="en-US" dirty="0"/>
              <a:t> Burden Decisions</a:t>
            </a:r>
          </a:p>
        </p:txBody>
      </p:sp>
      <p:sp>
        <p:nvSpPr>
          <p:cNvPr id="3" name="Text Placeholder 2">
            <a:extLst>
              <a:ext uri="{FF2B5EF4-FFF2-40B4-BE49-F238E27FC236}">
                <a16:creationId xmlns:a16="http://schemas.microsoft.com/office/drawing/2014/main" id="{D0611AB9-43B8-09A7-FEB4-912C08FAA546}"/>
              </a:ext>
            </a:extLst>
          </p:cNvPr>
          <p:cNvSpPr>
            <a:spLocks noGrp="1"/>
          </p:cNvSpPr>
          <p:nvPr>
            <p:ph type="body" sz="quarter" idx="10"/>
          </p:nvPr>
        </p:nvSpPr>
        <p:spPr>
          <a:xfrm>
            <a:off x="508000" y="1411553"/>
            <a:ext cx="11176000" cy="5041380"/>
          </a:xfrm>
        </p:spPr>
        <p:txBody>
          <a:bodyPr/>
          <a:lstStyle/>
          <a:p>
            <a:r>
              <a:rPr lang="en-US" sz="3600" b="1" dirty="0">
                <a:effectLst/>
                <a:latin typeface="Calibri" panose="020F0502020204030204" pitchFamily="34" charset="0"/>
              </a:rPr>
              <a:t>Luke 14:28 </a:t>
            </a:r>
            <a:r>
              <a:rPr lang="en-US" sz="3600" dirty="0">
                <a:effectLst/>
                <a:latin typeface="Calibri" panose="020F0502020204030204" pitchFamily="34" charset="0"/>
              </a:rPr>
              <a:t>For which of you, desiring to build a tower, does not first sit down and count the cost, whether he has enough to complete it? </a:t>
            </a:r>
          </a:p>
          <a:p>
            <a:r>
              <a:rPr lang="en-US" sz="4000" dirty="0"/>
              <a:t>Wisdom will dictate (cf. Eccl. 3:1-8)</a:t>
            </a:r>
          </a:p>
          <a:p>
            <a:pPr lvl="1"/>
            <a:r>
              <a:rPr lang="en-US" sz="3600" dirty="0"/>
              <a:t>when to treat and when not to</a:t>
            </a:r>
          </a:p>
          <a:p>
            <a:pPr lvl="1"/>
            <a:r>
              <a:rPr lang="en-US" sz="3600" dirty="0"/>
              <a:t>when endurance is needed with chronic illness and when one has entered a terminal phase</a:t>
            </a:r>
          </a:p>
          <a:p>
            <a:pPr lvl="1"/>
            <a:r>
              <a:rPr lang="en-US" sz="3600" dirty="0"/>
              <a:t>when to try to heal and when one will not get better</a:t>
            </a:r>
          </a:p>
          <a:p>
            <a:endParaRPr lang="en-US" dirty="0"/>
          </a:p>
        </p:txBody>
      </p:sp>
    </p:spTree>
    <p:extLst>
      <p:ext uri="{BB962C8B-B14F-4D97-AF65-F5344CB8AC3E}">
        <p14:creationId xmlns:p14="http://schemas.microsoft.com/office/powerpoint/2010/main" val="7496165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706E-63D2-C593-902D-502B63ED3597}"/>
              </a:ext>
            </a:extLst>
          </p:cNvPr>
          <p:cNvSpPr>
            <a:spLocks noGrp="1"/>
          </p:cNvSpPr>
          <p:nvPr>
            <p:ph type="title"/>
          </p:nvPr>
        </p:nvSpPr>
        <p:spPr/>
        <p:txBody>
          <a:bodyPr/>
          <a:lstStyle/>
          <a:p>
            <a:r>
              <a:rPr lang="en-US" dirty="0"/>
              <a:t>Good Faith – Decisions Weighed in the Balance</a:t>
            </a:r>
          </a:p>
        </p:txBody>
      </p:sp>
      <p:sp>
        <p:nvSpPr>
          <p:cNvPr id="3" name="Text Placeholder 2">
            <a:extLst>
              <a:ext uri="{FF2B5EF4-FFF2-40B4-BE49-F238E27FC236}">
                <a16:creationId xmlns:a16="http://schemas.microsoft.com/office/drawing/2014/main" id="{DD4A8FCB-0DE3-680D-32E4-576D81FC88D4}"/>
              </a:ext>
            </a:extLst>
          </p:cNvPr>
          <p:cNvSpPr>
            <a:spLocks noGrp="1"/>
          </p:cNvSpPr>
          <p:nvPr>
            <p:ph type="body" sz="quarter" idx="10"/>
          </p:nvPr>
        </p:nvSpPr>
        <p:spPr>
          <a:xfrm>
            <a:off x="508000" y="1282390"/>
            <a:ext cx="11176000" cy="5718385"/>
          </a:xfrm>
        </p:spPr>
        <p:txBody>
          <a:bodyPr/>
          <a:lstStyle/>
          <a:p>
            <a:r>
              <a:rPr lang="en-US" sz="4400" dirty="0"/>
              <a:t>Ought </a:t>
            </a:r>
          </a:p>
          <a:p>
            <a:pPr lvl="1"/>
            <a:r>
              <a:rPr lang="en-US" sz="4000" dirty="0"/>
              <a:t>Prescriptions of sympathy, comfort (Job 2:11), care, healing (Lk. 10:24), love for those suffering (Mt. 9:20), mercy (Mt. 5:17), prayer (Jas. 5:14-15), and compassion (Mt. 14:14, Mk. 6:34). </a:t>
            </a:r>
          </a:p>
          <a:p>
            <a:r>
              <a:rPr lang="en-US" sz="4400" dirty="0"/>
              <a:t>Ought Not</a:t>
            </a:r>
          </a:p>
          <a:p>
            <a:pPr lvl="1"/>
            <a:r>
              <a:rPr lang="en-US" sz="4000" dirty="0"/>
              <a:t>Prohibitions against malice, deceit, and murder (1 Pet. 2:1, 4:15, Heb. 13:5).</a:t>
            </a:r>
          </a:p>
          <a:p>
            <a:endParaRPr lang="en-US" dirty="0"/>
          </a:p>
        </p:txBody>
      </p:sp>
    </p:spTree>
    <p:extLst>
      <p:ext uri="{BB962C8B-B14F-4D97-AF65-F5344CB8AC3E}">
        <p14:creationId xmlns:p14="http://schemas.microsoft.com/office/powerpoint/2010/main" val="342207528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6F90-D1EC-E840-E8CD-A05B1BF0EDCB}"/>
              </a:ext>
            </a:extLst>
          </p:cNvPr>
          <p:cNvSpPr>
            <a:spLocks noGrp="1"/>
          </p:cNvSpPr>
          <p:nvPr>
            <p:ph type="title"/>
          </p:nvPr>
        </p:nvSpPr>
        <p:spPr/>
        <p:txBody>
          <a:bodyPr/>
          <a:lstStyle/>
          <a:p>
            <a:r>
              <a:rPr lang="en-US" dirty="0"/>
              <a:t>To Intervene or Not? What if Death is Hastened?</a:t>
            </a:r>
          </a:p>
        </p:txBody>
      </p:sp>
      <p:sp>
        <p:nvSpPr>
          <p:cNvPr id="3" name="Text Placeholder 2">
            <a:extLst>
              <a:ext uri="{FF2B5EF4-FFF2-40B4-BE49-F238E27FC236}">
                <a16:creationId xmlns:a16="http://schemas.microsoft.com/office/drawing/2014/main" id="{96AEAB2A-730A-C870-15E6-2ED9F0DE1215}"/>
              </a:ext>
            </a:extLst>
          </p:cNvPr>
          <p:cNvSpPr>
            <a:spLocks noGrp="1"/>
          </p:cNvSpPr>
          <p:nvPr>
            <p:ph type="body" sz="quarter" idx="10"/>
          </p:nvPr>
        </p:nvSpPr>
        <p:spPr>
          <a:xfrm>
            <a:off x="508000" y="1193180"/>
            <a:ext cx="10609766" cy="5770661"/>
          </a:xfrm>
        </p:spPr>
        <p:txBody>
          <a:bodyPr/>
          <a:lstStyle/>
          <a:p>
            <a:r>
              <a:rPr lang="en-US" sz="3600" dirty="0"/>
              <a:t>No/ Limited Intervention – leads to Natural Death</a:t>
            </a:r>
          </a:p>
          <a:p>
            <a:pPr lvl="1"/>
            <a:r>
              <a:rPr lang="en-US" sz="3200" dirty="0"/>
              <a:t>What is forgoing Chemo/Radiation could mean death in 3 months?</a:t>
            </a:r>
          </a:p>
          <a:p>
            <a:pPr lvl="1"/>
            <a:r>
              <a:rPr lang="en-US" sz="3200" dirty="0"/>
              <a:t>What if Chemo/ Radiation gave hope of 6 months to a year?</a:t>
            </a:r>
          </a:p>
          <a:p>
            <a:pPr lvl="2"/>
            <a:r>
              <a:rPr lang="en-US" sz="2800" dirty="0"/>
              <a:t>Side effects</a:t>
            </a:r>
          </a:p>
          <a:p>
            <a:r>
              <a:rPr lang="en-US" sz="3600" dirty="0"/>
              <a:t>Interventions</a:t>
            </a:r>
          </a:p>
          <a:p>
            <a:pPr lvl="1"/>
            <a:r>
              <a:rPr lang="en-US" sz="3200" dirty="0"/>
              <a:t>Some options come with more than one effect/ result</a:t>
            </a:r>
          </a:p>
          <a:p>
            <a:pPr lvl="1"/>
            <a:r>
              <a:rPr lang="en-US" sz="3200" dirty="0"/>
              <a:t>Morphine alleviates pain, but could decrease respiration (cf. Prov. 31:6-7, Luke 14:25-33)</a:t>
            </a:r>
          </a:p>
          <a:p>
            <a:pPr lvl="1"/>
            <a:endParaRPr lang="en-US" dirty="0"/>
          </a:p>
        </p:txBody>
      </p:sp>
    </p:spTree>
    <p:extLst>
      <p:ext uri="{BB962C8B-B14F-4D97-AF65-F5344CB8AC3E}">
        <p14:creationId xmlns:p14="http://schemas.microsoft.com/office/powerpoint/2010/main" val="12949834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1C54-78B1-D21F-B6F4-B0279E2A1FA3}"/>
              </a:ext>
            </a:extLst>
          </p:cNvPr>
          <p:cNvSpPr>
            <a:spLocks noGrp="1"/>
          </p:cNvSpPr>
          <p:nvPr>
            <p:ph type="title"/>
          </p:nvPr>
        </p:nvSpPr>
        <p:spPr>
          <a:xfrm>
            <a:off x="628495" y="475285"/>
            <a:ext cx="11176000" cy="665162"/>
          </a:xfrm>
        </p:spPr>
        <p:txBody>
          <a:bodyPr vert="horz" lIns="91440" tIns="45720" rIns="91440" bIns="45720" rtlCol="0" anchor="b">
            <a:normAutofit fontScale="90000"/>
          </a:bodyPr>
          <a:lstStyle/>
          <a:p>
            <a:r>
              <a:rPr lang="en-US" sz="4400" b="1" dirty="0">
                <a:solidFill>
                  <a:schemeClr val="tx1"/>
                </a:solidFill>
              </a:rPr>
              <a:t>Drug Dosing in Killing (Physician Assisted Suicide)</a:t>
            </a:r>
          </a:p>
        </p:txBody>
      </p:sp>
      <p:sp>
        <p:nvSpPr>
          <p:cNvPr id="3" name="Slide Number Placeholder 2">
            <a:extLst>
              <a:ext uri="{FF2B5EF4-FFF2-40B4-BE49-F238E27FC236}">
                <a16:creationId xmlns:a16="http://schemas.microsoft.com/office/drawing/2014/main" id="{612B943B-2A28-0418-EC51-B1641F536419}"/>
              </a:ext>
            </a:extLst>
          </p:cNvPr>
          <p:cNvSpPr>
            <a:spLocks noGrp="1"/>
          </p:cNvSpPr>
          <p:nvPr>
            <p:ph type="sldNum" sz="quarter" idx="4294967295"/>
          </p:nvPr>
        </p:nvSpPr>
        <p:spPr>
          <a:xfrm>
            <a:off x="11437938" y="5883275"/>
            <a:ext cx="754062"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lang="en-US" smtClean="0"/>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graphicFrame>
        <p:nvGraphicFramePr>
          <p:cNvPr id="4" name="Table 3">
            <a:extLst>
              <a:ext uri="{FF2B5EF4-FFF2-40B4-BE49-F238E27FC236}">
                <a16:creationId xmlns:a16="http://schemas.microsoft.com/office/drawing/2014/main" id="{8CEDD7BC-A911-7850-259D-79E5AEA519A3}"/>
              </a:ext>
            </a:extLst>
          </p:cNvPr>
          <p:cNvGraphicFramePr>
            <a:graphicFrameLocks noGrp="1"/>
          </p:cNvGraphicFramePr>
          <p:nvPr>
            <p:extLst>
              <p:ext uri="{D42A27DB-BD31-4B8C-83A1-F6EECF244321}">
                <p14:modId xmlns:p14="http://schemas.microsoft.com/office/powerpoint/2010/main" val="3313135696"/>
              </p:ext>
            </p:extLst>
          </p:nvPr>
        </p:nvGraphicFramePr>
        <p:xfrm>
          <a:off x="628495" y="1446962"/>
          <a:ext cx="10333154" cy="3719033"/>
        </p:xfrm>
        <a:graphic>
          <a:graphicData uri="http://schemas.openxmlformats.org/drawingml/2006/table">
            <a:tbl>
              <a:tblPr firstRow="1" firstCol="1" bandRow="1">
                <a:tableStyleId>{8EC20E35-A176-4012-BC5E-935CFFF8708E}</a:tableStyleId>
              </a:tblPr>
              <a:tblGrid>
                <a:gridCol w="4437580">
                  <a:extLst>
                    <a:ext uri="{9D8B030D-6E8A-4147-A177-3AD203B41FA5}">
                      <a16:colId xmlns:a16="http://schemas.microsoft.com/office/drawing/2014/main" val="1075357872"/>
                    </a:ext>
                  </a:extLst>
                </a:gridCol>
                <a:gridCol w="2873378">
                  <a:extLst>
                    <a:ext uri="{9D8B030D-6E8A-4147-A177-3AD203B41FA5}">
                      <a16:colId xmlns:a16="http://schemas.microsoft.com/office/drawing/2014/main" val="2581109311"/>
                    </a:ext>
                  </a:extLst>
                </a:gridCol>
                <a:gridCol w="3022196">
                  <a:extLst>
                    <a:ext uri="{9D8B030D-6E8A-4147-A177-3AD203B41FA5}">
                      <a16:colId xmlns:a16="http://schemas.microsoft.com/office/drawing/2014/main" val="2488542147"/>
                    </a:ext>
                  </a:extLst>
                </a:gridCol>
              </a:tblGrid>
              <a:tr h="1053973">
                <a:tc>
                  <a:txBody>
                    <a:bodyPr/>
                    <a:lstStyle/>
                    <a:p>
                      <a:pPr marL="0" marR="0">
                        <a:lnSpc>
                          <a:spcPct val="107000"/>
                        </a:lnSpc>
                        <a:spcBef>
                          <a:spcPts val="0"/>
                        </a:spcBef>
                        <a:spcAft>
                          <a:spcPts val="0"/>
                        </a:spcAft>
                      </a:pPr>
                      <a:r>
                        <a:rPr lang="en-US" sz="2900" kern="100" dirty="0">
                          <a:effectLst/>
                        </a:rPr>
                        <a:t>Lethal Dose</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Therapeutic Doses</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Orders of Magnitude </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3451395866"/>
                  </a:ext>
                </a:extLst>
              </a:tr>
              <a:tr h="536252">
                <a:tc>
                  <a:txBody>
                    <a:bodyPr/>
                    <a:lstStyle/>
                    <a:p>
                      <a:pPr marL="0" marR="0">
                        <a:lnSpc>
                          <a:spcPct val="107000"/>
                        </a:lnSpc>
                        <a:spcBef>
                          <a:spcPts val="0"/>
                        </a:spcBef>
                        <a:spcAft>
                          <a:spcPts val="0"/>
                        </a:spcAft>
                      </a:pPr>
                      <a:r>
                        <a:rPr lang="en-US" sz="2900" kern="100" dirty="0">
                          <a:effectLst/>
                        </a:rPr>
                        <a:t>Diazepam 1,000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5-10 mg</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100-200 X</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2142783941"/>
                  </a:ext>
                </a:extLst>
              </a:tr>
              <a:tr h="520052">
                <a:tc>
                  <a:txBody>
                    <a:bodyPr/>
                    <a:lstStyle/>
                    <a:p>
                      <a:pPr marL="0" marR="0">
                        <a:lnSpc>
                          <a:spcPct val="107000"/>
                        </a:lnSpc>
                        <a:spcBef>
                          <a:spcPts val="0"/>
                        </a:spcBef>
                        <a:spcAft>
                          <a:spcPts val="0"/>
                        </a:spcAft>
                      </a:pPr>
                      <a:r>
                        <a:rPr lang="en-US" sz="2900" kern="100" dirty="0">
                          <a:effectLst/>
                        </a:rPr>
                        <a:t>Digoxin 100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0.125-0.250 mg</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400-800 X</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3553886503"/>
                  </a:ext>
                </a:extLst>
              </a:tr>
              <a:tr h="536252">
                <a:tc>
                  <a:txBody>
                    <a:bodyPr/>
                    <a:lstStyle/>
                    <a:p>
                      <a:pPr marL="0" marR="0">
                        <a:lnSpc>
                          <a:spcPct val="107000"/>
                        </a:lnSpc>
                        <a:spcBef>
                          <a:spcPts val="0"/>
                        </a:spcBef>
                        <a:spcAft>
                          <a:spcPts val="0"/>
                        </a:spcAft>
                      </a:pPr>
                      <a:r>
                        <a:rPr lang="en-US" sz="2900" kern="100" dirty="0">
                          <a:effectLst/>
                        </a:rPr>
                        <a:t>Morphine 15,000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5-30 mg</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500-3,000 X</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551227636"/>
                  </a:ext>
                </a:extLst>
              </a:tr>
              <a:tr h="536252">
                <a:tc>
                  <a:txBody>
                    <a:bodyPr/>
                    <a:lstStyle/>
                    <a:p>
                      <a:pPr marL="0" marR="0">
                        <a:lnSpc>
                          <a:spcPct val="107000"/>
                        </a:lnSpc>
                        <a:spcBef>
                          <a:spcPts val="0"/>
                        </a:spcBef>
                        <a:spcAft>
                          <a:spcPts val="0"/>
                        </a:spcAft>
                      </a:pPr>
                      <a:r>
                        <a:rPr lang="en-US" sz="2900" kern="100" dirty="0">
                          <a:effectLst/>
                        </a:rPr>
                        <a:t>Amitriptyline 8,000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10-150 mg</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53-800 X</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2789282187"/>
                  </a:ext>
                </a:extLst>
              </a:tr>
              <a:tr h="536252">
                <a:tc>
                  <a:txBody>
                    <a:bodyPr/>
                    <a:lstStyle/>
                    <a:p>
                      <a:pPr marL="0" marR="0">
                        <a:lnSpc>
                          <a:spcPct val="107000"/>
                        </a:lnSpc>
                        <a:spcBef>
                          <a:spcPts val="0"/>
                        </a:spcBef>
                        <a:spcAft>
                          <a:spcPts val="0"/>
                        </a:spcAft>
                      </a:pPr>
                      <a:r>
                        <a:rPr lang="en-US" sz="2900" kern="100" dirty="0">
                          <a:effectLst/>
                        </a:rPr>
                        <a:t>Phenobarbital 5,000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15-100 mg</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50-333 X</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3609605185"/>
                  </a:ext>
                </a:extLst>
              </a:tr>
            </a:tbl>
          </a:graphicData>
        </a:graphic>
      </p:graphicFrame>
      <p:sp>
        <p:nvSpPr>
          <p:cNvPr id="6" name="TextBox 5">
            <a:extLst>
              <a:ext uri="{FF2B5EF4-FFF2-40B4-BE49-F238E27FC236}">
                <a16:creationId xmlns:a16="http://schemas.microsoft.com/office/drawing/2014/main" id="{F66D890D-2441-A83B-D6A5-E5890D7A825A}"/>
              </a:ext>
            </a:extLst>
          </p:cNvPr>
          <p:cNvSpPr txBox="1"/>
          <p:nvPr/>
        </p:nvSpPr>
        <p:spPr>
          <a:xfrm>
            <a:off x="2209800" y="5877336"/>
            <a:ext cx="7678918" cy="646331"/>
          </a:xfrm>
          <a:prstGeom prst="rect">
            <a:avLst/>
          </a:prstGeom>
          <a:noFill/>
        </p:spPr>
        <p:txBody>
          <a:bodyPr wrap="square">
            <a:spAutoFit/>
          </a:bodyPr>
          <a:lstStyle/>
          <a:p>
            <a:r>
              <a:rPr lang="en-US" sz="1800" b="0" i="0" u="none" strike="noStrike" baseline="0" dirty="0">
                <a:latin typeface="Noto Sans" panose="020B0502040504020204" pitchFamily="34" charset="0"/>
              </a:rPr>
              <a:t>American Clinicians Academy on Medical Aid in Dying, https://www.acamaid.org/pharmacologyinfoupdates/</a:t>
            </a:r>
            <a:endParaRPr lang="en-US" dirty="0"/>
          </a:p>
        </p:txBody>
      </p:sp>
    </p:spTree>
    <p:extLst>
      <p:ext uri="{BB962C8B-B14F-4D97-AF65-F5344CB8AC3E}">
        <p14:creationId xmlns:p14="http://schemas.microsoft.com/office/powerpoint/2010/main" val="10152404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Crucial Issues</a:t>
            </a:r>
          </a:p>
        </p:txBody>
      </p:sp>
      <p:sp>
        <p:nvSpPr>
          <p:cNvPr id="88067" name="Content Placeholder 2"/>
          <p:cNvSpPr>
            <a:spLocks noGrp="1"/>
          </p:cNvSpPr>
          <p:nvPr>
            <p:ph type="body" sz="quarter" idx="10"/>
          </p:nvPr>
        </p:nvSpPr>
        <p:spPr>
          <a:xfrm>
            <a:off x="508000" y="1411553"/>
            <a:ext cx="11176000" cy="4555093"/>
          </a:xfrm>
        </p:spPr>
        <p:txBody>
          <a:bodyPr/>
          <a:lstStyle/>
          <a:p>
            <a:r>
              <a:rPr lang="en-US" sz="4000" dirty="0"/>
              <a:t>All foregoing (withholding) of artificial nutrition, hydration, and ventilation are </a:t>
            </a:r>
            <a:r>
              <a:rPr lang="en-US" sz="4000" i="1" dirty="0"/>
              <a:t>not</a:t>
            </a:r>
            <a:r>
              <a:rPr lang="en-US" sz="4000" dirty="0"/>
              <a:t> the same</a:t>
            </a:r>
          </a:p>
          <a:p>
            <a:r>
              <a:rPr lang="en-US" sz="4000" dirty="0"/>
              <a:t>Anorexia vs. Unresponsive Wakeful Syndrome (UWS)</a:t>
            </a:r>
          </a:p>
          <a:p>
            <a:pPr lvl="1"/>
            <a:r>
              <a:rPr lang="en-US" sz="3600" dirty="0"/>
              <a:t>In anorexia there is hope of psychological/ physical recovery</a:t>
            </a:r>
          </a:p>
          <a:p>
            <a:pPr lvl="1"/>
            <a:r>
              <a:rPr lang="en-US" sz="3600" dirty="0"/>
              <a:t>In PVS there is no hope of recovery, healing or turning the corner</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29200389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665162"/>
          </a:xfrm>
        </p:spPr>
        <p:txBody>
          <a:bodyPr wrap="square" anchor="t">
            <a:normAutofit/>
          </a:bodyPr>
          <a:lstStyle/>
          <a:p>
            <a:pPr>
              <a:defRPr/>
            </a:pPr>
            <a:r>
              <a:rPr lang="en-US" dirty="0"/>
              <a:t>Mrs. Smith</a:t>
            </a:r>
          </a:p>
        </p:txBody>
      </p:sp>
      <p:sp>
        <p:nvSpPr>
          <p:cNvPr id="63491" name="Content Placeholder 2"/>
          <p:cNvSpPr>
            <a:spLocks noGrp="1"/>
          </p:cNvSpPr>
          <p:nvPr>
            <p:ph type="body" sz="quarter" idx="10"/>
          </p:nvPr>
        </p:nvSpPr>
        <p:spPr>
          <a:xfrm>
            <a:off x="508000" y="1411553"/>
            <a:ext cx="11176000" cy="4075112"/>
          </a:xfrm>
        </p:spPr>
        <p:txBody>
          <a:bodyPr wrap="square" anchor="t">
            <a:normAutofit/>
          </a:bodyPr>
          <a:lstStyle/>
          <a:p>
            <a:pPr marL="0" indent="0">
              <a:buNone/>
            </a:pPr>
            <a:r>
              <a:rPr lang="en-US" sz="4800" dirty="0"/>
              <a:t>Given that Ms. Smith is having multisystem organ failure, that her life can be maintained by dialysis, ventilation, fluids, medications, and IV feeding, and given her prognosis, would it be moral to discontinue treatment?</a:t>
            </a:r>
          </a:p>
        </p:txBody>
      </p:sp>
      <p:sp>
        <p:nvSpPr>
          <p:cNvPr id="4" name="Slide Number Placeholder 3" hidden="1"/>
          <p:cNvSpPr>
            <a:spLocks noGrp="1"/>
          </p:cNvSpPr>
          <p:nvPr>
            <p:ph type="sldNum" sz="quarter" idx="4294967295"/>
          </p:nvPr>
        </p:nvSpPr>
        <p:spPr>
          <a:xfrm>
            <a:off x="8204200"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103485178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Duties and Limitations</a:t>
            </a:r>
          </a:p>
        </p:txBody>
      </p:sp>
      <p:sp>
        <p:nvSpPr>
          <p:cNvPr id="89091" name="Content Placeholder 2"/>
          <p:cNvSpPr>
            <a:spLocks noGrp="1"/>
          </p:cNvSpPr>
          <p:nvPr>
            <p:ph type="body" sz="quarter" idx="10"/>
          </p:nvPr>
        </p:nvSpPr>
        <p:spPr>
          <a:xfrm>
            <a:off x="508000" y="1411553"/>
            <a:ext cx="11176000" cy="4296561"/>
          </a:xfrm>
        </p:spPr>
        <p:txBody>
          <a:bodyPr/>
          <a:lstStyle/>
          <a:p>
            <a:r>
              <a:rPr lang="en-US" sz="3600" dirty="0"/>
              <a:t>General Obligation, but No Absolute Exhaustive Medical/ Mechanical Obligation</a:t>
            </a:r>
          </a:p>
          <a:p>
            <a:pPr lvl="1"/>
            <a:r>
              <a:rPr lang="en-US" sz="3200" b="1" dirty="0"/>
              <a:t>Matthew 25:35  </a:t>
            </a:r>
            <a:r>
              <a:rPr lang="en-US" sz="3200" dirty="0"/>
              <a:t> For I was </a:t>
            </a:r>
            <a:r>
              <a:rPr lang="en-US" sz="3200" dirty="0">
                <a:solidFill>
                  <a:srgbClr val="FFFF00"/>
                </a:solidFill>
              </a:rPr>
              <a:t>hungry and you gave me food</a:t>
            </a:r>
            <a:r>
              <a:rPr lang="en-US" sz="3200" dirty="0"/>
              <a:t>, I was </a:t>
            </a:r>
            <a:r>
              <a:rPr lang="en-US" sz="3200" dirty="0">
                <a:solidFill>
                  <a:srgbClr val="FFFF00"/>
                </a:solidFill>
              </a:rPr>
              <a:t>thirsty and you gave me drink</a:t>
            </a:r>
            <a:r>
              <a:rPr lang="en-US" sz="3200" dirty="0"/>
              <a:t>,  . . .</a:t>
            </a:r>
            <a:r>
              <a:rPr lang="en-US" sz="3200" baseline="30000" dirty="0"/>
              <a:t> 36 </a:t>
            </a:r>
            <a:r>
              <a:rPr lang="en-US" sz="3200" dirty="0"/>
              <a:t>I was </a:t>
            </a:r>
            <a:r>
              <a:rPr lang="en-US" sz="3200" dirty="0">
                <a:solidFill>
                  <a:srgbClr val="FFFF00"/>
                </a:solidFill>
              </a:rPr>
              <a:t>sick</a:t>
            </a:r>
            <a:r>
              <a:rPr lang="en-US" sz="3200" dirty="0"/>
              <a:t> and you visited me</a:t>
            </a:r>
          </a:p>
          <a:p>
            <a:pPr lvl="1"/>
            <a:r>
              <a:rPr lang="en-US" sz="3200" b="1" dirty="0"/>
              <a:t>James 2:15-16   </a:t>
            </a:r>
            <a:r>
              <a:rPr lang="en-US" sz="3200" dirty="0"/>
              <a:t>If a brother or sister is poorly clothed and lacking in daily food,  </a:t>
            </a:r>
            <a:r>
              <a:rPr lang="en-US" sz="3200" baseline="30000" dirty="0"/>
              <a:t>16</a:t>
            </a:r>
            <a:r>
              <a:rPr lang="en-US" sz="3200" dirty="0"/>
              <a:t> and one of you says to them, "Go in peace, be warmed and filled," without giving them </a:t>
            </a:r>
            <a:r>
              <a:rPr lang="en-US" sz="3200" dirty="0">
                <a:solidFill>
                  <a:srgbClr val="FFFF00"/>
                </a:solidFill>
              </a:rPr>
              <a:t>the things needed for the body</a:t>
            </a:r>
            <a:r>
              <a:rPr lang="en-US" sz="3200" dirty="0"/>
              <a:t>, what good is that?</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16780982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Duties and Limitations</a:t>
            </a:r>
          </a:p>
        </p:txBody>
      </p:sp>
      <p:sp>
        <p:nvSpPr>
          <p:cNvPr id="90115" name="Content Placeholder 2"/>
          <p:cNvSpPr>
            <a:spLocks noGrp="1"/>
          </p:cNvSpPr>
          <p:nvPr>
            <p:ph type="body" sz="quarter" idx="10"/>
          </p:nvPr>
        </p:nvSpPr>
        <p:spPr>
          <a:xfrm>
            <a:off x="508000" y="1411553"/>
            <a:ext cx="11176000" cy="4056495"/>
          </a:xfrm>
        </p:spPr>
        <p:txBody>
          <a:bodyPr/>
          <a:lstStyle/>
          <a:p>
            <a:r>
              <a:rPr lang="en-US" sz="4000" dirty="0"/>
              <a:t>Matt. 25:35-36, James 2:15-16 are not absolute/exhaustive mandates</a:t>
            </a:r>
          </a:p>
          <a:p>
            <a:pPr lvl="1"/>
            <a:r>
              <a:rPr lang="en-US" sz="3600" dirty="0"/>
              <a:t>Balance with Eccl. 3:2, Rom. 14:8</a:t>
            </a:r>
          </a:p>
          <a:p>
            <a:r>
              <a:rPr lang="en-US" sz="4000" dirty="0"/>
              <a:t>Caregivers should not be implicated as blameworthy for killing in withdrawing/forgoing ANH, and ventilation in terminal conditions when death is imminent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10849588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Matthew 6:25-31 </a:t>
            </a:r>
          </a:p>
        </p:txBody>
      </p:sp>
      <p:sp>
        <p:nvSpPr>
          <p:cNvPr id="93187" name="Content Placeholder 2"/>
          <p:cNvSpPr>
            <a:spLocks noGrp="1"/>
          </p:cNvSpPr>
          <p:nvPr>
            <p:ph type="body" sz="quarter" idx="10"/>
          </p:nvPr>
        </p:nvSpPr>
        <p:spPr>
          <a:xfrm>
            <a:off x="405352" y="1074656"/>
            <a:ext cx="11500701" cy="5607126"/>
          </a:xfrm>
        </p:spPr>
        <p:txBody>
          <a:bodyPr/>
          <a:lstStyle/>
          <a:p>
            <a:pPr marL="0" indent="0">
              <a:buNone/>
            </a:pPr>
            <a:r>
              <a:rPr lang="en-US" sz="3600" baseline="30000" dirty="0"/>
              <a:t>25</a:t>
            </a:r>
            <a:r>
              <a:rPr lang="en-US" sz="3600" dirty="0"/>
              <a:t> "Therefore I tell you, do not be anxious about </a:t>
            </a:r>
            <a:r>
              <a:rPr lang="en-US" sz="3600" b="1" dirty="0">
                <a:solidFill>
                  <a:srgbClr val="FFFF00"/>
                </a:solidFill>
              </a:rPr>
              <a:t>your life</a:t>
            </a:r>
            <a:r>
              <a:rPr lang="en-US" sz="3600" dirty="0">
                <a:solidFill>
                  <a:srgbClr val="FFFF00"/>
                </a:solidFill>
              </a:rPr>
              <a:t>, </a:t>
            </a:r>
            <a:r>
              <a:rPr lang="en-US" sz="3600" b="1" dirty="0">
                <a:solidFill>
                  <a:srgbClr val="FFFF00"/>
                </a:solidFill>
              </a:rPr>
              <a:t>what you will eat or what you will drink</a:t>
            </a:r>
            <a:r>
              <a:rPr lang="en-US" sz="3600" dirty="0"/>
              <a:t>, nor about your body, what you will put on. </a:t>
            </a:r>
            <a:r>
              <a:rPr lang="en-US" sz="3600" b="1" dirty="0">
                <a:solidFill>
                  <a:srgbClr val="FFFF00"/>
                </a:solidFill>
              </a:rPr>
              <a:t>Is not life more than food</a:t>
            </a:r>
            <a:r>
              <a:rPr lang="en-US" sz="3600" dirty="0">
                <a:solidFill>
                  <a:srgbClr val="FFFF00"/>
                </a:solidFill>
              </a:rPr>
              <a:t>, and the body more than </a:t>
            </a:r>
            <a:r>
              <a:rPr lang="en-US" sz="3600" b="1" dirty="0">
                <a:solidFill>
                  <a:srgbClr val="FFFF00"/>
                </a:solidFill>
              </a:rPr>
              <a:t>clothing</a:t>
            </a:r>
            <a:r>
              <a:rPr lang="en-US" sz="3600" dirty="0">
                <a:solidFill>
                  <a:srgbClr val="FFFF00"/>
                </a:solidFill>
              </a:rPr>
              <a:t>?  </a:t>
            </a:r>
            <a:r>
              <a:rPr lang="en-US" sz="3600" baseline="30000" dirty="0"/>
              <a:t>26</a:t>
            </a:r>
            <a:r>
              <a:rPr lang="en-US" sz="3600" dirty="0"/>
              <a:t> Look at the birds of the air: they neither sow nor reap nor gather into barns, and yet your heavenly </a:t>
            </a:r>
            <a:r>
              <a:rPr lang="en-US" sz="3600" b="1" dirty="0">
                <a:solidFill>
                  <a:srgbClr val="FFFF00"/>
                </a:solidFill>
              </a:rPr>
              <a:t>Father feeds them</a:t>
            </a:r>
            <a:r>
              <a:rPr lang="en-US" sz="3600" b="1" dirty="0"/>
              <a:t>. </a:t>
            </a:r>
            <a:r>
              <a:rPr lang="en-US" sz="3600" dirty="0"/>
              <a:t>Are you not of more value than they?  . . . .</a:t>
            </a:r>
            <a:r>
              <a:rPr lang="en-US" sz="3600" baseline="30000" dirty="0"/>
              <a:t> 30</a:t>
            </a:r>
            <a:r>
              <a:rPr lang="en-US" sz="3600" dirty="0"/>
              <a:t> But if God so clothes the grass of the field, which today is alive and tomorrow is thrown into the oven, will he not much more clothe you, O you of little faith?  </a:t>
            </a:r>
            <a:r>
              <a:rPr lang="en-US" sz="3600" baseline="30000" dirty="0"/>
              <a:t>31</a:t>
            </a:r>
            <a:r>
              <a:rPr lang="en-US" sz="3600" dirty="0"/>
              <a:t> Therefore do not be anxious, saying, </a:t>
            </a:r>
            <a:r>
              <a:rPr lang="en-US" sz="3600" b="1" dirty="0"/>
              <a:t>'What shall we eat?' </a:t>
            </a:r>
            <a:r>
              <a:rPr lang="en-US" sz="3600" dirty="0"/>
              <a:t>or </a:t>
            </a:r>
            <a:r>
              <a:rPr lang="en-US" sz="3600" b="1" dirty="0"/>
              <a:t>'What shall we drink?' or 'What shall we wear?'</a:t>
            </a:r>
            <a:r>
              <a:rPr lang="en-US" sz="3600" dirty="0"/>
              <a:t>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24834017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Feeding and Matt. 6:25-31</a:t>
            </a:r>
          </a:p>
        </p:txBody>
      </p:sp>
      <p:sp>
        <p:nvSpPr>
          <p:cNvPr id="94211" name="Content Placeholder 2"/>
          <p:cNvSpPr>
            <a:spLocks noGrp="1"/>
          </p:cNvSpPr>
          <p:nvPr>
            <p:ph type="body" sz="quarter" idx="10"/>
          </p:nvPr>
        </p:nvSpPr>
        <p:spPr>
          <a:xfrm>
            <a:off x="508000" y="1411553"/>
            <a:ext cx="11176000" cy="4167295"/>
          </a:xfrm>
        </p:spPr>
        <p:txBody>
          <a:bodyPr/>
          <a:lstStyle/>
          <a:p>
            <a:r>
              <a:rPr lang="en-US" sz="4000" dirty="0"/>
              <a:t>Is life more than food?  </a:t>
            </a:r>
          </a:p>
          <a:p>
            <a:pPr lvl="1"/>
            <a:r>
              <a:rPr lang="en-US" sz="3600" dirty="0"/>
              <a:t>If so, </a:t>
            </a:r>
            <a:r>
              <a:rPr lang="en-US" sz="3600" i="1" dirty="0"/>
              <a:t>how</a:t>
            </a:r>
            <a:r>
              <a:rPr lang="en-US" sz="3600" dirty="0"/>
              <a:t> and in </a:t>
            </a:r>
            <a:r>
              <a:rPr lang="en-US" sz="3600" i="1" dirty="0"/>
              <a:t>what way </a:t>
            </a:r>
            <a:r>
              <a:rPr lang="en-US" sz="3600" dirty="0"/>
              <a:t>is life more than food? </a:t>
            </a:r>
          </a:p>
          <a:p>
            <a:pPr lvl="1"/>
            <a:r>
              <a:rPr lang="en-US" sz="3600" dirty="0"/>
              <a:t>Life should not be reduced to mere biological existence</a:t>
            </a:r>
          </a:p>
          <a:p>
            <a:r>
              <a:rPr lang="en-US" sz="4000" dirty="0"/>
              <a:t>How does our Heavenly Father feed us? </a:t>
            </a:r>
          </a:p>
          <a:p>
            <a:pPr lvl="1"/>
            <a:r>
              <a:rPr lang="en-US" sz="3600" dirty="0"/>
              <a:t>Does this imply that one is able to take feeding? </a:t>
            </a:r>
          </a:p>
          <a:p>
            <a:pPr lvl="1"/>
            <a:r>
              <a:rPr lang="en-US" sz="3600" dirty="0"/>
              <a:t>Does this imply that we must </a:t>
            </a:r>
            <a:r>
              <a:rPr lang="en-US" sz="3600" i="1" dirty="0"/>
              <a:t>always</a:t>
            </a:r>
            <a:r>
              <a:rPr lang="en-US" sz="3600" dirty="0"/>
              <a:t> take artificial nutrition?  If not, when may we refuse?</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20722830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1 Corinthians 6:12-15 </a:t>
            </a:r>
          </a:p>
        </p:txBody>
      </p:sp>
      <p:sp>
        <p:nvSpPr>
          <p:cNvPr id="95235" name="Content Placeholder 2"/>
          <p:cNvSpPr>
            <a:spLocks noGrp="1"/>
          </p:cNvSpPr>
          <p:nvPr>
            <p:ph type="body" sz="quarter" idx="10"/>
          </p:nvPr>
        </p:nvSpPr>
        <p:spPr>
          <a:xfrm>
            <a:off x="508000" y="1411553"/>
            <a:ext cx="11176000" cy="4799676"/>
          </a:xfrm>
        </p:spPr>
        <p:txBody>
          <a:bodyPr/>
          <a:lstStyle/>
          <a:p>
            <a:pPr marL="0" indent="0">
              <a:buNone/>
            </a:pPr>
            <a:r>
              <a:rPr lang="en-US" sz="3400" baseline="30000" dirty="0"/>
              <a:t>12</a:t>
            </a:r>
            <a:r>
              <a:rPr lang="en-US" sz="3400" dirty="0"/>
              <a:t> "All things are lawful for me," but not all things are helpful. "All things are lawful for me," but I will not be enslaved by anything.  </a:t>
            </a:r>
            <a:r>
              <a:rPr lang="en-US" sz="3400" baseline="30000" dirty="0"/>
              <a:t>13</a:t>
            </a:r>
            <a:r>
              <a:rPr lang="en-US" sz="3400" dirty="0"/>
              <a:t> "</a:t>
            </a:r>
            <a:r>
              <a:rPr lang="en-US" sz="3400" b="1" dirty="0">
                <a:solidFill>
                  <a:srgbClr val="FFFF00"/>
                </a:solidFill>
              </a:rPr>
              <a:t>Food is meant for the stomach and the stomach for food</a:t>
            </a:r>
            <a:r>
              <a:rPr lang="en-US" sz="3400" dirty="0"/>
              <a:t>"--and God will destroy both one and the other. </a:t>
            </a:r>
            <a:r>
              <a:rPr lang="en-US" sz="3400" b="1" dirty="0">
                <a:solidFill>
                  <a:srgbClr val="FFFF00"/>
                </a:solidFill>
              </a:rPr>
              <a:t>The body </a:t>
            </a:r>
            <a:r>
              <a:rPr lang="en-US" sz="3400" b="1" dirty="0"/>
              <a:t>is </a:t>
            </a:r>
            <a:r>
              <a:rPr lang="en-US" sz="3400" dirty="0"/>
              <a:t>not meant for sexual immorality [fornication], but </a:t>
            </a:r>
            <a:r>
              <a:rPr lang="en-US" sz="3400" b="1" dirty="0">
                <a:solidFill>
                  <a:srgbClr val="FFFF00"/>
                </a:solidFill>
              </a:rPr>
              <a:t>for the Lord</a:t>
            </a:r>
            <a:r>
              <a:rPr lang="en-US" sz="3400" dirty="0">
                <a:solidFill>
                  <a:srgbClr val="FFFF00"/>
                </a:solidFill>
              </a:rPr>
              <a:t>, and </a:t>
            </a:r>
            <a:r>
              <a:rPr lang="en-US" sz="3400" b="1" dirty="0">
                <a:solidFill>
                  <a:srgbClr val="FFFF00"/>
                </a:solidFill>
              </a:rPr>
              <a:t>the Lord for the body</a:t>
            </a:r>
            <a:r>
              <a:rPr lang="en-US" sz="3400" dirty="0"/>
              <a:t>.  </a:t>
            </a:r>
            <a:r>
              <a:rPr lang="en-US" sz="3400" baseline="30000" dirty="0"/>
              <a:t>14</a:t>
            </a:r>
            <a:r>
              <a:rPr lang="en-US" sz="3400" dirty="0"/>
              <a:t> And God raised the Lord and will also raise us up by his power.  </a:t>
            </a:r>
            <a:r>
              <a:rPr lang="en-US" sz="3400" baseline="30000" dirty="0"/>
              <a:t>15</a:t>
            </a:r>
            <a:r>
              <a:rPr lang="en-US" sz="3400" dirty="0"/>
              <a:t> Do you not know that your bodies are members of Christ? Shall I then take the members of Christ and make them members of a prostitute? Never!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10372958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1 Corinthians 6:12-15 </a:t>
            </a:r>
          </a:p>
        </p:txBody>
      </p:sp>
      <p:sp>
        <p:nvSpPr>
          <p:cNvPr id="96259" name="Content Placeholder 2"/>
          <p:cNvSpPr>
            <a:spLocks noGrp="1"/>
          </p:cNvSpPr>
          <p:nvPr>
            <p:ph type="body" sz="quarter" idx="10"/>
          </p:nvPr>
        </p:nvSpPr>
        <p:spPr>
          <a:xfrm>
            <a:off x="508000" y="1282390"/>
            <a:ext cx="11176000" cy="5194609"/>
          </a:xfrm>
        </p:spPr>
        <p:txBody>
          <a:bodyPr/>
          <a:lstStyle/>
          <a:p>
            <a:r>
              <a:rPr lang="en-US" sz="4000" dirty="0"/>
              <a:t>What is God teaching us about food and digestion?</a:t>
            </a:r>
          </a:p>
          <a:p>
            <a:pPr lvl="1"/>
            <a:r>
              <a:rPr lang="en-US" sz="3600" dirty="0"/>
              <a:t>Food is for the stomach</a:t>
            </a:r>
          </a:p>
          <a:p>
            <a:pPr lvl="1"/>
            <a:r>
              <a:rPr lang="en-US" sz="3600" dirty="0"/>
              <a:t>The stomach is for food</a:t>
            </a:r>
          </a:p>
          <a:p>
            <a:pPr lvl="1"/>
            <a:r>
              <a:rPr lang="en-US" sz="3600" dirty="0"/>
              <a:t>“the body is  . .  .for the Lord”</a:t>
            </a:r>
          </a:p>
          <a:p>
            <a:pPr lvl="1"/>
            <a:r>
              <a:rPr lang="en-US" sz="3600" dirty="0"/>
              <a:t>“the Lord for the body”</a:t>
            </a:r>
          </a:p>
          <a:p>
            <a:r>
              <a:rPr lang="en-US" sz="4000" dirty="0"/>
              <a:t>What happens when my body is breaking down, broken beyond healing and can no longer serve the Lord?  What then?</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286797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Glorify God in Your Body  (1 Cor. 6:20)</a:t>
            </a:r>
          </a:p>
        </p:txBody>
      </p:sp>
      <p:sp>
        <p:nvSpPr>
          <p:cNvPr id="97283" name="Content Placeholder 2"/>
          <p:cNvSpPr>
            <a:spLocks noGrp="1"/>
          </p:cNvSpPr>
          <p:nvPr>
            <p:ph type="body" sz="quarter" idx="10"/>
          </p:nvPr>
        </p:nvSpPr>
        <p:spPr>
          <a:xfrm>
            <a:off x="508000" y="1411552"/>
            <a:ext cx="11267688" cy="4900038"/>
          </a:xfrm>
        </p:spPr>
        <p:txBody>
          <a:bodyPr/>
          <a:lstStyle/>
          <a:p>
            <a:r>
              <a:rPr lang="en-US" b="1" dirty="0"/>
              <a:t>1 Corinthians 6:19-20   </a:t>
            </a:r>
            <a:r>
              <a:rPr lang="en-US" baseline="30000" dirty="0"/>
              <a:t>19</a:t>
            </a:r>
            <a:r>
              <a:rPr lang="en-US" dirty="0"/>
              <a:t> Or do you not know that your body is a temple of the Holy Spirit within you, whom you have from God? </a:t>
            </a:r>
            <a:r>
              <a:rPr lang="en-US" b="1" dirty="0"/>
              <a:t>You are not your own</a:t>
            </a:r>
            <a:r>
              <a:rPr lang="en-US" dirty="0"/>
              <a:t>,  </a:t>
            </a:r>
            <a:r>
              <a:rPr lang="en-US" baseline="30000" dirty="0"/>
              <a:t>20</a:t>
            </a:r>
            <a:r>
              <a:rPr lang="en-US" dirty="0"/>
              <a:t> for you were bought with a price. </a:t>
            </a:r>
            <a:r>
              <a:rPr lang="en-US" b="1" dirty="0"/>
              <a:t>So glorify God in your body</a:t>
            </a:r>
            <a:r>
              <a:rPr lang="en-US" dirty="0"/>
              <a:t>.</a:t>
            </a:r>
          </a:p>
          <a:p>
            <a:pPr marL="0" indent="0">
              <a:buNone/>
            </a:pPr>
            <a:endParaRPr lang="en-US" dirty="0"/>
          </a:p>
          <a:p>
            <a:r>
              <a:rPr lang="en-US" dirty="0"/>
              <a:t>What if I can no longer glorify God in my body? What if my body is failing and broken beyond healing, am I obligated to always sustain my body by whatever possible means?   </a:t>
            </a:r>
          </a:p>
          <a:p>
            <a:r>
              <a:rPr lang="en-US" dirty="0"/>
              <a:t>Can I glorify God in my death?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187842603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Waning Physical v. Renew Spiritual</a:t>
            </a:r>
          </a:p>
        </p:txBody>
      </p:sp>
      <p:sp>
        <p:nvSpPr>
          <p:cNvPr id="98307" name="Content Placeholder 2"/>
          <p:cNvSpPr>
            <a:spLocks noGrp="1"/>
          </p:cNvSpPr>
          <p:nvPr>
            <p:ph type="body" sz="quarter" idx="10"/>
          </p:nvPr>
        </p:nvSpPr>
        <p:spPr>
          <a:xfrm>
            <a:off x="508000" y="1411553"/>
            <a:ext cx="11176000" cy="4431983"/>
          </a:xfrm>
        </p:spPr>
        <p:txBody>
          <a:bodyPr/>
          <a:lstStyle/>
          <a:p>
            <a:pPr marL="0" indent="0">
              <a:buNone/>
            </a:pPr>
            <a:r>
              <a:rPr lang="en-US" sz="4000" b="1" dirty="0"/>
              <a:t>2 Corinthians 4:16-18   </a:t>
            </a:r>
            <a:r>
              <a:rPr lang="en-US" sz="4000" baseline="30000" dirty="0"/>
              <a:t>16</a:t>
            </a:r>
            <a:r>
              <a:rPr lang="en-US" sz="4000" dirty="0"/>
              <a:t> So we do not lose heart. </a:t>
            </a:r>
            <a:r>
              <a:rPr lang="en-US" sz="4000" b="1" dirty="0">
                <a:solidFill>
                  <a:srgbClr val="FFFF00"/>
                </a:solidFill>
              </a:rPr>
              <a:t>Though our outer self is wasting away, our inner self is being renewed day by day</a:t>
            </a:r>
            <a:r>
              <a:rPr lang="en-US" sz="4000" dirty="0">
                <a:solidFill>
                  <a:srgbClr val="FFFF00"/>
                </a:solidFill>
              </a:rPr>
              <a:t>.</a:t>
            </a:r>
            <a:r>
              <a:rPr lang="en-US" sz="4000" dirty="0"/>
              <a:t>  </a:t>
            </a:r>
            <a:r>
              <a:rPr lang="en-US" sz="4000" baseline="30000" dirty="0"/>
              <a:t>17</a:t>
            </a:r>
            <a:r>
              <a:rPr lang="en-US" sz="4000" dirty="0"/>
              <a:t> For this light momentary affliction is preparing for us an eternal weight of glory beyond all comparison,  </a:t>
            </a:r>
            <a:r>
              <a:rPr lang="en-US" sz="4000" baseline="30000" dirty="0"/>
              <a:t>18</a:t>
            </a:r>
            <a:r>
              <a:rPr lang="en-US" sz="4000" dirty="0"/>
              <a:t> as we look not to the things that are seen but to the things that are unseen. For the things that are seen are transient, but the things that are unseen are eternal.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5295538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Acts 20:24 </a:t>
            </a:r>
          </a:p>
        </p:txBody>
      </p:sp>
      <p:sp>
        <p:nvSpPr>
          <p:cNvPr id="99331" name="Content Placeholder 2"/>
          <p:cNvSpPr>
            <a:spLocks noGrp="1"/>
          </p:cNvSpPr>
          <p:nvPr>
            <p:ph type="body" sz="quarter" idx="10"/>
          </p:nvPr>
        </p:nvSpPr>
        <p:spPr>
          <a:xfrm>
            <a:off x="508000" y="1411552"/>
            <a:ext cx="11176000" cy="4498593"/>
          </a:xfrm>
        </p:spPr>
        <p:txBody>
          <a:bodyPr/>
          <a:lstStyle/>
          <a:p>
            <a:r>
              <a:rPr lang="en-US" sz="3600" baseline="30000" dirty="0"/>
              <a:t>24</a:t>
            </a:r>
            <a:r>
              <a:rPr lang="en-US" sz="3600" dirty="0"/>
              <a:t> But </a:t>
            </a:r>
            <a:r>
              <a:rPr lang="en-US" sz="3600" b="1" dirty="0"/>
              <a:t>I do not account my life of any value</a:t>
            </a:r>
            <a:r>
              <a:rPr lang="en-US" sz="3600" dirty="0"/>
              <a:t> nor as precious to myself, if only I may </a:t>
            </a:r>
            <a:r>
              <a:rPr lang="en-US" sz="3600" dirty="0">
                <a:solidFill>
                  <a:srgbClr val="FFFF00"/>
                </a:solidFill>
              </a:rPr>
              <a:t>finish my course</a:t>
            </a:r>
            <a:r>
              <a:rPr lang="en-US" sz="3600" dirty="0"/>
              <a:t> and the ministry that I received from the Lord Jesus, to testify to the </a:t>
            </a:r>
            <a:r>
              <a:rPr lang="en-US" sz="3600" dirty="0">
                <a:solidFill>
                  <a:srgbClr val="FFFF00"/>
                </a:solidFill>
              </a:rPr>
              <a:t>gospel of the grace of God</a:t>
            </a:r>
            <a:r>
              <a:rPr lang="en-US" sz="3600" dirty="0"/>
              <a:t>.</a:t>
            </a:r>
          </a:p>
          <a:p>
            <a:pPr>
              <a:buFont typeface="Wingdings 2" pitchFamily="18" charset="2"/>
              <a:buNone/>
            </a:pPr>
            <a:endParaRPr lang="en-US" sz="3600" dirty="0"/>
          </a:p>
          <a:p>
            <a:r>
              <a:rPr lang="en-US" sz="3600" dirty="0"/>
              <a:t>What’s the ultimate goal of our physical life?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263394457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Romans 14:5-8 </a:t>
            </a:r>
          </a:p>
        </p:txBody>
      </p:sp>
      <p:sp>
        <p:nvSpPr>
          <p:cNvPr id="102403" name="Content Placeholder 2"/>
          <p:cNvSpPr>
            <a:spLocks noGrp="1"/>
          </p:cNvSpPr>
          <p:nvPr>
            <p:ph type="body" sz="quarter" idx="10"/>
          </p:nvPr>
        </p:nvSpPr>
        <p:spPr>
          <a:xfrm>
            <a:off x="508000" y="995082"/>
            <a:ext cx="11176000" cy="6485825"/>
          </a:xfrm>
        </p:spPr>
        <p:txBody>
          <a:bodyPr/>
          <a:lstStyle/>
          <a:p>
            <a:pPr marL="0" indent="0">
              <a:buNone/>
            </a:pPr>
            <a:r>
              <a:rPr lang="en-US" sz="3600" baseline="30000" dirty="0"/>
              <a:t>5</a:t>
            </a:r>
            <a:r>
              <a:rPr lang="en-US" sz="3600" dirty="0"/>
              <a:t> One person esteems one day as better than another, while another esteems all days alike. Each one should be fully convinced in his own mind.  </a:t>
            </a:r>
            <a:r>
              <a:rPr lang="en-US" sz="3600" baseline="30000" dirty="0"/>
              <a:t>6</a:t>
            </a:r>
            <a:r>
              <a:rPr lang="en-US" sz="3600" dirty="0"/>
              <a:t> The one who observes the day, observes it in honor of the Lord. </a:t>
            </a:r>
            <a:r>
              <a:rPr lang="en-US" sz="3600" b="1" dirty="0">
                <a:solidFill>
                  <a:srgbClr val="FFFF00"/>
                </a:solidFill>
              </a:rPr>
              <a:t>The one who eats, eats in honor of the Lord</a:t>
            </a:r>
            <a:r>
              <a:rPr lang="en-US" sz="3600" dirty="0"/>
              <a:t>, since he gives thanks to God, </a:t>
            </a:r>
            <a:r>
              <a:rPr lang="en-US" sz="3600" b="1" dirty="0">
                <a:solidFill>
                  <a:srgbClr val="FFFF00"/>
                </a:solidFill>
              </a:rPr>
              <a:t>while the one who abstains, abstains in honor of the Lord and gives thanks to God</a:t>
            </a:r>
            <a:r>
              <a:rPr lang="en-US" sz="3600" dirty="0"/>
              <a:t>.  </a:t>
            </a:r>
            <a:r>
              <a:rPr lang="en-US" sz="3600" baseline="30000" dirty="0"/>
              <a:t>7</a:t>
            </a:r>
            <a:r>
              <a:rPr lang="en-US" sz="3600" dirty="0"/>
              <a:t> For none of us lives to himself, and none of us dies to himself.  </a:t>
            </a:r>
            <a:r>
              <a:rPr lang="en-US" sz="3600" baseline="30000" dirty="0"/>
              <a:t>8</a:t>
            </a:r>
            <a:r>
              <a:rPr lang="en-US" sz="3600" dirty="0"/>
              <a:t> For if we live, we live to the Lord, and </a:t>
            </a:r>
            <a:r>
              <a:rPr lang="en-US" sz="3600" b="1" dirty="0">
                <a:solidFill>
                  <a:srgbClr val="FFFF00"/>
                </a:solidFill>
              </a:rPr>
              <a:t>if we die, we die to the Lord</a:t>
            </a:r>
            <a:r>
              <a:rPr lang="en-US" sz="3600" dirty="0"/>
              <a:t>. So then, whether we live or whether we die, we are the Lord's.</a:t>
            </a:r>
          </a:p>
          <a:p>
            <a:endParaRPr lang="en-US" dirty="0"/>
          </a:p>
          <a:p>
            <a:endParaRPr lang="en-US" dirty="0"/>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9467529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73F9-1927-5F89-9999-794AD258694F}"/>
              </a:ext>
            </a:extLst>
          </p:cNvPr>
          <p:cNvSpPr>
            <a:spLocks noGrp="1"/>
          </p:cNvSpPr>
          <p:nvPr>
            <p:ph type="title"/>
          </p:nvPr>
        </p:nvSpPr>
        <p:spPr>
          <a:xfrm>
            <a:off x="508000" y="230188"/>
            <a:ext cx="11176000" cy="665162"/>
          </a:xfrm>
        </p:spPr>
        <p:txBody>
          <a:bodyPr wrap="square" anchor="t">
            <a:normAutofit/>
          </a:bodyPr>
          <a:lstStyle/>
          <a:p>
            <a:r>
              <a:rPr lang="en-US" dirty="0"/>
              <a:t>John Doe</a:t>
            </a:r>
          </a:p>
        </p:txBody>
      </p:sp>
      <p:sp>
        <p:nvSpPr>
          <p:cNvPr id="3" name="Text Placeholder 2">
            <a:extLst>
              <a:ext uri="{FF2B5EF4-FFF2-40B4-BE49-F238E27FC236}">
                <a16:creationId xmlns:a16="http://schemas.microsoft.com/office/drawing/2014/main" id="{9D0114AE-2DF6-5E59-BE30-C5379656474C}"/>
              </a:ext>
            </a:extLst>
          </p:cNvPr>
          <p:cNvSpPr>
            <a:spLocks noGrp="1"/>
          </p:cNvSpPr>
          <p:nvPr>
            <p:ph type="body" sz="quarter" idx="10"/>
          </p:nvPr>
        </p:nvSpPr>
        <p:spPr>
          <a:xfrm>
            <a:off x="508000" y="1206631"/>
            <a:ext cx="11322638" cy="5109328"/>
          </a:xfrm>
        </p:spPr>
        <p:txBody>
          <a:bodyPr wrap="square" anchor="t">
            <a:normAutofit/>
          </a:bodyPr>
          <a:lstStyle/>
          <a:p>
            <a:pPr marL="0" indent="0">
              <a:buNone/>
            </a:pPr>
            <a:r>
              <a:rPr lang="en-US" dirty="0"/>
              <a:t>Mr. Doe has a history of chronic obstructive pulmonary disease and congestive heart failure. He has been hospitalized 3 times in the last month with fluid on his lungs, swelling, and pneumonia. After consulting the intensive care doctor and the cardiologist, plans have been discussed concerning future visits, including the possibility of signing a Do Not Resuscitate order (DNR), turning off his defibrillator, and the possibility of not treating future pneumonia with antibiotics, if John returns to the hospital.</a:t>
            </a:r>
          </a:p>
          <a:p>
            <a:pPr marL="0" indent="0">
              <a:buNone/>
            </a:pPr>
            <a:endParaRPr lang="en-US" dirty="0"/>
          </a:p>
          <a:p>
            <a:pPr marL="0" indent="0">
              <a:buNone/>
            </a:pPr>
            <a:r>
              <a:rPr lang="en-US" dirty="0"/>
              <a:t>Given John’s condition, would their suggestions be Biblically and morally permissible, if John could die? </a:t>
            </a:r>
          </a:p>
        </p:txBody>
      </p:sp>
    </p:spTree>
    <p:extLst>
      <p:ext uri="{BB962C8B-B14F-4D97-AF65-F5344CB8AC3E}">
        <p14:creationId xmlns:p14="http://schemas.microsoft.com/office/powerpoint/2010/main" val="23033486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Rom. 14:5-8 and the Conscience in Good Faith</a:t>
            </a:r>
          </a:p>
        </p:txBody>
      </p:sp>
      <p:sp>
        <p:nvSpPr>
          <p:cNvPr id="103427" name="Content Placeholder 2"/>
          <p:cNvSpPr>
            <a:spLocks noGrp="1"/>
          </p:cNvSpPr>
          <p:nvPr>
            <p:ph type="body" sz="quarter" idx="10"/>
          </p:nvPr>
        </p:nvSpPr>
        <p:spPr>
          <a:xfrm>
            <a:off x="508000" y="992459"/>
            <a:ext cx="11490712" cy="5578450"/>
          </a:xfrm>
        </p:spPr>
        <p:txBody>
          <a:bodyPr/>
          <a:lstStyle/>
          <a:p>
            <a:r>
              <a:rPr lang="en-US" sz="3500" dirty="0"/>
              <a:t>Good Faith</a:t>
            </a:r>
          </a:p>
          <a:p>
            <a:pPr lvl="1"/>
            <a:r>
              <a:rPr lang="en-US" sz="3500" dirty="0"/>
              <a:t>Notice first that it must be established that eating and abstaining are lawful.   </a:t>
            </a:r>
          </a:p>
          <a:p>
            <a:pPr lvl="1"/>
            <a:r>
              <a:rPr lang="en-US" sz="3500" dirty="0"/>
              <a:t>Can one honor God by eating meats offered to idols?</a:t>
            </a:r>
          </a:p>
          <a:p>
            <a:pPr lvl="1"/>
            <a:r>
              <a:rPr lang="en-US" sz="3500" dirty="0"/>
              <a:t>Can one honor God by abstaining from meats offered to idols?</a:t>
            </a:r>
          </a:p>
          <a:p>
            <a:r>
              <a:rPr lang="en-US" sz="3500" dirty="0"/>
              <a:t>This is not situationism or situation ethics</a:t>
            </a:r>
          </a:p>
          <a:p>
            <a:r>
              <a:rPr lang="en-US" sz="3500" dirty="0"/>
              <a:t>One’s conscience accuses (giving discomfort) or excuses (giving comfort) in end-of-life decisions (1 Jn. 3:20, Rom. 2:15)</a:t>
            </a:r>
          </a:p>
          <a:p>
            <a:endParaRPr lang="en-US" sz="4000" dirty="0"/>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367154553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Rom. 14:5-8 applied to EOL</a:t>
            </a:r>
          </a:p>
        </p:txBody>
      </p:sp>
      <p:sp>
        <p:nvSpPr>
          <p:cNvPr id="104451" name="Content Placeholder 2"/>
          <p:cNvSpPr>
            <a:spLocks noGrp="1"/>
          </p:cNvSpPr>
          <p:nvPr>
            <p:ph type="body" sz="quarter" idx="10"/>
          </p:nvPr>
        </p:nvSpPr>
        <p:spPr>
          <a:xfrm>
            <a:off x="508000" y="1160540"/>
            <a:ext cx="11176000" cy="5216259"/>
          </a:xfrm>
        </p:spPr>
        <p:txBody>
          <a:bodyPr/>
          <a:lstStyle/>
          <a:p>
            <a:r>
              <a:rPr lang="en-US" sz="3600" dirty="0"/>
              <a:t>Can this text be applied to decisions at the end of life (EOL)?</a:t>
            </a:r>
          </a:p>
          <a:p>
            <a:r>
              <a:rPr lang="en-US" sz="3600" dirty="0"/>
              <a:t>If I am on dialysis and tired, can I stop?</a:t>
            </a:r>
          </a:p>
          <a:p>
            <a:r>
              <a:rPr lang="en-US" sz="3600" dirty="0"/>
              <a:t>If I am diagnosed with Cancer can I forgo Chemo/ radiation?</a:t>
            </a:r>
          </a:p>
          <a:p>
            <a:r>
              <a:rPr lang="en-US" sz="3600" dirty="0"/>
              <a:t>If I am in PVS can I forgo ANH?</a:t>
            </a:r>
          </a:p>
          <a:p>
            <a:r>
              <a:rPr lang="en-US" sz="3600" dirty="0"/>
              <a:t>Can I forgo a ventilator at the end of life?</a:t>
            </a:r>
          </a:p>
          <a:p>
            <a:r>
              <a:rPr lang="en-US" sz="3600" dirty="0"/>
              <a:t>What if I want these measures, can I honor and glorify God in my life?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13284436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Philippians 1:19-24 </a:t>
            </a:r>
          </a:p>
        </p:txBody>
      </p:sp>
      <p:sp>
        <p:nvSpPr>
          <p:cNvPr id="105475" name="Content Placeholder 2"/>
          <p:cNvSpPr>
            <a:spLocks noGrp="1"/>
          </p:cNvSpPr>
          <p:nvPr>
            <p:ph type="body" sz="quarter" idx="10"/>
          </p:nvPr>
        </p:nvSpPr>
        <p:spPr>
          <a:xfrm>
            <a:off x="508000" y="1271239"/>
            <a:ext cx="11176000" cy="4487382"/>
          </a:xfrm>
        </p:spPr>
        <p:txBody>
          <a:bodyPr/>
          <a:lstStyle/>
          <a:p>
            <a:pPr marL="0" indent="0">
              <a:buNone/>
            </a:pPr>
            <a:r>
              <a:rPr lang="en-US" baseline="30000" dirty="0"/>
              <a:t>19</a:t>
            </a:r>
            <a:r>
              <a:rPr lang="en-US" dirty="0"/>
              <a:t> for I know that through your prayers and the help of the Spirit of </a:t>
            </a:r>
            <a:r>
              <a:rPr lang="en-US" sz="3600" dirty="0"/>
              <a:t>Jesus</a:t>
            </a:r>
            <a:r>
              <a:rPr lang="en-US" dirty="0"/>
              <a:t> Christ this will turn out for my deliverance,  </a:t>
            </a:r>
            <a:r>
              <a:rPr lang="en-US" baseline="30000" dirty="0"/>
              <a:t>20</a:t>
            </a:r>
            <a:r>
              <a:rPr lang="en-US" dirty="0"/>
              <a:t> as it is my eager expectation and hope that I will not be at all ashamed, but that with full courage now as always </a:t>
            </a:r>
            <a:r>
              <a:rPr lang="en-US" b="1" dirty="0">
                <a:solidFill>
                  <a:srgbClr val="FFFF00"/>
                </a:solidFill>
              </a:rPr>
              <a:t>Christ will be honored in my body, whether by life or by death</a:t>
            </a:r>
            <a:r>
              <a:rPr lang="en-US" dirty="0"/>
              <a:t>.  </a:t>
            </a:r>
            <a:r>
              <a:rPr lang="en-US" baseline="30000" dirty="0"/>
              <a:t>21</a:t>
            </a:r>
            <a:r>
              <a:rPr lang="en-US" dirty="0"/>
              <a:t> For to me to live is Christ, and to die is gain.  </a:t>
            </a:r>
            <a:r>
              <a:rPr lang="en-US" baseline="30000" dirty="0"/>
              <a:t>22</a:t>
            </a:r>
            <a:r>
              <a:rPr lang="en-US" dirty="0"/>
              <a:t> If I am to live in the flesh, that means fruitful labor for me. Yet which I shall choose I cannot tell.  </a:t>
            </a:r>
            <a:r>
              <a:rPr lang="en-US" baseline="30000" dirty="0"/>
              <a:t>23</a:t>
            </a:r>
            <a:r>
              <a:rPr lang="en-US" dirty="0"/>
              <a:t> I am hard pressed between the two. My desire is to depart and be with Christ, for that is far better.  </a:t>
            </a:r>
            <a:r>
              <a:rPr lang="en-US" baseline="30000" dirty="0"/>
              <a:t>24</a:t>
            </a:r>
            <a:r>
              <a:rPr lang="en-US" dirty="0"/>
              <a:t> But to remain in the flesh is more necessary on your account. </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22119802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01294" cy="1338636"/>
          </a:xfrm>
        </p:spPr>
        <p:txBody>
          <a:bodyPr>
            <a:normAutofit/>
          </a:bodyPr>
          <a:lstStyle/>
          <a:p>
            <a:pPr>
              <a:defRPr/>
            </a:pPr>
            <a:r>
              <a:rPr lang="en-US" dirty="0"/>
              <a:t>Killing, Food and Artificial Nutrition and Hydration (ANH)</a:t>
            </a:r>
          </a:p>
        </p:txBody>
      </p:sp>
      <p:sp>
        <p:nvSpPr>
          <p:cNvPr id="106499" name="Content Placeholder 2"/>
          <p:cNvSpPr>
            <a:spLocks noGrp="1"/>
          </p:cNvSpPr>
          <p:nvPr>
            <p:ph type="body" sz="quarter" idx="10"/>
          </p:nvPr>
        </p:nvSpPr>
        <p:spPr>
          <a:xfrm>
            <a:off x="508000" y="1640264"/>
            <a:ext cx="11176000" cy="4849996"/>
          </a:xfrm>
        </p:spPr>
        <p:txBody>
          <a:bodyPr/>
          <a:lstStyle/>
          <a:p>
            <a:r>
              <a:rPr lang="en-US" sz="3600" dirty="0"/>
              <a:t> </a:t>
            </a:r>
            <a:r>
              <a:rPr lang="en-US" sz="3600" i="1" dirty="0"/>
              <a:t>Some </a:t>
            </a:r>
            <a:r>
              <a:rPr lang="en-US" sz="3600" dirty="0"/>
              <a:t>refusing of food is killing or suicide</a:t>
            </a:r>
          </a:p>
          <a:p>
            <a:pPr lvl="1"/>
            <a:r>
              <a:rPr lang="en-US" sz="3200" dirty="0"/>
              <a:t>Anorexia</a:t>
            </a:r>
          </a:p>
          <a:p>
            <a:r>
              <a:rPr lang="en-US" sz="3600" i="1" dirty="0"/>
              <a:t>Some </a:t>
            </a:r>
            <a:r>
              <a:rPr lang="en-US" sz="3600" dirty="0"/>
              <a:t>refusing of food is acceptable</a:t>
            </a:r>
          </a:p>
          <a:p>
            <a:pPr lvl="1"/>
            <a:r>
              <a:rPr lang="en-US" sz="3200" dirty="0"/>
              <a:t>At some stages in ALS, Head/neck cancer, HIV/AIDS, heart/lung/liver/kidney failure, COPD, cystic fibrosis, infections/pneumonia  </a:t>
            </a:r>
          </a:p>
          <a:p>
            <a:r>
              <a:rPr lang="en-US" sz="3600" i="1" dirty="0"/>
              <a:t>All</a:t>
            </a:r>
            <a:r>
              <a:rPr lang="en-US" sz="3600" dirty="0"/>
              <a:t> refusing of food at the end of life </a:t>
            </a:r>
            <a:r>
              <a:rPr lang="en-US" sz="3600" u="sng" dirty="0"/>
              <a:t>cannot</a:t>
            </a:r>
            <a:r>
              <a:rPr lang="en-US" sz="3600" dirty="0"/>
              <a:t> be judged to be killing or suicide</a:t>
            </a:r>
          </a:p>
          <a:p>
            <a:pPr lvl="1"/>
            <a:r>
              <a:rPr lang="en-US" sz="3200" dirty="0"/>
              <a:t>Jesus tasted, but would not drink wine/gall (Matt.27:34)</a:t>
            </a:r>
          </a:p>
        </p:txBody>
      </p:sp>
      <p:sp>
        <p:nvSpPr>
          <p:cNvPr id="4" name="Slide Number Placeholder 3"/>
          <p:cNvSpPr>
            <a:spLocks noGrp="1"/>
          </p:cNvSpPr>
          <p:nvPr>
            <p:ph type="sldNum" sz="quarter" idx="4294967295"/>
          </p:nvPr>
        </p:nvSpPr>
        <p:spPr>
          <a:xfrm>
            <a:off x="11458575"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245765396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665162"/>
          </a:xfrm>
        </p:spPr>
        <p:txBody>
          <a:bodyPr wrap="square" anchor="t">
            <a:normAutofit/>
          </a:bodyPr>
          <a:lstStyle/>
          <a:p>
            <a:pPr>
              <a:defRPr/>
            </a:pPr>
            <a:r>
              <a:rPr lang="en-US" dirty="0"/>
              <a:t>Mrs. Smith</a:t>
            </a:r>
          </a:p>
        </p:txBody>
      </p:sp>
      <p:sp>
        <p:nvSpPr>
          <p:cNvPr id="63491" name="Content Placeholder 2"/>
          <p:cNvSpPr>
            <a:spLocks noGrp="1"/>
          </p:cNvSpPr>
          <p:nvPr>
            <p:ph type="body" sz="quarter" idx="10"/>
          </p:nvPr>
        </p:nvSpPr>
        <p:spPr>
          <a:xfrm>
            <a:off x="508000" y="1411553"/>
            <a:ext cx="11176000" cy="4075112"/>
          </a:xfrm>
        </p:spPr>
        <p:txBody>
          <a:bodyPr wrap="square" anchor="t">
            <a:normAutofit/>
          </a:bodyPr>
          <a:lstStyle/>
          <a:p>
            <a:pPr marL="0" indent="0">
              <a:buNone/>
            </a:pPr>
            <a:r>
              <a:rPr lang="en-US" sz="4800" dirty="0"/>
              <a:t>Given that Ms. Smith is having multisystem organ failure and that her life can only be maintained by dialysis, ventilation, fluids, meds, and TPN, and given her prognosis, would it be moral to discontinue treatment?</a:t>
            </a:r>
          </a:p>
        </p:txBody>
      </p:sp>
      <p:sp>
        <p:nvSpPr>
          <p:cNvPr id="4" name="Slide Number Placeholder 3" hidden="1"/>
          <p:cNvSpPr>
            <a:spLocks noGrp="1"/>
          </p:cNvSpPr>
          <p:nvPr>
            <p:ph type="sldNum" sz="quarter" idx="4294967295"/>
          </p:nvPr>
        </p:nvSpPr>
        <p:spPr>
          <a:xfrm>
            <a:off x="8204200" y="6477000"/>
            <a:ext cx="733425" cy="274638"/>
          </a:xfrm>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31D54E0E-0BDA-4C2D-B114-EEED0D80CE39}" type="slidenum">
              <a:rPr kumimoji="0" lang="en-US" sz="1200" b="0" i="0" u="none" strike="noStrike" kern="1200" cap="none" spc="0" normalizeH="0" baseline="0" noProof="0" smtClean="0">
                <a:ln>
                  <a:noFill/>
                </a:ln>
                <a:solidFill>
                  <a:prstClr val="black">
                    <a:tint val="9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200" b="0" i="0" u="none" strike="noStrike" kern="1200" cap="none" spc="0" normalizeH="0" baseline="0" noProof="0">
              <a:ln>
                <a:noFill/>
              </a:ln>
              <a:solidFill>
                <a:prstClr val="black">
                  <a:tint val="95000"/>
                </a:prstClr>
              </a:solidFill>
              <a:effectLst/>
              <a:uLnTx/>
              <a:uFillTx/>
              <a:latin typeface="Calibri"/>
              <a:ea typeface="+mn-ea"/>
              <a:cs typeface="+mn-cs"/>
            </a:endParaRPr>
          </a:p>
        </p:txBody>
      </p:sp>
    </p:spTree>
    <p:extLst>
      <p:ext uri="{BB962C8B-B14F-4D97-AF65-F5344CB8AC3E}">
        <p14:creationId xmlns:p14="http://schemas.microsoft.com/office/powerpoint/2010/main" val="15511065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73F9-1927-5F89-9999-794AD258694F}"/>
              </a:ext>
            </a:extLst>
          </p:cNvPr>
          <p:cNvSpPr>
            <a:spLocks noGrp="1"/>
          </p:cNvSpPr>
          <p:nvPr>
            <p:ph type="title"/>
          </p:nvPr>
        </p:nvSpPr>
        <p:spPr>
          <a:xfrm>
            <a:off x="508000" y="230188"/>
            <a:ext cx="11176000" cy="665162"/>
          </a:xfrm>
        </p:spPr>
        <p:txBody>
          <a:bodyPr wrap="square" anchor="t">
            <a:normAutofit/>
          </a:bodyPr>
          <a:lstStyle/>
          <a:p>
            <a:r>
              <a:rPr lang="en-US" dirty="0"/>
              <a:t>John Doe</a:t>
            </a:r>
          </a:p>
        </p:txBody>
      </p:sp>
      <p:sp>
        <p:nvSpPr>
          <p:cNvPr id="3" name="Text Placeholder 2">
            <a:extLst>
              <a:ext uri="{FF2B5EF4-FFF2-40B4-BE49-F238E27FC236}">
                <a16:creationId xmlns:a16="http://schemas.microsoft.com/office/drawing/2014/main" id="{9D0114AE-2DF6-5E59-BE30-C5379656474C}"/>
              </a:ext>
            </a:extLst>
          </p:cNvPr>
          <p:cNvSpPr>
            <a:spLocks noGrp="1"/>
          </p:cNvSpPr>
          <p:nvPr>
            <p:ph type="body" sz="quarter" idx="10"/>
          </p:nvPr>
        </p:nvSpPr>
        <p:spPr>
          <a:xfrm>
            <a:off x="508000" y="1206631"/>
            <a:ext cx="11322638" cy="5109328"/>
          </a:xfrm>
        </p:spPr>
        <p:txBody>
          <a:bodyPr wrap="square" anchor="t">
            <a:normAutofit/>
          </a:bodyPr>
          <a:lstStyle/>
          <a:p>
            <a:r>
              <a:rPr lang="en-US" sz="4400" dirty="0"/>
              <a:t>COPD/ CHF</a:t>
            </a:r>
          </a:p>
          <a:p>
            <a:r>
              <a:rPr lang="en-US" sz="4400" dirty="0"/>
              <a:t>Hospitalized 3 times in the last month</a:t>
            </a:r>
          </a:p>
          <a:p>
            <a:r>
              <a:rPr lang="en-US" sz="4400" dirty="0"/>
              <a:t>DNR? Turning off Defibrillator? No Antibiotics?</a:t>
            </a:r>
          </a:p>
          <a:p>
            <a:pPr marL="0" indent="0">
              <a:buNone/>
            </a:pPr>
            <a:endParaRPr lang="en-US" sz="4400" dirty="0"/>
          </a:p>
          <a:p>
            <a:r>
              <a:rPr lang="en-US" sz="4400" dirty="0"/>
              <a:t>Would these suggestions be morally/ Biblically permissible, if John could die? </a:t>
            </a:r>
          </a:p>
        </p:txBody>
      </p:sp>
    </p:spTree>
    <p:extLst>
      <p:ext uri="{BB962C8B-B14F-4D97-AF65-F5344CB8AC3E}">
        <p14:creationId xmlns:p14="http://schemas.microsoft.com/office/powerpoint/2010/main" val="2402195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ndoor, bed, table, room&#10;&#10;Description automatically generated">
            <a:extLst>
              <a:ext uri="{FF2B5EF4-FFF2-40B4-BE49-F238E27FC236}">
                <a16:creationId xmlns:a16="http://schemas.microsoft.com/office/drawing/2014/main" id="{3AC7FB8C-C228-373C-6E1D-18428FF3CAC7}"/>
              </a:ext>
            </a:extLst>
          </p:cNvPr>
          <p:cNvPicPr>
            <a:picLocks noChangeAspect="1"/>
          </p:cNvPicPr>
          <p:nvPr/>
        </p:nvPicPr>
        <p:blipFill rotWithShape="1">
          <a:blip r:embed="rId2">
            <a:extLst>
              <a:ext uri="{28A0092B-C50C-407E-A947-70E740481C1C}">
                <a14:useLocalDpi xmlns:a14="http://schemas.microsoft.com/office/drawing/2010/main" val="0"/>
              </a:ext>
            </a:extLst>
          </a:blip>
          <a:srcRect t="9167" b="6563"/>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13416A-946B-9333-020E-79814CEFEA1C}"/>
              </a:ext>
            </a:extLst>
          </p:cNvPr>
          <p:cNvSpPr>
            <a:spLocks noGrp="1"/>
          </p:cNvSpPr>
          <p:nvPr>
            <p:ph type="ctrTitle"/>
          </p:nvPr>
        </p:nvSpPr>
        <p:spPr>
          <a:xfrm>
            <a:off x="643466" y="643467"/>
            <a:ext cx="5452529" cy="3569242"/>
          </a:xfrm>
        </p:spPr>
        <p:txBody>
          <a:bodyPr anchor="t">
            <a:normAutofit/>
          </a:bodyPr>
          <a:lstStyle/>
          <a:p>
            <a:pPr algn="l"/>
            <a:r>
              <a:rPr lang="en-US" b="1" dirty="0">
                <a:solidFill>
                  <a:srgbClr val="FFFFFF"/>
                </a:solidFill>
                <a:effectLst>
                  <a:outerShdw blurRad="38100" dist="38100" dir="2700000" algn="tl">
                    <a:srgbClr val="000000">
                      <a:alpha val="43137"/>
                    </a:srgbClr>
                  </a:outerShdw>
                </a:effectLst>
              </a:rPr>
              <a:t>Is Withholding or Withdrawing Killing?</a:t>
            </a:r>
          </a:p>
        </p:txBody>
      </p:sp>
      <p:sp>
        <p:nvSpPr>
          <p:cNvPr id="3" name="Subtitle 2">
            <a:extLst>
              <a:ext uri="{FF2B5EF4-FFF2-40B4-BE49-F238E27FC236}">
                <a16:creationId xmlns:a16="http://schemas.microsoft.com/office/drawing/2014/main" id="{6F489914-0FE1-F5C1-F061-C139C233250C}"/>
              </a:ext>
            </a:extLst>
          </p:cNvPr>
          <p:cNvSpPr>
            <a:spLocks noGrp="1"/>
          </p:cNvSpPr>
          <p:nvPr>
            <p:ph type="subTitle" idx="1"/>
          </p:nvPr>
        </p:nvSpPr>
        <p:spPr>
          <a:xfrm>
            <a:off x="643466" y="4551037"/>
            <a:ext cx="5449479" cy="1578054"/>
          </a:xfrm>
        </p:spPr>
        <p:txBody>
          <a:bodyPr anchor="b">
            <a:normAutofit/>
          </a:bodyPr>
          <a:lstStyle/>
          <a:p>
            <a:pPr algn="l"/>
            <a:endParaRPr lang="en-US" dirty="0">
              <a:solidFill>
                <a:srgbClr val="FFFFFF"/>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239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4BE6-1A97-05AA-01FD-262B444E961C}"/>
              </a:ext>
            </a:extLst>
          </p:cNvPr>
          <p:cNvSpPr>
            <a:spLocks noGrp="1"/>
          </p:cNvSpPr>
          <p:nvPr>
            <p:ph type="title"/>
          </p:nvPr>
        </p:nvSpPr>
        <p:spPr/>
        <p:txBody>
          <a:bodyPr/>
          <a:lstStyle/>
          <a:p>
            <a:r>
              <a:rPr lang="en-US" dirty="0"/>
              <a:t>Post Presentation Comment</a:t>
            </a:r>
          </a:p>
        </p:txBody>
      </p:sp>
      <p:sp>
        <p:nvSpPr>
          <p:cNvPr id="3" name="Content Placeholder 2">
            <a:extLst>
              <a:ext uri="{FF2B5EF4-FFF2-40B4-BE49-F238E27FC236}">
                <a16:creationId xmlns:a16="http://schemas.microsoft.com/office/drawing/2014/main" id="{4F3BD16D-4B59-C22B-2DD2-44FD5209AD6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AD91112-9B4D-0252-68ED-D297F021CEA9}"/>
              </a:ext>
            </a:extLst>
          </p:cNvPr>
          <p:cNvPicPr>
            <a:picLocks noChangeAspect="1"/>
          </p:cNvPicPr>
          <p:nvPr/>
        </p:nvPicPr>
        <p:blipFill>
          <a:blip r:embed="rId2"/>
          <a:stretch>
            <a:fillRect/>
          </a:stretch>
        </p:blipFill>
        <p:spPr>
          <a:xfrm>
            <a:off x="0" y="1538199"/>
            <a:ext cx="12192000" cy="5632704"/>
          </a:xfrm>
          <a:prstGeom prst="rect">
            <a:avLst/>
          </a:prstGeom>
        </p:spPr>
      </p:pic>
    </p:spTree>
    <p:extLst>
      <p:ext uri="{BB962C8B-B14F-4D97-AF65-F5344CB8AC3E}">
        <p14:creationId xmlns:p14="http://schemas.microsoft.com/office/powerpoint/2010/main" val="2587916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6E8A-6612-F3DA-3E31-852272922663}"/>
              </a:ext>
            </a:extLst>
          </p:cNvPr>
          <p:cNvSpPr>
            <a:spLocks noGrp="1"/>
          </p:cNvSpPr>
          <p:nvPr>
            <p:ph type="title"/>
          </p:nvPr>
        </p:nvSpPr>
        <p:spPr/>
        <p:txBody>
          <a:bodyPr/>
          <a:lstStyle/>
          <a:p>
            <a:r>
              <a:rPr lang="en-US" b="1" dirty="0"/>
              <a:t>Instance of Eccl. 3:2</a:t>
            </a:r>
          </a:p>
        </p:txBody>
      </p:sp>
      <p:sp>
        <p:nvSpPr>
          <p:cNvPr id="3" name="Content Placeholder 2">
            <a:extLst>
              <a:ext uri="{FF2B5EF4-FFF2-40B4-BE49-F238E27FC236}">
                <a16:creationId xmlns:a16="http://schemas.microsoft.com/office/drawing/2014/main" id="{3DD29916-24C8-71CE-9C9C-2DF4B6A98EDE}"/>
              </a:ext>
            </a:extLst>
          </p:cNvPr>
          <p:cNvSpPr>
            <a:spLocks noGrp="1"/>
          </p:cNvSpPr>
          <p:nvPr>
            <p:ph idx="1"/>
          </p:nvPr>
        </p:nvSpPr>
        <p:spPr/>
        <p:txBody>
          <a:bodyPr/>
          <a:lstStyle/>
          <a:p>
            <a:r>
              <a:rPr lang="en-US" dirty="0"/>
              <a:t>2 Kings 13:14 Elisha had fallen sick with the illness of which he was to die</a:t>
            </a:r>
          </a:p>
          <a:p>
            <a:r>
              <a:rPr lang="en-US" dirty="0"/>
              <a:t>2 Kings 13:20 So Elisha died</a:t>
            </a:r>
          </a:p>
        </p:txBody>
      </p:sp>
    </p:spTree>
    <p:extLst>
      <p:ext uri="{BB962C8B-B14F-4D97-AF65-F5344CB8AC3E}">
        <p14:creationId xmlns:p14="http://schemas.microsoft.com/office/powerpoint/2010/main" val="131532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AC56-EA02-E75E-CB83-2E69CC25326A}"/>
              </a:ext>
            </a:extLst>
          </p:cNvPr>
          <p:cNvSpPr>
            <a:spLocks noGrp="1"/>
          </p:cNvSpPr>
          <p:nvPr>
            <p:ph type="title"/>
          </p:nvPr>
        </p:nvSpPr>
        <p:spPr/>
        <p:txBody>
          <a:bodyPr/>
          <a:lstStyle/>
          <a:p>
            <a:r>
              <a:rPr lang="en-US" dirty="0"/>
              <a:t>Moral Duties</a:t>
            </a:r>
          </a:p>
        </p:txBody>
      </p:sp>
      <p:sp>
        <p:nvSpPr>
          <p:cNvPr id="3" name="Text Placeholder 2">
            <a:extLst>
              <a:ext uri="{FF2B5EF4-FFF2-40B4-BE49-F238E27FC236}">
                <a16:creationId xmlns:a16="http://schemas.microsoft.com/office/drawing/2014/main" id="{D7C28BE3-4916-7E22-78BF-97071BCFE28F}"/>
              </a:ext>
            </a:extLst>
          </p:cNvPr>
          <p:cNvSpPr>
            <a:spLocks noGrp="1"/>
          </p:cNvSpPr>
          <p:nvPr>
            <p:ph type="body" sz="quarter" idx="10"/>
          </p:nvPr>
        </p:nvSpPr>
        <p:spPr>
          <a:xfrm>
            <a:off x="508000" y="1353821"/>
            <a:ext cx="10850136" cy="4581254"/>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4000" kern="100" dirty="0">
                <a:latin typeface="Calibri" panose="020F0502020204030204" pitchFamily="34" charset="0"/>
                <a:ea typeface="Calibri" panose="020F0502020204030204" pitchFamily="34" charset="0"/>
                <a:cs typeface="Times New Roman" panose="02020603050405020304" pitchFamily="18" charset="0"/>
              </a:rPr>
              <a:t>T</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o love and do good to all humanity (John 13:35, Gal. 6:10)</a:t>
            </a:r>
          </a:p>
          <a:p>
            <a:pPr marL="342900" marR="0" lvl="0" indent="-342900">
              <a:lnSpc>
                <a:spcPct val="107000"/>
              </a:lnSpc>
              <a:spcBef>
                <a:spcPts val="0"/>
              </a:spcBef>
              <a:spcAft>
                <a:spcPts val="0"/>
              </a:spcAft>
              <a:buFont typeface="Symbol" panose="05050102010706020507" pitchFamily="18" charset="2"/>
              <a:buChar char=""/>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To exercise care and compassion (Mark 8:2, Luke 7:13)</a:t>
            </a:r>
          </a:p>
          <a:p>
            <a:pPr marL="342900" marR="0" lvl="0" indent="-342900">
              <a:lnSpc>
                <a:spcPct val="107000"/>
              </a:lnSpc>
              <a:spcBef>
                <a:spcPts val="0"/>
              </a:spcBef>
              <a:spcAft>
                <a:spcPts val="0"/>
              </a:spcAft>
              <a:buFont typeface="Symbol" panose="05050102010706020507" pitchFamily="18" charset="2"/>
              <a:buChar char=""/>
            </a:pPr>
            <a:r>
              <a:rPr lang="en-US" sz="4000" kern="100" dirty="0">
                <a:latin typeface="Calibri" panose="020F0502020204030204" pitchFamily="34" charset="0"/>
                <a:ea typeface="Calibri" panose="020F0502020204030204" pitchFamily="34" charset="0"/>
                <a:cs typeface="Times New Roman" panose="02020603050405020304" pitchFamily="18" charset="0"/>
              </a:rPr>
              <a:t>T</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o respect the sanctity of human life (Gen. 1:27, Ps. 139:13-19)</a:t>
            </a:r>
          </a:p>
          <a:p>
            <a:pPr marL="742950" marR="0" lvl="1" indent="-285750">
              <a:lnSpc>
                <a:spcPct val="107000"/>
              </a:lnSpc>
              <a:spcBef>
                <a:spcPts val="0"/>
              </a:spcBef>
              <a:spcAft>
                <a:spcPts val="0"/>
              </a:spcAft>
              <a:buFont typeface="Courier New" panose="02070309020205020404" pitchFamily="49" charset="0"/>
              <a:buChar char="o"/>
            </a:pPr>
            <a:r>
              <a:rPr lang="en-US" sz="4000" kern="100" dirty="0">
                <a:latin typeface="Calibri" panose="020F0502020204030204" pitchFamily="34" charset="0"/>
                <a:ea typeface="Calibri" panose="020F0502020204030204" pitchFamily="34" charset="0"/>
                <a:cs typeface="Times New Roman" panose="02020603050405020304" pitchFamily="18" charset="0"/>
              </a:rPr>
              <a:t>Sanctity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“calls for reverence”  </a:t>
            </a:r>
          </a:p>
        </p:txBody>
      </p:sp>
      <p:sp>
        <p:nvSpPr>
          <p:cNvPr id="5" name="TextBox 4">
            <a:extLst>
              <a:ext uri="{FF2B5EF4-FFF2-40B4-BE49-F238E27FC236}">
                <a16:creationId xmlns:a16="http://schemas.microsoft.com/office/drawing/2014/main" id="{EFD7F8F5-08B9-E309-FD70-B6FCE57A336B}"/>
              </a:ext>
            </a:extLst>
          </p:cNvPr>
          <p:cNvSpPr txBox="1"/>
          <p:nvPr/>
        </p:nvSpPr>
        <p:spPr>
          <a:xfrm>
            <a:off x="2021158" y="6049758"/>
            <a:ext cx="867286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Rockwell" panose="02060603020205020403"/>
                <a:ea typeface="+mn-ea"/>
                <a:cs typeface="+mn-cs"/>
              </a:rPr>
              <a:t>Geisler, N. L. (1990). </a:t>
            </a:r>
            <a:r>
              <a:rPr kumimoji="0" lang="en-US" altLang="en-US" sz="1800" b="0" i="1" u="none" strike="noStrike" kern="1200" cap="none" spc="0" normalizeH="0" baseline="0" noProof="0" dirty="0">
                <a:ln>
                  <a:noFill/>
                </a:ln>
                <a:solidFill>
                  <a:prstClr val="white"/>
                </a:solidFill>
                <a:effectLst/>
                <a:uLnTx/>
                <a:uFillTx/>
                <a:latin typeface="Rockwell" panose="02060603020205020403"/>
                <a:ea typeface="+mn-ea"/>
                <a:cs typeface="+mn-cs"/>
              </a:rPr>
              <a:t>Christian Ethics </a:t>
            </a:r>
            <a:r>
              <a:rPr kumimoji="0" lang="en-US" altLang="en-US" sz="1800" b="0" i="0" u="none" strike="noStrike" kern="1200" cap="none" spc="0" normalizeH="0" baseline="0" noProof="0" dirty="0">
                <a:ln>
                  <a:noFill/>
                </a:ln>
                <a:solidFill>
                  <a:prstClr val="white"/>
                </a:solidFill>
                <a:effectLst/>
                <a:uLnTx/>
                <a:uFillTx/>
                <a:latin typeface="Rockwell" panose="02060603020205020403"/>
                <a:ea typeface="+mn-ea"/>
                <a:cs typeface="+mn-cs"/>
              </a:rPr>
              <a:t>Grand Rapids: Baker Book House,  p. 187.</a:t>
            </a:r>
          </a:p>
        </p:txBody>
      </p:sp>
    </p:spTree>
    <p:extLst>
      <p:ext uri="{BB962C8B-B14F-4D97-AF65-F5344CB8AC3E}">
        <p14:creationId xmlns:p14="http://schemas.microsoft.com/office/powerpoint/2010/main" val="39495324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AC56-EA02-E75E-CB83-2E69CC25326A}"/>
              </a:ext>
            </a:extLst>
          </p:cNvPr>
          <p:cNvSpPr>
            <a:spLocks noGrp="1"/>
          </p:cNvSpPr>
          <p:nvPr>
            <p:ph type="title"/>
          </p:nvPr>
        </p:nvSpPr>
        <p:spPr/>
        <p:txBody>
          <a:bodyPr/>
          <a:lstStyle/>
          <a:p>
            <a:r>
              <a:rPr lang="en-US" dirty="0"/>
              <a:t>Moral Duties</a:t>
            </a:r>
          </a:p>
        </p:txBody>
      </p:sp>
      <p:sp>
        <p:nvSpPr>
          <p:cNvPr id="3" name="Text Placeholder 2">
            <a:extLst>
              <a:ext uri="{FF2B5EF4-FFF2-40B4-BE49-F238E27FC236}">
                <a16:creationId xmlns:a16="http://schemas.microsoft.com/office/drawing/2014/main" id="{D7C28BE3-4916-7E22-78BF-97071BCFE28F}"/>
              </a:ext>
            </a:extLst>
          </p:cNvPr>
          <p:cNvSpPr>
            <a:spLocks noGrp="1"/>
          </p:cNvSpPr>
          <p:nvPr>
            <p:ph type="body" sz="quarter" idx="10"/>
          </p:nvPr>
        </p:nvSpPr>
        <p:spPr>
          <a:xfrm>
            <a:off x="508000" y="1186090"/>
            <a:ext cx="11176000" cy="4810548"/>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4200" kern="100" dirty="0">
                <a:latin typeface="Calibri" panose="020F0502020204030204" pitchFamily="34" charset="0"/>
                <a:ea typeface="Calibri" panose="020F0502020204030204" pitchFamily="34" charset="0"/>
                <a:cs typeface="Times New Roman" panose="02020603050405020304" pitchFamily="18" charset="0"/>
              </a:rPr>
              <a:t>To respect the dignity of human life (Gen. 1:27, Ps. 8:4, Titus 2:7, 1 Tim. 2:2, Rom. 5:8)</a:t>
            </a:r>
          </a:p>
          <a:p>
            <a:pPr marL="860425" lvl="1" indent="-342900">
              <a:lnSpc>
                <a:spcPct val="107000"/>
              </a:lnSpc>
              <a:spcBef>
                <a:spcPts val="0"/>
              </a:spcBef>
              <a:spcAft>
                <a:spcPts val="0"/>
              </a:spcAft>
              <a:buFont typeface="Symbol" panose="05050102010706020507" pitchFamily="18" charset="2"/>
              <a:buChar char=""/>
            </a:pPr>
            <a:r>
              <a:rPr lang="en-US" sz="4200" kern="100" dirty="0">
                <a:latin typeface="Calibri" panose="020F0502020204030204" pitchFamily="34" charset="0"/>
                <a:ea typeface="Calibri" panose="020F0502020204030204" pitchFamily="34" charset="0"/>
                <a:cs typeface="Times New Roman" panose="02020603050405020304" pitchFamily="18" charset="0"/>
              </a:rPr>
              <a:t>Dignity – “calls for respect” </a:t>
            </a:r>
          </a:p>
          <a:p>
            <a:pPr marL="342900" marR="0" lvl="0" indent="-342900">
              <a:lnSpc>
                <a:spcPct val="107000"/>
              </a:lnSpc>
              <a:spcBef>
                <a:spcPts val="0"/>
              </a:spcBef>
              <a:spcAft>
                <a:spcPts val="0"/>
              </a:spcAft>
              <a:buFont typeface="Symbol" panose="05050102010706020507" pitchFamily="18" charset="2"/>
              <a:buChar char=""/>
            </a:pPr>
            <a:r>
              <a:rPr lang="en-US" sz="4200" kern="100" dirty="0">
                <a:latin typeface="Calibri" panose="020F0502020204030204" pitchFamily="34" charset="0"/>
                <a:ea typeface="Calibri" panose="020F0502020204030204" pitchFamily="34" charset="0"/>
                <a:cs typeface="Times New Roman" panose="02020603050405020304" pitchFamily="18" charset="0"/>
              </a:rPr>
              <a:t>To offer medical aid to suffering people </a:t>
            </a: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at the end of life (Prov. 31:6)</a:t>
            </a:r>
          </a:p>
          <a:p>
            <a:pPr marL="342900" marR="0" lvl="0" indent="-342900">
              <a:lnSpc>
                <a:spcPct val="107000"/>
              </a:lnSpc>
              <a:spcBef>
                <a:spcPts val="0"/>
              </a:spcBef>
              <a:spcAft>
                <a:spcPts val="800"/>
              </a:spcAft>
              <a:buFont typeface="Symbol" panose="05050102010706020507" pitchFamily="18" charset="2"/>
              <a:buChar char=""/>
            </a:pPr>
            <a:r>
              <a:rPr lang="en-US" sz="4200" kern="100" dirty="0">
                <a:effectLst/>
                <a:latin typeface="Calibri" panose="020F0502020204030204" pitchFamily="34" charset="0"/>
                <a:ea typeface="Calibri" panose="020F0502020204030204" pitchFamily="34" charset="0"/>
                <a:cs typeface="Times New Roman" panose="02020603050405020304" pitchFamily="18" charset="0"/>
              </a:rPr>
              <a:t>A duty not to kill and take innocent human life (Matt. 15:19, Rom. 1:29, 13:9, Rev. 21:8)</a:t>
            </a:r>
          </a:p>
        </p:txBody>
      </p:sp>
      <p:sp>
        <p:nvSpPr>
          <p:cNvPr id="5" name="TextBox 4">
            <a:extLst>
              <a:ext uri="{FF2B5EF4-FFF2-40B4-BE49-F238E27FC236}">
                <a16:creationId xmlns:a16="http://schemas.microsoft.com/office/drawing/2014/main" id="{74846E10-3FDA-0A25-8CB1-AC08DB1F01C8}"/>
              </a:ext>
            </a:extLst>
          </p:cNvPr>
          <p:cNvSpPr txBox="1"/>
          <p:nvPr/>
        </p:nvSpPr>
        <p:spPr>
          <a:xfrm>
            <a:off x="1731225" y="6297229"/>
            <a:ext cx="927254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Rockwell" panose="02060603020205020403"/>
                <a:ea typeface="+mn-ea"/>
                <a:cs typeface="+mn-cs"/>
              </a:rPr>
              <a:t>Geisler, N. L. (1990). </a:t>
            </a:r>
            <a:r>
              <a:rPr kumimoji="0" lang="en-US" altLang="en-US" sz="1800" b="0" i="1" u="none" strike="noStrike" kern="1200" cap="none" spc="0" normalizeH="0" baseline="0" noProof="0" dirty="0">
                <a:ln>
                  <a:noFill/>
                </a:ln>
                <a:solidFill>
                  <a:prstClr val="white"/>
                </a:solidFill>
                <a:effectLst/>
                <a:uLnTx/>
                <a:uFillTx/>
                <a:latin typeface="Rockwell" panose="02060603020205020403"/>
                <a:ea typeface="+mn-ea"/>
                <a:cs typeface="+mn-cs"/>
              </a:rPr>
              <a:t>Christian Ethics </a:t>
            </a:r>
            <a:r>
              <a:rPr kumimoji="0" lang="en-US" altLang="en-US" sz="1800" b="0" i="0" u="none" strike="noStrike" kern="1200" cap="none" spc="0" normalizeH="0" baseline="0" noProof="0" dirty="0">
                <a:ln>
                  <a:noFill/>
                </a:ln>
                <a:solidFill>
                  <a:prstClr val="white"/>
                </a:solidFill>
                <a:effectLst/>
                <a:uLnTx/>
                <a:uFillTx/>
                <a:latin typeface="Rockwell" panose="02060603020205020403"/>
                <a:ea typeface="+mn-ea"/>
                <a:cs typeface="+mn-cs"/>
              </a:rPr>
              <a:t>Grand Rapids: Baker Book House,  p. 187.</a:t>
            </a:r>
          </a:p>
        </p:txBody>
      </p:sp>
    </p:spTree>
    <p:extLst>
      <p:ext uri="{BB962C8B-B14F-4D97-AF65-F5344CB8AC3E}">
        <p14:creationId xmlns:p14="http://schemas.microsoft.com/office/powerpoint/2010/main" val="2555047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C6A9-661D-E4A0-1433-95FB02C698BD}"/>
              </a:ext>
            </a:extLst>
          </p:cNvPr>
          <p:cNvSpPr>
            <a:spLocks noGrp="1"/>
          </p:cNvSpPr>
          <p:nvPr>
            <p:ph type="title"/>
          </p:nvPr>
        </p:nvSpPr>
        <p:spPr/>
        <p:txBody>
          <a:bodyPr/>
          <a:lstStyle/>
          <a:p>
            <a:r>
              <a:rPr lang="en-US" dirty="0"/>
              <a:t>Landscape at End of Life (EOL)</a:t>
            </a:r>
          </a:p>
        </p:txBody>
      </p:sp>
      <p:sp>
        <p:nvSpPr>
          <p:cNvPr id="3" name="Text Placeholder 2">
            <a:extLst>
              <a:ext uri="{FF2B5EF4-FFF2-40B4-BE49-F238E27FC236}">
                <a16:creationId xmlns:a16="http://schemas.microsoft.com/office/drawing/2014/main" id="{194EA5DE-206F-36FF-39E9-3108680DF5A2}"/>
              </a:ext>
            </a:extLst>
          </p:cNvPr>
          <p:cNvSpPr>
            <a:spLocks noGrp="1"/>
          </p:cNvSpPr>
          <p:nvPr>
            <p:ph type="body" sz="quarter" idx="10"/>
          </p:nvPr>
        </p:nvSpPr>
        <p:spPr>
          <a:xfrm>
            <a:off x="508000" y="1411553"/>
            <a:ext cx="11176000" cy="4616648"/>
          </a:xfrm>
        </p:spPr>
        <p:txBody>
          <a:bodyPr/>
          <a:lstStyle/>
          <a:p>
            <a:r>
              <a:rPr lang="en-US" sz="4000" dirty="0"/>
              <a:t>Primary Care</a:t>
            </a:r>
          </a:p>
          <a:p>
            <a:r>
              <a:rPr lang="en-US" sz="4000" dirty="0"/>
              <a:t>Specialists – ER, ICU, Cardio, Neuro, Oncology</a:t>
            </a:r>
          </a:p>
          <a:p>
            <a:r>
              <a:rPr lang="en-US" sz="4000" dirty="0"/>
              <a:t>Palliative Care</a:t>
            </a:r>
          </a:p>
          <a:p>
            <a:r>
              <a:rPr lang="en-US" sz="4000" dirty="0"/>
              <a:t>Hospice Care</a:t>
            </a:r>
          </a:p>
          <a:p>
            <a:pPr marL="0" indent="0">
              <a:buNone/>
            </a:pPr>
            <a:endParaRPr lang="en-US" sz="4000" dirty="0"/>
          </a:p>
          <a:p>
            <a:pPr marL="0" indent="0">
              <a:buNone/>
            </a:pPr>
            <a:r>
              <a:rPr lang="en-US" sz="4000" u="sng" dirty="0"/>
              <a:t>After Death</a:t>
            </a:r>
          </a:p>
          <a:p>
            <a:r>
              <a:rPr lang="en-US" sz="4000" dirty="0"/>
              <a:t>Organ Donation/ Procurement</a:t>
            </a:r>
          </a:p>
        </p:txBody>
      </p:sp>
    </p:spTree>
    <p:extLst>
      <p:ext uri="{BB962C8B-B14F-4D97-AF65-F5344CB8AC3E}">
        <p14:creationId xmlns:p14="http://schemas.microsoft.com/office/powerpoint/2010/main" val="8639669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43F7-35E7-1EDF-810F-BD9E07399E4E}"/>
              </a:ext>
            </a:extLst>
          </p:cNvPr>
          <p:cNvSpPr>
            <a:spLocks noGrp="1"/>
          </p:cNvSpPr>
          <p:nvPr>
            <p:ph type="title"/>
          </p:nvPr>
        </p:nvSpPr>
        <p:spPr/>
        <p:txBody>
          <a:bodyPr/>
          <a:lstStyle/>
          <a:p>
            <a:r>
              <a:rPr lang="en-US" dirty="0"/>
              <a:t>Ethics in 21</a:t>
            </a:r>
            <a:r>
              <a:rPr lang="en-US" baseline="30000" dirty="0"/>
              <a:t>st</a:t>
            </a:r>
            <a:r>
              <a:rPr lang="en-US" dirty="0"/>
              <a:t> Century Medicine</a:t>
            </a:r>
          </a:p>
        </p:txBody>
      </p:sp>
      <p:sp>
        <p:nvSpPr>
          <p:cNvPr id="3" name="Text Placeholder 2">
            <a:extLst>
              <a:ext uri="{FF2B5EF4-FFF2-40B4-BE49-F238E27FC236}">
                <a16:creationId xmlns:a16="http://schemas.microsoft.com/office/drawing/2014/main" id="{0A9683E4-908B-0280-0B1F-D61D9C051D39}"/>
              </a:ext>
            </a:extLst>
          </p:cNvPr>
          <p:cNvSpPr>
            <a:spLocks noGrp="1"/>
          </p:cNvSpPr>
          <p:nvPr>
            <p:ph type="body" sz="quarter" idx="10"/>
          </p:nvPr>
        </p:nvSpPr>
        <p:spPr>
          <a:xfrm>
            <a:off x="508000" y="1411553"/>
            <a:ext cx="11176000" cy="3816429"/>
          </a:xfrm>
        </p:spPr>
        <p:txBody>
          <a:bodyPr/>
          <a:lstStyle/>
          <a:p>
            <a:r>
              <a:rPr lang="en-US" sz="4000" dirty="0"/>
              <a:t>Ventilators – CPAP, APAP, BiPAP</a:t>
            </a:r>
          </a:p>
          <a:p>
            <a:r>
              <a:rPr lang="en-US" sz="4000" dirty="0"/>
              <a:t>Devices- Defibrillator (ICD), Pacemaker, Loop Recorder</a:t>
            </a:r>
          </a:p>
          <a:p>
            <a:r>
              <a:rPr lang="en-US" sz="4000" dirty="0"/>
              <a:t>Medications – Pressors, Fluids, ACLS Drugs, Chemo</a:t>
            </a:r>
          </a:p>
          <a:p>
            <a:r>
              <a:rPr lang="en-US" sz="4000" dirty="0"/>
              <a:t>Nutrition – PEG, NG, IV-TPN</a:t>
            </a:r>
          </a:p>
          <a:p>
            <a:r>
              <a:rPr lang="en-US" sz="4000" dirty="0"/>
              <a:t>Radiation, Surgeries, Procedures (Dialysis)</a:t>
            </a:r>
          </a:p>
        </p:txBody>
      </p:sp>
    </p:spTree>
    <p:extLst>
      <p:ext uri="{BB962C8B-B14F-4D97-AF65-F5344CB8AC3E}">
        <p14:creationId xmlns:p14="http://schemas.microsoft.com/office/powerpoint/2010/main" val="1188727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AAC2-9ACC-EC82-FE30-E68192DCECB7}"/>
              </a:ext>
            </a:extLst>
          </p:cNvPr>
          <p:cNvSpPr>
            <a:spLocks noGrp="1"/>
          </p:cNvSpPr>
          <p:nvPr>
            <p:ph type="title"/>
          </p:nvPr>
        </p:nvSpPr>
        <p:spPr/>
        <p:txBody>
          <a:bodyPr/>
          <a:lstStyle/>
          <a:p>
            <a:r>
              <a:rPr lang="en-US" dirty="0"/>
              <a:t>What Treatments are Withdrawn/ Withheld?</a:t>
            </a:r>
          </a:p>
        </p:txBody>
      </p:sp>
      <p:sp>
        <p:nvSpPr>
          <p:cNvPr id="3" name="Text Placeholder 2">
            <a:extLst>
              <a:ext uri="{FF2B5EF4-FFF2-40B4-BE49-F238E27FC236}">
                <a16:creationId xmlns:a16="http://schemas.microsoft.com/office/drawing/2014/main" id="{722DEA33-EC08-C51B-DD1A-9DA89F355D95}"/>
              </a:ext>
            </a:extLst>
          </p:cNvPr>
          <p:cNvSpPr>
            <a:spLocks noGrp="1"/>
          </p:cNvSpPr>
          <p:nvPr>
            <p:ph type="body" sz="quarter" idx="10"/>
          </p:nvPr>
        </p:nvSpPr>
        <p:spPr>
          <a:xfrm>
            <a:off x="508000" y="1411553"/>
            <a:ext cx="11176000" cy="3939540"/>
          </a:xfrm>
        </p:spPr>
        <p:txBody>
          <a:bodyPr/>
          <a:lstStyle/>
          <a:p>
            <a:r>
              <a:rPr lang="en-US" sz="4000" dirty="0"/>
              <a:t>Respirators</a:t>
            </a:r>
          </a:p>
          <a:p>
            <a:r>
              <a:rPr lang="en-US" sz="4000" dirty="0"/>
              <a:t>Chemotherapy, Radiation, Surgery</a:t>
            </a:r>
          </a:p>
          <a:p>
            <a:r>
              <a:rPr lang="en-US" sz="4000" dirty="0"/>
              <a:t>Dialysis</a:t>
            </a:r>
          </a:p>
          <a:p>
            <a:r>
              <a:rPr lang="en-US" sz="4000" dirty="0"/>
              <a:t>Cardiac Devices</a:t>
            </a:r>
          </a:p>
          <a:p>
            <a:r>
              <a:rPr lang="en-US" sz="4000" dirty="0"/>
              <a:t>Resuscitation</a:t>
            </a:r>
          </a:p>
          <a:p>
            <a:r>
              <a:rPr lang="en-US" sz="4000" dirty="0"/>
              <a:t>Antibiotics – Pneumonia “Old Man’s Friend”</a:t>
            </a:r>
          </a:p>
        </p:txBody>
      </p:sp>
    </p:spTree>
    <p:extLst>
      <p:ext uri="{BB962C8B-B14F-4D97-AF65-F5344CB8AC3E}">
        <p14:creationId xmlns:p14="http://schemas.microsoft.com/office/powerpoint/2010/main" val="91042827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al shimmery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TotalTime>
  <Words>3707</Words>
  <Application>Microsoft Office PowerPoint</Application>
  <PresentationFormat>Widescreen</PresentationFormat>
  <Paragraphs>332</Paragraphs>
  <Slides>48</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48</vt:i4>
      </vt:variant>
    </vt:vector>
  </HeadingPairs>
  <TitlesOfParts>
    <vt:vector size="61" baseType="lpstr">
      <vt:lpstr>Arial</vt:lpstr>
      <vt:lpstr>Calibri</vt:lpstr>
      <vt:lpstr>Calibri Light</vt:lpstr>
      <vt:lpstr>Cambria</vt:lpstr>
      <vt:lpstr>Courier New</vt:lpstr>
      <vt:lpstr>Noto Sans</vt:lpstr>
      <vt:lpstr>Rockwell</vt:lpstr>
      <vt:lpstr>Segoe</vt:lpstr>
      <vt:lpstr>Symbol</vt:lpstr>
      <vt:lpstr>Wingdings</vt:lpstr>
      <vt:lpstr>Wingdings 2</vt:lpstr>
      <vt:lpstr>Office Theme</vt:lpstr>
      <vt:lpstr>1_Teal shimmery Segoe</vt:lpstr>
      <vt:lpstr>Is Withholding or Withdrawing Killing?</vt:lpstr>
      <vt:lpstr>Mrs. Smith</vt:lpstr>
      <vt:lpstr>Mrs. Smith</vt:lpstr>
      <vt:lpstr>John Doe</vt:lpstr>
      <vt:lpstr>Moral Duties</vt:lpstr>
      <vt:lpstr>Moral Duties</vt:lpstr>
      <vt:lpstr>Landscape at End of Life (EOL)</vt:lpstr>
      <vt:lpstr>Ethics in 21st Century Medicine</vt:lpstr>
      <vt:lpstr>What Treatments are Withdrawn/ Withheld?</vt:lpstr>
      <vt:lpstr>Terminal Conditions</vt:lpstr>
      <vt:lpstr>Emotional Distress and Angst – Doing Something and Death’s Cold Wall </vt:lpstr>
      <vt:lpstr>Court Rejects “Ordinary” versus “Extraordinary” Language</vt:lpstr>
      <vt:lpstr>Decision Capacity, Competence, &amp; VSED</vt:lpstr>
      <vt:lpstr>Documents - Don’t Get Confused</vt:lpstr>
      <vt:lpstr>Legal End of Life (EOL) Documents</vt:lpstr>
      <vt:lpstr>DNR versus POLST Order </vt:lpstr>
      <vt:lpstr>Biblical Questions</vt:lpstr>
      <vt:lpstr>Good Faith Rooted in Biblical Principles</vt:lpstr>
      <vt:lpstr>Withholding (forgoing) vs. Withdrawing </vt:lpstr>
      <vt:lpstr>Withholding (forgoing) vs. Withdrawing </vt:lpstr>
      <vt:lpstr>Acting in Good Faith</vt:lpstr>
      <vt:lpstr>Medical Futility Judgments</vt:lpstr>
      <vt:lpstr>Medical Futility Judgments</vt:lpstr>
      <vt:lpstr>Acting in Good Faith</vt:lpstr>
      <vt:lpstr>Good Faith - Benefit versus Burden Decisions</vt:lpstr>
      <vt:lpstr>Good Faith – Decisions Weighed in the Balance</vt:lpstr>
      <vt:lpstr>To Intervene or Not? What if Death is Hastened?</vt:lpstr>
      <vt:lpstr>Drug Dosing in Killing (Physician Assisted Suicide)</vt:lpstr>
      <vt:lpstr>Crucial Issues</vt:lpstr>
      <vt:lpstr>Duties and Limitations</vt:lpstr>
      <vt:lpstr>Duties and Limitations</vt:lpstr>
      <vt:lpstr>Matthew 6:25-31 </vt:lpstr>
      <vt:lpstr>Feeding and Matt. 6:25-31</vt:lpstr>
      <vt:lpstr>1 Corinthians 6:12-15 </vt:lpstr>
      <vt:lpstr>1 Corinthians 6:12-15 </vt:lpstr>
      <vt:lpstr>Glorify God in Your Body  (1 Cor. 6:20)</vt:lpstr>
      <vt:lpstr>Waning Physical v. Renew Spiritual</vt:lpstr>
      <vt:lpstr>Acts 20:24 </vt:lpstr>
      <vt:lpstr>Romans 14:5-8 </vt:lpstr>
      <vt:lpstr>Rom. 14:5-8 and the Conscience in Good Faith</vt:lpstr>
      <vt:lpstr>Rom. 14:5-8 applied to EOL</vt:lpstr>
      <vt:lpstr>Philippians 1:19-24 </vt:lpstr>
      <vt:lpstr>Killing, Food and Artificial Nutrition and Hydration (ANH)</vt:lpstr>
      <vt:lpstr>Mrs. Smith</vt:lpstr>
      <vt:lpstr>John Doe</vt:lpstr>
      <vt:lpstr>Is Withholding or Withdrawing Killing?</vt:lpstr>
      <vt:lpstr>Post Presentation Comment</vt:lpstr>
      <vt:lpstr>Instance of Eccl. 3:2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Withholding or Withdrawing Killing?</dc:title>
  <dc:creator>Daniel Stearsman</dc:creator>
  <cp:lastModifiedBy>Daniel Stearsman</cp:lastModifiedBy>
  <cp:revision>2</cp:revision>
  <dcterms:created xsi:type="dcterms:W3CDTF">2023-08-12T16:35:27Z</dcterms:created>
  <dcterms:modified xsi:type="dcterms:W3CDTF">2025-04-03T16:22:45Z</dcterms:modified>
</cp:coreProperties>
</file>