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0" r:id="rId13"/>
    <p:sldId id="271" r:id="rId14"/>
    <p:sldId id="267" r:id="rId15"/>
    <p:sldId id="268" r:id="rId16"/>
    <p:sldId id="269" r:id="rId17"/>
    <p:sldId id="272" r:id="rId18"/>
    <p:sldId id="273" r:id="rId19"/>
    <p:sldId id="274" r:id="rId20"/>
    <p:sldId id="287" r:id="rId21"/>
    <p:sldId id="288" r:id="rId22"/>
    <p:sldId id="275" r:id="rId23"/>
    <p:sldId id="277" r:id="rId24"/>
    <p:sldId id="276" r:id="rId25"/>
    <p:sldId id="278" r:id="rId26"/>
    <p:sldId id="279" r:id="rId27"/>
    <p:sldId id="281" r:id="rId28"/>
    <p:sldId id="280" r:id="rId29"/>
    <p:sldId id="282" r:id="rId30"/>
    <p:sldId id="283" r:id="rId31"/>
    <p:sldId id="284" r:id="rId32"/>
    <p:sldId id="285" r:id="rId33"/>
    <p:sldId id="286"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6" d="100"/>
          <a:sy n="76" d="100"/>
        </p:scale>
        <p:origin x="318"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86E83BF-5ABB-4086-BCF6-AAB24B822B28}"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D3466-F732-423A-BB42-7BD0239AACAC}" type="slidenum">
              <a:rPr lang="en-US" smtClean="0"/>
              <a:t>‹#›</a:t>
            </a:fld>
            <a:endParaRPr lang="en-US"/>
          </a:p>
        </p:txBody>
      </p:sp>
    </p:spTree>
    <p:extLst>
      <p:ext uri="{BB962C8B-B14F-4D97-AF65-F5344CB8AC3E}">
        <p14:creationId xmlns:p14="http://schemas.microsoft.com/office/powerpoint/2010/main" val="406557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6E83BF-5ABB-4086-BCF6-AAB24B822B28}"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D3466-F732-423A-BB42-7BD0239AACAC}" type="slidenum">
              <a:rPr lang="en-US" smtClean="0"/>
              <a:t>‹#›</a:t>
            </a:fld>
            <a:endParaRPr lang="en-US"/>
          </a:p>
        </p:txBody>
      </p:sp>
    </p:spTree>
    <p:extLst>
      <p:ext uri="{BB962C8B-B14F-4D97-AF65-F5344CB8AC3E}">
        <p14:creationId xmlns:p14="http://schemas.microsoft.com/office/powerpoint/2010/main" val="319611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6E83BF-5ABB-4086-BCF6-AAB24B822B28}"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D3466-F732-423A-BB42-7BD0239AACAC}" type="slidenum">
              <a:rPr lang="en-US" smtClean="0"/>
              <a:t>‹#›</a:t>
            </a:fld>
            <a:endParaRPr lang="en-US"/>
          </a:p>
        </p:txBody>
      </p:sp>
    </p:spTree>
    <p:extLst>
      <p:ext uri="{BB962C8B-B14F-4D97-AF65-F5344CB8AC3E}">
        <p14:creationId xmlns:p14="http://schemas.microsoft.com/office/powerpoint/2010/main" val="3535369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6E83BF-5ABB-4086-BCF6-AAB24B822B28}"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D3466-F732-423A-BB42-7BD0239AACAC}" type="slidenum">
              <a:rPr lang="en-US" smtClean="0"/>
              <a:t>‹#›</a:t>
            </a:fld>
            <a:endParaRPr lang="en-US"/>
          </a:p>
        </p:txBody>
      </p:sp>
    </p:spTree>
    <p:extLst>
      <p:ext uri="{BB962C8B-B14F-4D97-AF65-F5344CB8AC3E}">
        <p14:creationId xmlns:p14="http://schemas.microsoft.com/office/powerpoint/2010/main" val="997866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86E83BF-5ABB-4086-BCF6-AAB24B822B28}"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D3466-F732-423A-BB42-7BD0239AACAC}" type="slidenum">
              <a:rPr lang="en-US" smtClean="0"/>
              <a:t>‹#›</a:t>
            </a:fld>
            <a:endParaRPr lang="en-US"/>
          </a:p>
        </p:txBody>
      </p:sp>
    </p:spTree>
    <p:extLst>
      <p:ext uri="{BB962C8B-B14F-4D97-AF65-F5344CB8AC3E}">
        <p14:creationId xmlns:p14="http://schemas.microsoft.com/office/powerpoint/2010/main" val="536143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86E83BF-5ABB-4086-BCF6-AAB24B822B28}" type="datetimeFigureOut">
              <a:rPr lang="en-US" smtClean="0"/>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8D3466-F732-423A-BB42-7BD0239AACAC}" type="slidenum">
              <a:rPr lang="en-US" smtClean="0"/>
              <a:t>‹#›</a:t>
            </a:fld>
            <a:endParaRPr lang="en-US"/>
          </a:p>
        </p:txBody>
      </p:sp>
    </p:spTree>
    <p:extLst>
      <p:ext uri="{BB962C8B-B14F-4D97-AF65-F5344CB8AC3E}">
        <p14:creationId xmlns:p14="http://schemas.microsoft.com/office/powerpoint/2010/main" val="2725036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86E83BF-5ABB-4086-BCF6-AAB24B822B28}" type="datetimeFigureOut">
              <a:rPr lang="en-US" smtClean="0"/>
              <a:t>4/12/2023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8D3466-F732-423A-BB42-7BD0239AACAC}" type="slidenum">
              <a:rPr lang="en-US" smtClean="0"/>
              <a:t>‹#›</a:t>
            </a:fld>
            <a:endParaRPr lang="en-US"/>
          </a:p>
        </p:txBody>
      </p:sp>
    </p:spTree>
    <p:extLst>
      <p:ext uri="{BB962C8B-B14F-4D97-AF65-F5344CB8AC3E}">
        <p14:creationId xmlns:p14="http://schemas.microsoft.com/office/powerpoint/2010/main" val="839129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86E83BF-5ABB-4086-BCF6-AAB24B822B28}" type="datetimeFigureOut">
              <a:rPr lang="en-US" smtClean="0"/>
              <a:t>4/12/2023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8D3466-F732-423A-BB42-7BD0239AACAC}" type="slidenum">
              <a:rPr lang="en-US" smtClean="0"/>
              <a:t>‹#›</a:t>
            </a:fld>
            <a:endParaRPr lang="en-US"/>
          </a:p>
        </p:txBody>
      </p:sp>
    </p:spTree>
    <p:extLst>
      <p:ext uri="{BB962C8B-B14F-4D97-AF65-F5344CB8AC3E}">
        <p14:creationId xmlns:p14="http://schemas.microsoft.com/office/powerpoint/2010/main" val="4063197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6E83BF-5ABB-4086-BCF6-AAB24B822B28}" type="datetimeFigureOut">
              <a:rPr lang="en-US" smtClean="0"/>
              <a:t>4/12/2023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8D3466-F732-423A-BB42-7BD0239AACAC}" type="slidenum">
              <a:rPr lang="en-US" smtClean="0"/>
              <a:t>‹#›</a:t>
            </a:fld>
            <a:endParaRPr lang="en-US"/>
          </a:p>
        </p:txBody>
      </p:sp>
    </p:spTree>
    <p:extLst>
      <p:ext uri="{BB962C8B-B14F-4D97-AF65-F5344CB8AC3E}">
        <p14:creationId xmlns:p14="http://schemas.microsoft.com/office/powerpoint/2010/main" val="27366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86E83BF-5ABB-4086-BCF6-AAB24B822B28}" type="datetimeFigureOut">
              <a:rPr lang="en-US" smtClean="0"/>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8D3466-F732-423A-BB42-7BD0239AACAC}" type="slidenum">
              <a:rPr lang="en-US" smtClean="0"/>
              <a:t>‹#›</a:t>
            </a:fld>
            <a:endParaRPr lang="en-US"/>
          </a:p>
        </p:txBody>
      </p:sp>
    </p:spTree>
    <p:extLst>
      <p:ext uri="{BB962C8B-B14F-4D97-AF65-F5344CB8AC3E}">
        <p14:creationId xmlns:p14="http://schemas.microsoft.com/office/powerpoint/2010/main" val="1045201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86E83BF-5ABB-4086-BCF6-AAB24B822B28}" type="datetimeFigureOut">
              <a:rPr lang="en-US" smtClean="0"/>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8D3466-F732-423A-BB42-7BD0239AACAC}" type="slidenum">
              <a:rPr lang="en-US" smtClean="0"/>
              <a:t>‹#›</a:t>
            </a:fld>
            <a:endParaRPr lang="en-US"/>
          </a:p>
        </p:txBody>
      </p:sp>
    </p:spTree>
    <p:extLst>
      <p:ext uri="{BB962C8B-B14F-4D97-AF65-F5344CB8AC3E}">
        <p14:creationId xmlns:p14="http://schemas.microsoft.com/office/powerpoint/2010/main" val="3721700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E83BF-5ABB-4086-BCF6-AAB24B822B28}" type="datetimeFigureOut">
              <a:rPr lang="en-US" smtClean="0"/>
              <a:t>4/12/2023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8D3466-F732-423A-BB42-7BD0239AACAC}" type="slidenum">
              <a:rPr lang="en-US" smtClean="0"/>
              <a:t>‹#›</a:t>
            </a:fld>
            <a:endParaRPr lang="en-US"/>
          </a:p>
        </p:txBody>
      </p:sp>
    </p:spTree>
    <p:extLst>
      <p:ext uri="{BB962C8B-B14F-4D97-AF65-F5344CB8AC3E}">
        <p14:creationId xmlns:p14="http://schemas.microsoft.com/office/powerpoint/2010/main" val="2238473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ebrews%202;5-18%20exegetical%20paper%20with%20bookmarks%20and%20additions.docx#Whoisthi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ebrews%202;5-18%20exegetical%20paper%20with%20bookmarks%20and%20additions.docx"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Atonement Accomplished by Our High Priest</a:t>
            </a:r>
          </a:p>
        </p:txBody>
      </p:sp>
      <p:sp>
        <p:nvSpPr>
          <p:cNvPr id="3" name="Subtitle 2"/>
          <p:cNvSpPr>
            <a:spLocks noGrp="1"/>
          </p:cNvSpPr>
          <p:nvPr>
            <p:ph type="subTitle" idx="1"/>
          </p:nvPr>
        </p:nvSpPr>
        <p:spPr/>
        <p:txBody>
          <a:bodyPr/>
          <a:lstStyle/>
          <a:p>
            <a:r>
              <a:rPr lang="en-US"/>
              <a:t>Hebrews 2:5-18</a:t>
            </a:r>
            <a:endParaRPr lang="en-US" dirty="0"/>
          </a:p>
        </p:txBody>
      </p:sp>
    </p:spTree>
    <p:extLst>
      <p:ext uri="{BB962C8B-B14F-4D97-AF65-F5344CB8AC3E}">
        <p14:creationId xmlns:p14="http://schemas.microsoft.com/office/powerpoint/2010/main" val="4241420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077C-E9A8-474D-857E-6990D86B50C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640D8BC-9CF6-41E6-9AE3-5C7E2A13F441}"/>
              </a:ext>
            </a:extLst>
          </p:cNvPr>
          <p:cNvSpPr>
            <a:spLocks noGrp="1"/>
          </p:cNvSpPr>
          <p:nvPr>
            <p:ph idx="1"/>
          </p:nvPr>
        </p:nvSpPr>
        <p:spPr>
          <a:xfrm>
            <a:off x="838200" y="1825625"/>
            <a:ext cx="10515600" cy="4548542"/>
          </a:xfrm>
        </p:spPr>
        <p:txBody>
          <a:bodyPr>
            <a:normAutofit lnSpcReduction="10000"/>
          </a:bodyPr>
          <a:lstStyle/>
          <a:p>
            <a:pPr marL="0" indent="0">
              <a:buNone/>
            </a:pPr>
            <a:r>
              <a:rPr lang="en-US" dirty="0"/>
              <a:t>(Heb 2:6-8 KJV) </a:t>
            </a:r>
            <a:r>
              <a:rPr lang="en-US" baseline="30000" dirty="0"/>
              <a:t>“</a:t>
            </a:r>
            <a:r>
              <a:rPr lang="en-US" dirty="0"/>
              <a:t>But one in a certain place testified, saying, What is man, that thou art mindful of him? or the son of man, that thou </a:t>
            </a:r>
            <a:r>
              <a:rPr lang="en-US" dirty="0" err="1"/>
              <a:t>visitest</a:t>
            </a:r>
            <a:r>
              <a:rPr lang="en-US" dirty="0"/>
              <a:t> him? </a:t>
            </a:r>
            <a:r>
              <a:rPr lang="en-US" baseline="30000" dirty="0"/>
              <a:t>7</a:t>
            </a:r>
            <a:r>
              <a:rPr lang="en-US" dirty="0"/>
              <a:t> Thou </a:t>
            </a:r>
            <a:r>
              <a:rPr lang="en-US" dirty="0" err="1"/>
              <a:t>madest</a:t>
            </a:r>
            <a:r>
              <a:rPr lang="en-US" dirty="0"/>
              <a:t> him a little lower than the angels; thou </a:t>
            </a:r>
            <a:r>
              <a:rPr lang="en-US" dirty="0" err="1"/>
              <a:t>crownedst</a:t>
            </a:r>
            <a:r>
              <a:rPr lang="en-US" dirty="0"/>
              <a:t> him with glory and </a:t>
            </a:r>
            <a:r>
              <a:rPr lang="en-US" dirty="0" err="1"/>
              <a:t>honour</a:t>
            </a:r>
            <a:r>
              <a:rPr lang="en-US" dirty="0"/>
              <a:t>, and didst set him over the works of thy hands: </a:t>
            </a:r>
            <a:r>
              <a:rPr lang="en-US" baseline="30000" dirty="0"/>
              <a:t>8</a:t>
            </a:r>
            <a:r>
              <a:rPr lang="en-US" dirty="0"/>
              <a:t> Thou hast put all things in subjection under his feet. For in that he put all in subjection under him, he left nothing </a:t>
            </a:r>
            <a:r>
              <a:rPr lang="en-US" i="1" dirty="0"/>
              <a:t>that is </a:t>
            </a:r>
            <a:r>
              <a:rPr lang="en-US" dirty="0"/>
              <a:t>not put under him. But now we see not yet all things put under him.”</a:t>
            </a:r>
          </a:p>
          <a:p>
            <a:pPr marL="0" indent="0">
              <a:buNone/>
            </a:pPr>
            <a:r>
              <a:rPr lang="en-US" dirty="0"/>
              <a:t>In this section, the Hebrews writer begins to ask about the place of man and the habitation subjected to man.  He starts this by quoting Psalm 8, “Why are you concerned for man, and why did you take the time to look out for man as a creature?”  The angels have their place, what about the place of man before God? Note the 8</a:t>
            </a:r>
            <a:r>
              <a:rPr lang="en-US" baseline="30000" dirty="0"/>
              <a:t>th</a:t>
            </a:r>
            <a:r>
              <a:rPr lang="en-US" dirty="0"/>
              <a:t> Psalm.</a:t>
            </a:r>
          </a:p>
        </p:txBody>
      </p:sp>
    </p:spTree>
    <p:extLst>
      <p:ext uri="{BB962C8B-B14F-4D97-AF65-F5344CB8AC3E}">
        <p14:creationId xmlns:p14="http://schemas.microsoft.com/office/powerpoint/2010/main" val="1993022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7C88F-E94A-48E5-8FAF-226A8E817B9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5DE978DC-6CC0-4412-8FEE-9FF0ACA8608F}"/>
              </a:ext>
            </a:extLst>
          </p:cNvPr>
          <p:cNvSpPr>
            <a:spLocks noGrp="1"/>
          </p:cNvSpPr>
          <p:nvPr>
            <p:ph idx="1"/>
          </p:nvPr>
        </p:nvSpPr>
        <p:spPr>
          <a:xfrm>
            <a:off x="838200" y="1825624"/>
            <a:ext cx="10515600" cy="4291091"/>
          </a:xfrm>
        </p:spPr>
        <p:txBody>
          <a:bodyPr>
            <a:normAutofit/>
          </a:bodyPr>
          <a:lstStyle/>
          <a:p>
            <a:pPr marL="0" indent="0">
              <a:buNone/>
            </a:pPr>
            <a:r>
              <a:rPr lang="en-US" b="1" dirty="0"/>
              <a:t>Psalm 8:3-9</a:t>
            </a:r>
            <a:r>
              <a:rPr lang="en-US" dirty="0"/>
              <a:t> &lt;To the chief Musician upon </a:t>
            </a:r>
            <a:r>
              <a:rPr lang="en-US" dirty="0" err="1"/>
              <a:t>Gittith</a:t>
            </a:r>
            <a:r>
              <a:rPr lang="en-US" dirty="0"/>
              <a:t>, A Psalm of David.&gt; </a:t>
            </a:r>
            <a:r>
              <a:rPr lang="en-US" baseline="30000" dirty="0"/>
              <a:t>3</a:t>
            </a:r>
            <a:r>
              <a:rPr lang="en-US" dirty="0"/>
              <a:t> When I consider thy heavens, the work of thy fingers, the moon and the stars, which thou hast ordained; </a:t>
            </a:r>
            <a:r>
              <a:rPr lang="en-US" baseline="30000" dirty="0"/>
              <a:t>4</a:t>
            </a:r>
            <a:r>
              <a:rPr lang="en-US" dirty="0"/>
              <a:t> What is man, that thou art mindful of him? and the son of man, that thou </a:t>
            </a:r>
            <a:r>
              <a:rPr lang="en-US" dirty="0" err="1"/>
              <a:t>visitest</a:t>
            </a:r>
            <a:r>
              <a:rPr lang="en-US" dirty="0"/>
              <a:t> him? </a:t>
            </a:r>
            <a:r>
              <a:rPr lang="en-US" baseline="30000" dirty="0"/>
              <a:t>5</a:t>
            </a:r>
            <a:r>
              <a:rPr lang="en-US" dirty="0"/>
              <a:t> For thou hast made him a little lower than the angels, and hast crowned him with glory and </a:t>
            </a:r>
            <a:r>
              <a:rPr lang="en-US" dirty="0" err="1"/>
              <a:t>honour</a:t>
            </a:r>
            <a:r>
              <a:rPr lang="en-US" dirty="0"/>
              <a:t>. </a:t>
            </a:r>
            <a:r>
              <a:rPr lang="en-US" baseline="30000" dirty="0"/>
              <a:t>6</a:t>
            </a:r>
            <a:r>
              <a:rPr lang="en-US" dirty="0"/>
              <a:t> Thou </a:t>
            </a:r>
            <a:r>
              <a:rPr lang="en-US" dirty="0" err="1"/>
              <a:t>madest</a:t>
            </a:r>
            <a:r>
              <a:rPr lang="en-US" dirty="0"/>
              <a:t> him to have dominion over the works of thy hands; thou hast put all </a:t>
            </a:r>
            <a:r>
              <a:rPr lang="en-US" i="1" dirty="0"/>
              <a:t>things </a:t>
            </a:r>
            <a:r>
              <a:rPr lang="en-US" dirty="0"/>
              <a:t>under his feet: </a:t>
            </a:r>
            <a:r>
              <a:rPr lang="en-US" baseline="30000" dirty="0"/>
              <a:t>7</a:t>
            </a:r>
            <a:r>
              <a:rPr lang="en-US" dirty="0"/>
              <a:t> All sheep and oxen, yea, and the beasts of the field; </a:t>
            </a:r>
            <a:r>
              <a:rPr lang="en-US" baseline="30000" dirty="0"/>
              <a:t>8</a:t>
            </a:r>
            <a:r>
              <a:rPr lang="en-US" dirty="0"/>
              <a:t> The fowl of the air, and the fish of the sea, </a:t>
            </a:r>
            <a:r>
              <a:rPr lang="en-US" i="1" dirty="0"/>
              <a:t>and whatsoever </a:t>
            </a:r>
            <a:r>
              <a:rPr lang="en-US" dirty="0" err="1"/>
              <a:t>passeth</a:t>
            </a:r>
            <a:r>
              <a:rPr lang="en-US" dirty="0"/>
              <a:t> through the paths of the seas. </a:t>
            </a:r>
            <a:r>
              <a:rPr lang="en-US" baseline="30000" dirty="0"/>
              <a:t>9</a:t>
            </a:r>
            <a:r>
              <a:rPr lang="en-US" dirty="0"/>
              <a:t> O LORD our Lord, how excellent </a:t>
            </a:r>
            <a:r>
              <a:rPr lang="en-US" i="1" dirty="0"/>
              <a:t>is </a:t>
            </a:r>
            <a:r>
              <a:rPr lang="en-US" dirty="0"/>
              <a:t>thy name in all the earth!</a:t>
            </a:r>
          </a:p>
        </p:txBody>
      </p:sp>
    </p:spTree>
    <p:extLst>
      <p:ext uri="{BB962C8B-B14F-4D97-AF65-F5344CB8AC3E}">
        <p14:creationId xmlns:p14="http://schemas.microsoft.com/office/powerpoint/2010/main" val="2228842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7C88F-E94A-48E5-8FAF-226A8E817B9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5DE978DC-6CC0-4412-8FEE-9FF0ACA8608F}"/>
              </a:ext>
            </a:extLst>
          </p:cNvPr>
          <p:cNvSpPr>
            <a:spLocks noGrp="1"/>
          </p:cNvSpPr>
          <p:nvPr>
            <p:ph idx="1"/>
          </p:nvPr>
        </p:nvSpPr>
        <p:spPr>
          <a:xfrm>
            <a:off x="838200" y="1825624"/>
            <a:ext cx="10515600" cy="4291091"/>
          </a:xfrm>
        </p:spPr>
        <p:txBody>
          <a:bodyPr>
            <a:normAutofit/>
          </a:bodyPr>
          <a:lstStyle/>
          <a:p>
            <a:pPr marL="0" indent="0">
              <a:buNone/>
            </a:pPr>
            <a:r>
              <a:rPr lang="en-US" dirty="0"/>
              <a:t>Made a little lower than the angels –</a:t>
            </a:r>
          </a:p>
          <a:p>
            <a:pPr marL="0" indent="0">
              <a:buNone/>
            </a:pPr>
            <a:r>
              <a:rPr lang="en-US" dirty="0"/>
              <a:t>When God made man to live on this earth he made him to be a little lower than the angels.</a:t>
            </a:r>
          </a:p>
          <a:p>
            <a:pPr marL="0" indent="0">
              <a:buNone/>
            </a:pPr>
            <a:r>
              <a:rPr lang="en-US" dirty="0"/>
              <a:t>Little – not a reference to degree but to time.  Being a little lower than the angels is not referring to how much lower than the angels, but rather to man being made lower than the angels for a little time. It comes from “</a:t>
            </a:r>
            <a:r>
              <a:rPr lang="en-US" dirty="0" err="1"/>
              <a:t>brachu</a:t>
            </a:r>
            <a:r>
              <a:rPr lang="en-US" dirty="0"/>
              <a:t>” meaning, “</a:t>
            </a:r>
            <a:r>
              <a:rPr lang="en-US" b="1" dirty="0"/>
              <a:t>pert. to being brief in duration, </a:t>
            </a:r>
            <a:r>
              <a:rPr lang="en-US" b="1" i="1" dirty="0"/>
              <a:t>brief, short, </a:t>
            </a:r>
            <a:r>
              <a:rPr lang="en-US" dirty="0"/>
              <a:t>of time” (BDAG). Man was only intended to be lower (in status) than the angels for a short time (while in his earthly habitation), but not in his eternal home.  </a:t>
            </a:r>
          </a:p>
        </p:txBody>
      </p:sp>
    </p:spTree>
    <p:extLst>
      <p:ext uri="{BB962C8B-B14F-4D97-AF65-F5344CB8AC3E}">
        <p14:creationId xmlns:p14="http://schemas.microsoft.com/office/powerpoint/2010/main" val="1906149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7C88F-E94A-48E5-8FAF-226A8E817B9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5DE978DC-6CC0-4412-8FEE-9FF0ACA8608F}"/>
              </a:ext>
            </a:extLst>
          </p:cNvPr>
          <p:cNvSpPr>
            <a:spLocks noGrp="1"/>
          </p:cNvSpPr>
          <p:nvPr>
            <p:ph idx="1"/>
          </p:nvPr>
        </p:nvSpPr>
        <p:spPr>
          <a:xfrm>
            <a:off x="838200" y="1825624"/>
            <a:ext cx="10515600" cy="4291091"/>
          </a:xfrm>
        </p:spPr>
        <p:txBody>
          <a:bodyPr>
            <a:normAutofit/>
          </a:bodyPr>
          <a:lstStyle/>
          <a:p>
            <a:pPr marL="0" indent="0">
              <a:buNone/>
            </a:pPr>
            <a:r>
              <a:rPr lang="en-US" dirty="0"/>
              <a:t>Crowned with glory and honor – God gave man attributes of glory and splendor: James </a:t>
            </a:r>
            <a:r>
              <a:rPr lang="en-US" dirty="0" err="1"/>
              <a:t>Boice</a:t>
            </a:r>
            <a:r>
              <a:rPr lang="en-US" dirty="0"/>
              <a:t> states, “This is an effective way of identifying man with God and of saying that he has been made in God’s image, reflecting God’s glory in a way other parts of the creation do not.” </a:t>
            </a:r>
            <a:r>
              <a:rPr lang="en-US" sz="2400" dirty="0"/>
              <a:t>James Montgomery </a:t>
            </a:r>
            <a:r>
              <a:rPr lang="en-US" sz="2400" dirty="0" err="1"/>
              <a:t>Boice</a:t>
            </a:r>
            <a:r>
              <a:rPr lang="en-US" sz="2400" dirty="0"/>
              <a:t>, Psalms 1–41: An Expositional Commentary (Grand Rapids, MI: Baker Books, 2005), 70.</a:t>
            </a:r>
          </a:p>
          <a:p>
            <a:pPr marL="0" indent="0">
              <a:buNone/>
            </a:pPr>
            <a:r>
              <a:rPr lang="en-US" dirty="0"/>
              <a:t>This in effect states that while he made man lower than angels for a time, yet he also showed the worth of man when he made him in the image of God, which is never said of angels.  </a:t>
            </a:r>
          </a:p>
        </p:txBody>
      </p:sp>
    </p:spTree>
    <p:extLst>
      <p:ext uri="{BB962C8B-B14F-4D97-AF65-F5344CB8AC3E}">
        <p14:creationId xmlns:p14="http://schemas.microsoft.com/office/powerpoint/2010/main" val="3374574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7C88F-E94A-48E5-8FAF-226A8E817B9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5DE978DC-6CC0-4412-8FEE-9FF0ACA8608F}"/>
              </a:ext>
            </a:extLst>
          </p:cNvPr>
          <p:cNvSpPr>
            <a:spLocks noGrp="1"/>
          </p:cNvSpPr>
          <p:nvPr>
            <p:ph idx="1"/>
          </p:nvPr>
        </p:nvSpPr>
        <p:spPr>
          <a:xfrm>
            <a:off x="838200" y="1825624"/>
            <a:ext cx="10515600" cy="4291091"/>
          </a:xfrm>
        </p:spPr>
        <p:txBody>
          <a:bodyPr>
            <a:normAutofit fontScale="77500" lnSpcReduction="20000"/>
          </a:bodyPr>
          <a:lstStyle/>
          <a:p>
            <a:pPr marL="0" indent="0">
              <a:buNone/>
            </a:pPr>
            <a:r>
              <a:rPr lang="en-US" b="1" dirty="0" err="1"/>
              <a:t>Vss</a:t>
            </a:r>
            <a:r>
              <a:rPr lang="en-US" b="1" dirty="0"/>
              <a:t> 6-8 </a:t>
            </a:r>
            <a:r>
              <a:rPr lang="en-US" dirty="0"/>
              <a:t>To whom is this referring in this psalm?  Who is man in this psalm  (Your comments.)</a:t>
            </a:r>
          </a:p>
          <a:p>
            <a:pPr marL="0" indent="0">
              <a:buNone/>
            </a:pPr>
            <a:r>
              <a:rPr lang="en-US" dirty="0"/>
              <a:t>Some </a:t>
            </a:r>
            <a:r>
              <a:rPr lang="en-US" dirty="0">
                <a:hlinkClick r:id="rId2" action="ppaction://hlinkfile"/>
              </a:rPr>
              <a:t>interesting answers</a:t>
            </a:r>
            <a:r>
              <a:rPr lang="en-US" dirty="0"/>
              <a:t>: </a:t>
            </a:r>
          </a:p>
          <a:p>
            <a:pPr marL="0" indent="0">
              <a:buNone/>
            </a:pPr>
            <a:r>
              <a:rPr lang="en-US" dirty="0"/>
              <a:t>Now note with me this concept from Hebrews 2:6-8.  At the same time this present world was made, God made another world, another habitation for man. (</a:t>
            </a:r>
            <a:r>
              <a:rPr lang="en-US" dirty="0" err="1"/>
              <a:t>cf</a:t>
            </a:r>
            <a:r>
              <a:rPr lang="en-US" dirty="0"/>
              <a:t> Hebrews 4:3 “</a:t>
            </a:r>
            <a:r>
              <a:rPr lang="en-US" baseline="30000" dirty="0"/>
              <a:t>3</a:t>
            </a:r>
            <a:r>
              <a:rPr lang="en-US" dirty="0"/>
              <a:t> For we which have believed do enter into rest, as he said, As I have sworn in my wrath, if they </a:t>
            </a:r>
            <a:r>
              <a:rPr lang="en-US" u="sng" dirty="0"/>
              <a:t>shall enter into my rest</a:t>
            </a:r>
            <a:r>
              <a:rPr lang="en-US" dirty="0"/>
              <a:t>: although the </a:t>
            </a:r>
            <a:r>
              <a:rPr lang="en-US" u="sng" dirty="0"/>
              <a:t>works were finished from the foundation of the world</a:t>
            </a:r>
            <a:r>
              <a:rPr lang="en-US" dirty="0"/>
              <a:t>.)”  Thus, at the foundation of the world, this earthly world was made, and at the same time our final rest in a world to come was also made. That the first world was placed in subjection to man is evident from Genesis 1:26-30.  But David in Psalm 8:6 says, “Thou </a:t>
            </a:r>
            <a:r>
              <a:rPr lang="en-US" dirty="0" err="1"/>
              <a:t>madest</a:t>
            </a:r>
            <a:r>
              <a:rPr lang="en-US" dirty="0"/>
              <a:t> him to </a:t>
            </a:r>
            <a:r>
              <a:rPr lang="en-US" u="sng" dirty="0"/>
              <a:t>have dominion over the works </a:t>
            </a:r>
            <a:r>
              <a:rPr lang="en-US" dirty="0"/>
              <a:t>of thy hands; thou hast </a:t>
            </a:r>
            <a:r>
              <a:rPr lang="en-US" u="sng" dirty="0"/>
              <a:t>put all </a:t>
            </a:r>
            <a:r>
              <a:rPr lang="en-US" i="1" u="sng" dirty="0"/>
              <a:t>things </a:t>
            </a:r>
            <a:r>
              <a:rPr lang="en-US" u="sng" dirty="0"/>
              <a:t>under his feet</a:t>
            </a:r>
            <a:r>
              <a:rPr lang="en-US" dirty="0"/>
              <a:t>.”  Thus, it is evident that when God made two worlds for man, both were intended to be man’s habitation: one material habitation (this earthly world) for time; one spiritual habitation (the final rest) for eternity.  But both were made at the beginning of time.  </a:t>
            </a:r>
          </a:p>
        </p:txBody>
      </p:sp>
    </p:spTree>
    <p:extLst>
      <p:ext uri="{BB962C8B-B14F-4D97-AF65-F5344CB8AC3E}">
        <p14:creationId xmlns:p14="http://schemas.microsoft.com/office/powerpoint/2010/main" val="3974560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7C88F-E94A-48E5-8FAF-226A8E817B9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5DE978DC-6CC0-4412-8FEE-9FF0ACA8608F}"/>
              </a:ext>
            </a:extLst>
          </p:cNvPr>
          <p:cNvSpPr>
            <a:spLocks noGrp="1"/>
          </p:cNvSpPr>
          <p:nvPr>
            <p:ph idx="1"/>
          </p:nvPr>
        </p:nvSpPr>
        <p:spPr>
          <a:xfrm>
            <a:off x="838200" y="1825624"/>
            <a:ext cx="10515600" cy="4291091"/>
          </a:xfrm>
        </p:spPr>
        <p:txBody>
          <a:bodyPr>
            <a:normAutofit fontScale="85000" lnSpcReduction="20000"/>
          </a:bodyPr>
          <a:lstStyle/>
          <a:p>
            <a:pPr marL="0" indent="0">
              <a:buNone/>
            </a:pPr>
            <a:r>
              <a:rPr lang="en-US" b="1" dirty="0" err="1"/>
              <a:t>Vss</a:t>
            </a:r>
            <a:r>
              <a:rPr lang="en-US" b="1" dirty="0"/>
              <a:t> 6-8 </a:t>
            </a:r>
            <a:r>
              <a:rPr lang="en-US" dirty="0"/>
              <a:t>To whom is this referring in this psalm?  </a:t>
            </a:r>
          </a:p>
          <a:p>
            <a:pPr marL="0" indent="0">
              <a:buNone/>
            </a:pPr>
            <a:r>
              <a:rPr lang="en-US" dirty="0"/>
              <a:t>The problem concerning “the world to come” is then stated in verse 8, “Thou hast put all things in subjection under his feet. For in that he put all in subjection under him, he left nothing </a:t>
            </a:r>
            <a:r>
              <a:rPr lang="en-US" i="1" dirty="0"/>
              <a:t>that is </a:t>
            </a:r>
            <a:r>
              <a:rPr lang="en-US" dirty="0"/>
              <a:t>not put under him. But </a:t>
            </a:r>
            <a:r>
              <a:rPr lang="en-US" u="sng" dirty="0"/>
              <a:t>now we see not yet all things put under him.</a:t>
            </a:r>
            <a:r>
              <a:rPr lang="en-US" dirty="0"/>
              <a:t>” (Heb 2:8 KJV)</a:t>
            </a:r>
          </a:p>
          <a:p>
            <a:pPr marL="0" indent="0">
              <a:buNone/>
            </a:pPr>
            <a:r>
              <a:rPr lang="en-US" dirty="0"/>
              <a:t>God put all things in subjection under man, all things that God made at the foundation of the world.  And that includes all things, and leaves nothing out pertaining to the things that God made for man at the foundation of the world: both the material earth, and the spiritual final rest, the world to come.  But something happened that made it not possible for man to inherit his final habitation, the world to come.  Not all things are put under man.  Man’s final home cannot become his home, because it was a land of rest that could only be entered by men having no sin upon their souls. Man sinned and fell short of the glory of God, and this made it so that they could not have dominion over the world to come, which was a part of all that God desired to place under subjection to man. </a:t>
            </a:r>
          </a:p>
        </p:txBody>
      </p:sp>
    </p:spTree>
    <p:extLst>
      <p:ext uri="{BB962C8B-B14F-4D97-AF65-F5344CB8AC3E}">
        <p14:creationId xmlns:p14="http://schemas.microsoft.com/office/powerpoint/2010/main" val="2105931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p:txBody>
          <a:bodyPr/>
          <a:lstStyle/>
          <a:p>
            <a:pPr marL="0" indent="0">
              <a:buNone/>
            </a:pPr>
            <a:r>
              <a:rPr lang="en-US" dirty="0"/>
              <a:t>What a predicament for man.  He had been given an eternal home from the foundation of the world, but lost his right to it because of sin. What could he do to regain his lost, spiritual, eternal world to come?  Man had nothing in his power to regain his loss.  </a:t>
            </a:r>
          </a:p>
          <a:p>
            <a:pPr marL="0" indent="0">
              <a:buNone/>
            </a:pPr>
            <a:endParaRPr lang="en-US" dirty="0"/>
          </a:p>
          <a:p>
            <a:pPr marL="0" indent="0" algn="ctr">
              <a:buNone/>
            </a:pPr>
            <a:r>
              <a:rPr lang="en-US" sz="4400" dirty="0"/>
              <a:t>Was there no answer to man’s predicament?</a:t>
            </a:r>
          </a:p>
          <a:p>
            <a:pPr marL="0" indent="0">
              <a:buNone/>
            </a:pPr>
            <a:endParaRPr lang="en-US" dirty="0"/>
          </a:p>
          <a:p>
            <a:pPr marL="0" indent="0">
              <a:buNone/>
            </a:pPr>
            <a:r>
              <a:rPr lang="en-US" dirty="0"/>
              <a:t>The Hebrews writer says, “</a:t>
            </a:r>
            <a:r>
              <a:rPr lang="en-US" sz="3200" b="1" dirty="0"/>
              <a:t>yes there is an answer</a:t>
            </a:r>
            <a:r>
              <a:rPr lang="en-US" dirty="0"/>
              <a:t>,” VS 9</a:t>
            </a:r>
          </a:p>
        </p:txBody>
      </p:sp>
    </p:spTree>
    <p:extLst>
      <p:ext uri="{BB962C8B-B14F-4D97-AF65-F5344CB8AC3E}">
        <p14:creationId xmlns:p14="http://schemas.microsoft.com/office/powerpoint/2010/main" val="76692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p:txBody>
          <a:bodyPr>
            <a:normAutofit fontScale="85000" lnSpcReduction="20000"/>
          </a:bodyPr>
          <a:lstStyle/>
          <a:p>
            <a:pPr marL="0" indent="0">
              <a:buNone/>
            </a:pPr>
            <a:r>
              <a:rPr lang="en-US" dirty="0"/>
              <a:t>God’s answer to man’s problem.</a:t>
            </a:r>
          </a:p>
          <a:p>
            <a:pPr marL="0" indent="0">
              <a:buNone/>
            </a:pPr>
            <a:r>
              <a:rPr lang="en-US" dirty="0"/>
              <a:t>Vs 9 “But we see Jesus, who was made a little lower than the angels for the suffering of death, crowned with glory and </a:t>
            </a:r>
            <a:r>
              <a:rPr lang="en-US" dirty="0" err="1"/>
              <a:t>honour</a:t>
            </a:r>
            <a:r>
              <a:rPr lang="en-US" dirty="0"/>
              <a:t>; that he by the grace of God should taste death for every man.”</a:t>
            </a:r>
          </a:p>
          <a:p>
            <a:pPr marL="0" indent="0">
              <a:buNone/>
            </a:pPr>
            <a:endParaRPr lang="en-US" dirty="0"/>
          </a:p>
          <a:p>
            <a:pPr marL="0" indent="0">
              <a:buNone/>
            </a:pPr>
            <a:r>
              <a:rPr lang="en-US" dirty="0"/>
              <a:t>Note: Jesus likewise was made for a little while lower than the angels, and crowned with glory and honor, just like man.  In other words, in order to return man to his promised home, Jesus had to become a man.  He had to become in all points like man: lower for a time than the angels, made in the image of God as was man.  And the entire reason for his coming in human form was: “for the suffering of death;” to “taste death for every man.”  The penalty for man’s sin was eternal death in separation from God, and having no hope of his eternal home. Jesus came to pay the penalty for man, so that he would take upon himself man’s deserved death and man would inherit his undeserved home. </a:t>
            </a:r>
          </a:p>
          <a:p>
            <a:pPr marL="0" indent="0">
              <a:buNone/>
            </a:pPr>
            <a:endParaRPr lang="en-US" dirty="0"/>
          </a:p>
        </p:txBody>
      </p:sp>
    </p:spTree>
    <p:extLst>
      <p:ext uri="{BB962C8B-B14F-4D97-AF65-F5344CB8AC3E}">
        <p14:creationId xmlns:p14="http://schemas.microsoft.com/office/powerpoint/2010/main" val="3868509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p:txBody>
          <a:bodyPr>
            <a:normAutofit fontScale="92500" lnSpcReduction="20000"/>
          </a:bodyPr>
          <a:lstStyle/>
          <a:p>
            <a:pPr marL="0" indent="0">
              <a:buNone/>
            </a:pPr>
            <a:r>
              <a:rPr lang="en-US" dirty="0"/>
              <a:t>God’s answer to man’s problem.</a:t>
            </a:r>
          </a:p>
          <a:p>
            <a:pPr marL="0" indent="0">
              <a:buNone/>
            </a:pPr>
            <a:r>
              <a:rPr lang="en-US" dirty="0"/>
              <a:t>Vs 9 “But we see Jesus, who was made a little lower than the angels for the suffering of death, crowned with glory and </a:t>
            </a:r>
            <a:r>
              <a:rPr lang="en-US" dirty="0" err="1"/>
              <a:t>honour</a:t>
            </a:r>
            <a:r>
              <a:rPr lang="en-US" dirty="0"/>
              <a:t>; that he by the grace of God should taste death for every man.”</a:t>
            </a:r>
          </a:p>
          <a:p>
            <a:pPr marL="0" indent="0">
              <a:buNone/>
            </a:pPr>
            <a:r>
              <a:rPr lang="en-US" dirty="0"/>
              <a:t>“By the grace of God.” All that Jesus did was done by the grace (or free favor and assistance of God for man).  Undeserving man was again favored by his Creator so that God might return to sinful man the world to come which God had made at the foundation of the world, and set within man’s dominion.  What man lost through sin, he regained through Jesus’s death for him.  The first and second worlds for our habitation were both given out of pure grace and love to us at the beginning.  And when we lost the world to come by our rejection of his love and wisdom through our sin, God through grace again intervened to give it back to us again.  What a heavenly Father!!!</a:t>
            </a:r>
          </a:p>
          <a:p>
            <a:pPr marL="0" indent="0">
              <a:buNone/>
            </a:pPr>
            <a:endParaRPr lang="en-US" dirty="0"/>
          </a:p>
        </p:txBody>
      </p:sp>
    </p:spTree>
    <p:extLst>
      <p:ext uri="{BB962C8B-B14F-4D97-AF65-F5344CB8AC3E}">
        <p14:creationId xmlns:p14="http://schemas.microsoft.com/office/powerpoint/2010/main" val="125061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p:txBody>
          <a:bodyPr>
            <a:normAutofit/>
          </a:bodyPr>
          <a:lstStyle/>
          <a:p>
            <a:pPr marL="0" indent="0">
              <a:buNone/>
            </a:pPr>
            <a:r>
              <a:rPr lang="en-US" dirty="0"/>
              <a:t>God’s answer to man’s problem.</a:t>
            </a:r>
          </a:p>
          <a:p>
            <a:pPr marL="0" indent="0">
              <a:buNone/>
            </a:pPr>
            <a:r>
              <a:rPr lang="en-US" dirty="0"/>
              <a:t>Vs 10 For it became him, for whom </a:t>
            </a:r>
            <a:r>
              <a:rPr lang="en-US" i="1" dirty="0"/>
              <a:t>are </a:t>
            </a:r>
            <a:r>
              <a:rPr lang="en-US" dirty="0"/>
              <a:t>all things, and by whom </a:t>
            </a:r>
            <a:r>
              <a:rPr lang="en-US" i="1" dirty="0"/>
              <a:t>are </a:t>
            </a:r>
            <a:r>
              <a:rPr lang="en-US" dirty="0"/>
              <a:t>all things, in bringing many sons unto glory, to make the captain of their salvation perfect through sufferings. (Heb 2:10 KJV)</a:t>
            </a:r>
          </a:p>
          <a:p>
            <a:pPr marL="0" indent="0">
              <a:buNone/>
            </a:pPr>
            <a:r>
              <a:rPr lang="en-US" dirty="0"/>
              <a:t>It became him - be </a:t>
            </a:r>
            <a:r>
              <a:rPr lang="en-US" b="1" i="1" dirty="0"/>
              <a:t>fitting, be seemly/suitable (BDAG).  </a:t>
            </a:r>
            <a:r>
              <a:rPr lang="en-US" dirty="0"/>
              <a:t>The Son of man came to do something for man.  He came to save man from his sins so that man could inherit the world to come.  God had to do something to make Jesus fit or suitable for that purpose.  Now the overall purpose being accomplished was to bring men to glory, the world to come, over which men had lost dominion because of sin.  </a:t>
            </a:r>
          </a:p>
        </p:txBody>
      </p:sp>
    </p:spTree>
    <p:extLst>
      <p:ext uri="{BB962C8B-B14F-4D97-AF65-F5344CB8AC3E}">
        <p14:creationId xmlns:p14="http://schemas.microsoft.com/office/powerpoint/2010/main" val="471616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077C-E9A8-474D-857E-6990D86B50C2}"/>
              </a:ext>
            </a:extLst>
          </p:cNvPr>
          <p:cNvSpPr>
            <a:spLocks noGrp="1"/>
          </p:cNvSpPr>
          <p:nvPr>
            <p:ph type="title"/>
          </p:nvPr>
        </p:nvSpPr>
        <p:spPr/>
        <p:txBody>
          <a:bodyPr/>
          <a:lstStyle/>
          <a:p>
            <a:r>
              <a:rPr lang="en-US" dirty="0"/>
              <a:t>Overview of the Second Extended Argument (2:5—4:16)</a:t>
            </a:r>
          </a:p>
        </p:txBody>
      </p:sp>
      <p:sp>
        <p:nvSpPr>
          <p:cNvPr id="3" name="Content Placeholder 2">
            <a:extLst>
              <a:ext uri="{FF2B5EF4-FFF2-40B4-BE49-F238E27FC236}">
                <a16:creationId xmlns:a16="http://schemas.microsoft.com/office/drawing/2014/main" id="{7640D8BC-9CF6-41E6-9AE3-5C7E2A13F441}"/>
              </a:ext>
            </a:extLst>
          </p:cNvPr>
          <p:cNvSpPr>
            <a:spLocks noGrp="1"/>
          </p:cNvSpPr>
          <p:nvPr>
            <p:ph idx="1"/>
          </p:nvPr>
        </p:nvSpPr>
        <p:spPr/>
        <p:txBody>
          <a:bodyPr>
            <a:normAutofit/>
          </a:bodyPr>
          <a:lstStyle/>
          <a:p>
            <a:pPr marL="0" indent="0">
              <a:buNone/>
            </a:pPr>
            <a:r>
              <a:rPr lang="en-US" dirty="0"/>
              <a:t>See “</a:t>
            </a:r>
            <a:r>
              <a:rPr lang="en-US" dirty="0">
                <a:hlinkClick r:id="rId2" action="ppaction://hlinkfile"/>
              </a:rPr>
              <a:t>The World to Come</a:t>
            </a:r>
            <a:r>
              <a:rPr lang="en-US" dirty="0"/>
              <a:t>” by Stephen Atnip, which contains the outline of 1:1 –  4:16..</a:t>
            </a:r>
          </a:p>
          <a:p>
            <a:pPr marL="0" indent="0">
              <a:buNone/>
            </a:pPr>
            <a:endParaRPr lang="en-US" dirty="0"/>
          </a:p>
        </p:txBody>
      </p:sp>
    </p:spTree>
    <p:extLst>
      <p:ext uri="{BB962C8B-B14F-4D97-AF65-F5344CB8AC3E}">
        <p14:creationId xmlns:p14="http://schemas.microsoft.com/office/powerpoint/2010/main" val="3951176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p:txBody>
          <a:bodyPr>
            <a:normAutofit lnSpcReduction="10000"/>
          </a:bodyPr>
          <a:lstStyle/>
          <a:p>
            <a:pPr marL="0" indent="0">
              <a:buNone/>
            </a:pPr>
            <a:r>
              <a:rPr lang="en-US" dirty="0"/>
              <a:t>God’s answer to man’s problem.</a:t>
            </a:r>
          </a:p>
          <a:p>
            <a:pPr marL="0" indent="0">
              <a:buNone/>
            </a:pPr>
            <a:r>
              <a:rPr lang="en-US" dirty="0"/>
              <a:t>Vs 10 For it became him, for whom </a:t>
            </a:r>
            <a:r>
              <a:rPr lang="en-US" i="1" dirty="0"/>
              <a:t>are </a:t>
            </a:r>
            <a:r>
              <a:rPr lang="en-US" dirty="0"/>
              <a:t>all things, and by whom </a:t>
            </a:r>
            <a:r>
              <a:rPr lang="en-US" i="1" dirty="0"/>
              <a:t>are </a:t>
            </a:r>
            <a:r>
              <a:rPr lang="en-US" dirty="0"/>
              <a:t>all things, in bringing many sons unto glory, to make the captain of their salvation perfect through sufferings. (Heb 2:10 KJV)</a:t>
            </a:r>
          </a:p>
          <a:p>
            <a:pPr marL="0" indent="0">
              <a:buNone/>
            </a:pPr>
            <a:r>
              <a:rPr lang="en-US" dirty="0"/>
              <a:t>For whom and by whom are all things – He is the Creator of all things and He is the One for Whom everything was created (</a:t>
            </a:r>
            <a:r>
              <a:rPr lang="en-US" dirty="0" err="1"/>
              <a:t>cf</a:t>
            </a:r>
            <a:r>
              <a:rPr lang="en-US" dirty="0"/>
              <a:t> John 1:1-3). He is fully caring for everything that was made for Him. Man was made by Him and for Him. Therefore, He exercises every protection and help for the betterment of His creature. Man is the constant object of Christ’s attentions, and activities in this creation. Jesus never intended to make us and then forget us.  </a:t>
            </a:r>
          </a:p>
        </p:txBody>
      </p:sp>
    </p:spTree>
    <p:extLst>
      <p:ext uri="{BB962C8B-B14F-4D97-AF65-F5344CB8AC3E}">
        <p14:creationId xmlns:p14="http://schemas.microsoft.com/office/powerpoint/2010/main" val="2478744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p:txBody>
          <a:bodyPr>
            <a:normAutofit lnSpcReduction="10000"/>
          </a:bodyPr>
          <a:lstStyle/>
          <a:p>
            <a:pPr marL="0" indent="0">
              <a:buNone/>
            </a:pPr>
            <a:r>
              <a:rPr lang="en-US" dirty="0"/>
              <a:t>God’s answer to man’s problem.</a:t>
            </a:r>
          </a:p>
          <a:p>
            <a:pPr marL="0" indent="0">
              <a:buNone/>
            </a:pPr>
            <a:r>
              <a:rPr lang="en-US" dirty="0"/>
              <a:t>Vs 10 For it became him, for whom </a:t>
            </a:r>
            <a:r>
              <a:rPr lang="en-US" i="1" dirty="0"/>
              <a:t>are </a:t>
            </a:r>
            <a:r>
              <a:rPr lang="en-US" dirty="0"/>
              <a:t>all things, and by whom </a:t>
            </a:r>
            <a:r>
              <a:rPr lang="en-US" i="1" dirty="0"/>
              <a:t>are </a:t>
            </a:r>
            <a:r>
              <a:rPr lang="en-US" dirty="0"/>
              <a:t>all things, in bringing many sons unto glory, to make the captain of their salvation perfect through sufferings. (Heb 2:10 KJV)</a:t>
            </a:r>
          </a:p>
          <a:p>
            <a:pPr marL="0" indent="0">
              <a:buNone/>
            </a:pPr>
            <a:r>
              <a:rPr lang="en-US" dirty="0"/>
              <a:t>In bringing many sons unto glory – to bring them to glory is to bring them to the world to come. His entrance into this world for man was to restore the world to come to be man’s eternal habitable world to come. Here it is called “glory.” Jesus made that glorious world which he intended we should inhabit, and Jesus is bringing the sons of God home to it. But in order to accomplish this he had to become one of us humans.</a:t>
            </a:r>
          </a:p>
        </p:txBody>
      </p:sp>
    </p:spTree>
    <p:extLst>
      <p:ext uri="{BB962C8B-B14F-4D97-AF65-F5344CB8AC3E}">
        <p14:creationId xmlns:p14="http://schemas.microsoft.com/office/powerpoint/2010/main" val="5676177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p:txBody>
          <a:bodyPr>
            <a:normAutofit fontScale="85000" lnSpcReduction="20000"/>
          </a:bodyPr>
          <a:lstStyle/>
          <a:p>
            <a:pPr marL="0" indent="0">
              <a:buNone/>
            </a:pPr>
            <a:r>
              <a:rPr lang="en-US" dirty="0"/>
              <a:t>God’s answer to man’s problem.</a:t>
            </a:r>
          </a:p>
          <a:p>
            <a:pPr marL="0" indent="0">
              <a:buNone/>
            </a:pPr>
            <a:r>
              <a:rPr lang="en-US" dirty="0"/>
              <a:t>Vs 10 For it became him, for whom </a:t>
            </a:r>
            <a:r>
              <a:rPr lang="en-US" i="1" dirty="0"/>
              <a:t>are </a:t>
            </a:r>
            <a:r>
              <a:rPr lang="en-US" dirty="0"/>
              <a:t>all things, and by whom </a:t>
            </a:r>
            <a:r>
              <a:rPr lang="en-US" i="1" dirty="0"/>
              <a:t>are </a:t>
            </a:r>
            <a:r>
              <a:rPr lang="en-US" dirty="0"/>
              <a:t>all things, in bringing many sons unto glory, to make the captain of their salvation perfect through sufferings. (Heb 2:10 KJV)</a:t>
            </a:r>
          </a:p>
          <a:p>
            <a:pPr marL="0" indent="0">
              <a:buNone/>
            </a:pPr>
            <a:r>
              <a:rPr lang="en-US" dirty="0"/>
              <a:t>In order to accomplish this purpose several things had to be accomplished by the Son.</a:t>
            </a:r>
          </a:p>
          <a:p>
            <a:pPr marL="0" indent="0">
              <a:buNone/>
            </a:pPr>
            <a:r>
              <a:rPr lang="en-US" dirty="0"/>
              <a:t>1.	He had to be the “captain of man’s salvation.” Captain – </a:t>
            </a:r>
            <a:r>
              <a:rPr lang="en-US" dirty="0" err="1"/>
              <a:t>archegos</a:t>
            </a:r>
            <a:r>
              <a:rPr lang="en-US" dirty="0"/>
              <a:t> - </a:t>
            </a:r>
            <a:r>
              <a:rPr lang="en-US" b="1" dirty="0"/>
              <a:t>one who begins </a:t>
            </a:r>
            <a:r>
              <a:rPr lang="en-US" b="1" dirty="0" err="1"/>
              <a:t>someth</a:t>
            </a:r>
            <a:r>
              <a:rPr lang="en-US" b="1" dirty="0"/>
              <a:t>. that is first in a series, … one who begins or originates, … founder</a:t>
            </a:r>
            <a:r>
              <a:rPr lang="en-US" dirty="0"/>
              <a:t> (BDAG), the pioneer leader (</a:t>
            </a:r>
            <a:r>
              <a:rPr lang="en-US" dirty="0" err="1"/>
              <a:t>Louw</a:t>
            </a:r>
            <a:r>
              <a:rPr lang="en-US" dirty="0"/>
              <a:t>-Nida), strictly </a:t>
            </a:r>
            <a:r>
              <a:rPr lang="en-US" i="1" dirty="0"/>
              <a:t>one who goes first on the path</a:t>
            </a:r>
            <a:r>
              <a:rPr lang="en-US" dirty="0"/>
              <a:t>; … as one who causes something to begin </a:t>
            </a:r>
            <a:r>
              <a:rPr lang="en-US" i="1" dirty="0"/>
              <a:t>originator, founder, initiator (Friberg).</a:t>
            </a:r>
            <a:r>
              <a:rPr lang="en-US" dirty="0"/>
              <a:t> Someone had to lead the sons of men into their world to come.   None of them could lead the way.  Jesus was to be the leader out of this world and into the world to come.  He would show the way and go before man in entering the world to come. But something had to be done by him in order for men to be able to follow him out of this world and into the world to come.</a:t>
            </a:r>
          </a:p>
        </p:txBody>
      </p:sp>
    </p:spTree>
    <p:extLst>
      <p:ext uri="{BB962C8B-B14F-4D97-AF65-F5344CB8AC3E}">
        <p14:creationId xmlns:p14="http://schemas.microsoft.com/office/powerpoint/2010/main" val="33641632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a:xfrm>
            <a:off x="838200" y="1825624"/>
            <a:ext cx="10515600" cy="5032376"/>
          </a:xfrm>
        </p:spPr>
        <p:txBody>
          <a:bodyPr>
            <a:normAutofit fontScale="77500" lnSpcReduction="20000"/>
          </a:bodyPr>
          <a:lstStyle/>
          <a:p>
            <a:pPr marL="0" indent="0">
              <a:buNone/>
            </a:pPr>
            <a:r>
              <a:rPr lang="en-US" dirty="0"/>
              <a:t>God’s answer to man’s problem.</a:t>
            </a:r>
          </a:p>
          <a:p>
            <a:pPr marL="0" indent="0">
              <a:buNone/>
            </a:pPr>
            <a:r>
              <a:rPr lang="en-US" dirty="0"/>
              <a:t>Vs 10 For it became him, for whom </a:t>
            </a:r>
            <a:r>
              <a:rPr lang="en-US" i="1" dirty="0"/>
              <a:t>are </a:t>
            </a:r>
            <a:r>
              <a:rPr lang="en-US" dirty="0"/>
              <a:t>all things, and by whom </a:t>
            </a:r>
            <a:r>
              <a:rPr lang="en-US" i="1" dirty="0"/>
              <a:t>are </a:t>
            </a:r>
            <a:r>
              <a:rPr lang="en-US" dirty="0"/>
              <a:t>all things, in bringing many sons unto glory, to make the captain of their salvation perfect through sufferings. (Heb 2:10 KJV)</a:t>
            </a:r>
          </a:p>
          <a:p>
            <a:pPr marL="0" indent="0">
              <a:buNone/>
            </a:pPr>
            <a:r>
              <a:rPr lang="en-US" dirty="0"/>
              <a:t>In order to accomplish this purpose several things had to be accomplished by the Son.</a:t>
            </a:r>
          </a:p>
          <a:p>
            <a:pPr marL="0" indent="0">
              <a:buNone/>
            </a:pPr>
            <a:r>
              <a:rPr lang="en-US" dirty="0"/>
              <a:t>2.	He had to first be “made perfect” for the task by God. This is not a movement from moral or intellectual imperfection to moral or intellectual perfection.  The term </a:t>
            </a:r>
            <a:r>
              <a:rPr lang="el-GR" dirty="0" err="1"/>
              <a:t>τελειῶσαι</a:t>
            </a:r>
            <a:r>
              <a:rPr lang="en-US" dirty="0"/>
              <a:t> (Heb 2:10 BGT) means something brought to its goal </a:t>
            </a:r>
            <a:r>
              <a:rPr lang="en-US" sz="2000" dirty="0"/>
              <a:t>[F. Wilbur Gingrich, </a:t>
            </a:r>
            <a:r>
              <a:rPr lang="en-US" sz="2000" i="1" dirty="0"/>
              <a:t>Shorter Lexicon of the Greek New Testament</a:t>
            </a:r>
            <a:r>
              <a:rPr lang="en-US" sz="2000" dirty="0"/>
              <a:t>, ed. Frederick W. Danker, 2nd ed. (Chicago: University of Chicago Press, 1983), </a:t>
            </a:r>
            <a:r>
              <a:rPr lang="en-US" sz="2000" dirty="0" err="1"/>
              <a:t>s.v.</a:t>
            </a:r>
            <a:r>
              <a:rPr lang="en-US" sz="2000" dirty="0"/>
              <a:t> </a:t>
            </a:r>
            <a:r>
              <a:rPr lang="en-US" sz="2000" dirty="0" err="1"/>
              <a:t>teleioo</a:t>
            </a:r>
            <a:r>
              <a:rPr lang="en-US" sz="2000" dirty="0"/>
              <a:t>, </a:t>
            </a:r>
            <a:r>
              <a:rPr lang="en-US" sz="2000" dirty="0" err="1"/>
              <a:t>BibleWorks</a:t>
            </a:r>
            <a:r>
              <a:rPr lang="en-US" sz="2000" dirty="0"/>
              <a:t>. v.8.]</a:t>
            </a:r>
            <a:r>
              <a:rPr lang="en-US" dirty="0"/>
              <a:t>   The means of God’s bringing the Son to His purpose in entering the world as a human was by having Him suffer the death that man feared and which held man in bondage, and was keeping man out of his new home.  This suffering of death for every man was the ending purpose for which Christ came into the world (Thompson, </a:t>
            </a:r>
            <a:r>
              <a:rPr lang="en-US" i="1" dirty="0"/>
              <a:t>Hebrews</a:t>
            </a:r>
            <a:r>
              <a:rPr lang="en-US" dirty="0"/>
              <a:t>, 65).  The perfecting was the act of His suffering death, thereby making Him the perfect sacrifice for sinful men.  Until He died that suffering death, He was not yet ready to lead men to the world to come, not because of any inherent weakness in Himself, but because the act which made Him the “captain of their salvation,” was not yet completed. When He died that death, He was now the perfected sacrifice. And man could now follow Jesus as a sinless human into the world to come, which God had prepared for man from the foundation of the world.</a:t>
            </a:r>
          </a:p>
          <a:p>
            <a:pPr marL="0" indent="0">
              <a:buNone/>
            </a:pPr>
            <a:endParaRPr lang="en-US" dirty="0"/>
          </a:p>
        </p:txBody>
      </p:sp>
    </p:spTree>
    <p:extLst>
      <p:ext uri="{BB962C8B-B14F-4D97-AF65-F5344CB8AC3E}">
        <p14:creationId xmlns:p14="http://schemas.microsoft.com/office/powerpoint/2010/main" val="38825059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a:xfrm>
            <a:off x="838200" y="1825625"/>
            <a:ext cx="10515600" cy="4823750"/>
          </a:xfrm>
        </p:spPr>
        <p:txBody>
          <a:bodyPr>
            <a:normAutofit fontScale="77500" lnSpcReduction="20000"/>
          </a:bodyPr>
          <a:lstStyle/>
          <a:p>
            <a:pPr marL="0" indent="0">
              <a:buNone/>
            </a:pPr>
            <a:r>
              <a:rPr lang="en-US" dirty="0"/>
              <a:t>God’s answer to man’s problem.</a:t>
            </a:r>
          </a:p>
          <a:p>
            <a:pPr marL="0" indent="0">
              <a:buNone/>
            </a:pPr>
            <a:r>
              <a:rPr lang="en-US" dirty="0"/>
              <a:t>Vs 10 For it became him, for whom </a:t>
            </a:r>
            <a:r>
              <a:rPr lang="en-US" i="1" dirty="0"/>
              <a:t>are </a:t>
            </a:r>
            <a:r>
              <a:rPr lang="en-US" dirty="0"/>
              <a:t>all things, and by whom </a:t>
            </a:r>
            <a:r>
              <a:rPr lang="en-US" i="1" dirty="0"/>
              <a:t>are </a:t>
            </a:r>
            <a:r>
              <a:rPr lang="en-US" dirty="0"/>
              <a:t>all things, in bringing many sons unto glory, to make the captain of their salvation perfect through sufferings. (Heb 2:10 KJV)</a:t>
            </a:r>
          </a:p>
          <a:p>
            <a:pPr marL="0" indent="0">
              <a:buNone/>
            </a:pPr>
            <a:r>
              <a:rPr lang="en-US" dirty="0"/>
              <a:t>In order to accomplish this purpose several things had to be accomplished by the Son.</a:t>
            </a:r>
          </a:p>
          <a:p>
            <a:pPr marL="0" indent="0">
              <a:buNone/>
            </a:pPr>
            <a:r>
              <a:rPr lang="en-US" dirty="0"/>
              <a:t>3.	The reader must note, however, that the suffering was plural, “sufferings.”  Now this may refer to the many sufferings He underwent on that day of crucifixion, but later in this chapter we are introduced to this Jesus as our High Priest, and are told that His suffering was also necessary so that His people might see Him as One Who had suffered as they had, and thereby was able to succor them in their similar trials (2:17, 18).  Again, the temptation under consideration is examined more closely in 4:14-16, at which point he mentions that Jesus was tempted “in all points” like they were being tempted.  Thus, the perfecting of Jesus through suffering was for both sacrificial Offering and sacrificial </a:t>
            </a:r>
            <a:r>
              <a:rPr lang="en-US" dirty="0" err="1"/>
              <a:t>Offerer</a:t>
            </a:r>
            <a:r>
              <a:rPr lang="en-US" dirty="0"/>
              <a:t> as high priest to aid in the endurance of our temptations or struggles.  Thompson notes: “’That perfecting involved a whole sequence of events: his proving in suffering, his redemptive death to fulfill the divine requirements for the perfect expiation of sins, and his exaltation to glory and honor” (Peterson 1982, 73). It was the qualification for his service as eternal high priest (5:9–10; 7:28).”</a:t>
            </a:r>
          </a:p>
        </p:txBody>
      </p:sp>
    </p:spTree>
    <p:extLst>
      <p:ext uri="{BB962C8B-B14F-4D97-AF65-F5344CB8AC3E}">
        <p14:creationId xmlns:p14="http://schemas.microsoft.com/office/powerpoint/2010/main" val="37799598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a:xfrm>
            <a:off x="838200" y="1825625"/>
            <a:ext cx="10515600" cy="4291090"/>
          </a:xfrm>
        </p:spPr>
        <p:txBody>
          <a:bodyPr>
            <a:normAutofit fontScale="77500" lnSpcReduction="20000"/>
          </a:bodyPr>
          <a:lstStyle/>
          <a:p>
            <a:pPr marL="0" indent="0">
              <a:buNone/>
            </a:pPr>
            <a:r>
              <a:rPr lang="en-US" dirty="0"/>
              <a:t>God’s answer to man’s problem.</a:t>
            </a:r>
          </a:p>
          <a:p>
            <a:pPr marL="0" indent="0">
              <a:buNone/>
            </a:pPr>
            <a:r>
              <a:rPr lang="en-US" dirty="0"/>
              <a:t>Vs 10 For it became him, for whom </a:t>
            </a:r>
            <a:r>
              <a:rPr lang="en-US" i="1" dirty="0"/>
              <a:t>are </a:t>
            </a:r>
            <a:r>
              <a:rPr lang="en-US" dirty="0"/>
              <a:t>all things, and by whom </a:t>
            </a:r>
            <a:r>
              <a:rPr lang="en-US" i="1" dirty="0"/>
              <a:t>are </a:t>
            </a:r>
            <a:r>
              <a:rPr lang="en-US" dirty="0"/>
              <a:t>all things, in bringing many sons unto glory, to make the captain of their salvation perfect through sufferings. (Heb 2:10 KJV)</a:t>
            </a:r>
          </a:p>
          <a:p>
            <a:pPr marL="0" indent="0">
              <a:buNone/>
            </a:pPr>
            <a:r>
              <a:rPr lang="en-US" dirty="0"/>
              <a:t>In order to accomplish this purpose several things had to be accomplished by the Son.</a:t>
            </a:r>
          </a:p>
          <a:p>
            <a:pPr marL="0" indent="0">
              <a:buNone/>
            </a:pPr>
            <a:r>
              <a:rPr lang="en-US" dirty="0"/>
              <a:t>4.	This suffering results in Jesus becoming </a:t>
            </a:r>
            <a:r>
              <a:rPr lang="el-GR" dirty="0" err="1"/>
              <a:t>ἀρχηγὸν</a:t>
            </a:r>
            <a:r>
              <a:rPr lang="el-GR" dirty="0"/>
              <a:t> </a:t>
            </a:r>
            <a:r>
              <a:rPr lang="el-GR" dirty="0" err="1"/>
              <a:t>τῆς</a:t>
            </a:r>
            <a:r>
              <a:rPr lang="el-GR" dirty="0"/>
              <a:t> </a:t>
            </a:r>
            <a:r>
              <a:rPr lang="el-GR" dirty="0" err="1"/>
              <a:t>σωτηρίας</a:t>
            </a:r>
            <a:r>
              <a:rPr lang="en-US" dirty="0"/>
              <a:t> (Heb 2:10 BGT). To accomplish the task of leading many sons to glory, it was necessary first that one blaze the trail to the place God always intended man should go in the world to come.  The path Leader was Jesus, subjecting death to Himself, so making a way for man to overcome the subjecting power of death.  He also led the way through the myriad types of trials and temptations so that man might rely fully on Jesus’ aid throughout this life with its sufferings and trials, through death, and on into the world to come.  In every situation, Jesus blazed the path and leads us home at last so that we may finally have the world to come under our subjection, as we have had this present world under our subjection.  </a:t>
            </a:r>
          </a:p>
          <a:p>
            <a:endParaRPr lang="en-US" dirty="0"/>
          </a:p>
        </p:txBody>
      </p:sp>
    </p:spTree>
    <p:extLst>
      <p:ext uri="{BB962C8B-B14F-4D97-AF65-F5344CB8AC3E}">
        <p14:creationId xmlns:p14="http://schemas.microsoft.com/office/powerpoint/2010/main" val="22616928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a:xfrm>
            <a:off x="838200" y="1825625"/>
            <a:ext cx="10515600" cy="4291090"/>
          </a:xfrm>
        </p:spPr>
        <p:txBody>
          <a:bodyPr>
            <a:normAutofit fontScale="92500" lnSpcReduction="20000"/>
          </a:bodyPr>
          <a:lstStyle/>
          <a:p>
            <a:pPr marL="0" indent="0">
              <a:buNone/>
            </a:pPr>
            <a:r>
              <a:rPr lang="en-US" dirty="0"/>
              <a:t>God’s answer to man’s problem.</a:t>
            </a:r>
          </a:p>
          <a:p>
            <a:pPr marL="0" indent="0">
              <a:buNone/>
            </a:pPr>
            <a:r>
              <a:rPr lang="en-US" dirty="0"/>
              <a:t>Vs 10 For it became him, for whom </a:t>
            </a:r>
            <a:r>
              <a:rPr lang="en-US" i="1" dirty="0"/>
              <a:t>are </a:t>
            </a:r>
            <a:r>
              <a:rPr lang="en-US" dirty="0"/>
              <a:t>all things, and by whom </a:t>
            </a:r>
            <a:r>
              <a:rPr lang="en-US" i="1" dirty="0"/>
              <a:t>are </a:t>
            </a:r>
            <a:r>
              <a:rPr lang="en-US" dirty="0"/>
              <a:t>all things, in bringing many sons unto glory, to make the captain of their salvation perfect through sufferings. (Heb 2:10 KJV)</a:t>
            </a:r>
          </a:p>
          <a:p>
            <a:pPr marL="0" indent="0">
              <a:buNone/>
            </a:pPr>
            <a:r>
              <a:rPr lang="en-US" dirty="0"/>
              <a:t>Finally, note that this action on the part of God was not because man had any right to this world to come.  This world and all created things were created by God and for His purposes.  God can and does give this part of His creation (the world to come) to whom He wishes, and withholds it from whom He wishes, because is it is His by right of creatorship.  And those to whom He gives it receive it only in accordance with His eternal purposes.  It was made by Him and for Him, not by man.  Man is gifted this world to come, and actually granted admission to it, only because of what God did through His suffering Son, who died at Calvary.</a:t>
            </a:r>
          </a:p>
          <a:p>
            <a:endParaRPr lang="en-US" dirty="0"/>
          </a:p>
        </p:txBody>
      </p:sp>
    </p:spTree>
    <p:extLst>
      <p:ext uri="{BB962C8B-B14F-4D97-AF65-F5344CB8AC3E}">
        <p14:creationId xmlns:p14="http://schemas.microsoft.com/office/powerpoint/2010/main" val="23023375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a:xfrm>
            <a:off x="838200" y="1825625"/>
            <a:ext cx="10515600" cy="4291090"/>
          </a:xfrm>
        </p:spPr>
        <p:txBody>
          <a:bodyPr>
            <a:normAutofit fontScale="92500" lnSpcReduction="10000"/>
          </a:bodyPr>
          <a:lstStyle/>
          <a:p>
            <a:pPr marL="0" indent="0">
              <a:buNone/>
            </a:pPr>
            <a:r>
              <a:rPr lang="en-US" dirty="0"/>
              <a:t>God’s answer to man’s problem.</a:t>
            </a:r>
          </a:p>
          <a:p>
            <a:pPr marL="0" indent="0">
              <a:buNone/>
            </a:pPr>
            <a:r>
              <a:rPr lang="en-US" dirty="0"/>
              <a:t>Vs 11 For both he that </a:t>
            </a:r>
            <a:r>
              <a:rPr lang="en-US" dirty="0" err="1"/>
              <a:t>sanctifieth</a:t>
            </a:r>
            <a:r>
              <a:rPr lang="en-US" dirty="0"/>
              <a:t> and they who are sanctified </a:t>
            </a:r>
            <a:r>
              <a:rPr lang="en-US" i="1" dirty="0"/>
              <a:t>are </a:t>
            </a:r>
            <a:r>
              <a:rPr lang="en-US" dirty="0"/>
              <a:t>all of one: for which cause he is not ashamed to call them brethren,</a:t>
            </a:r>
          </a:p>
          <a:p>
            <a:pPr marL="0" indent="0">
              <a:buNone/>
            </a:pPr>
            <a:r>
              <a:rPr lang="en-US" dirty="0"/>
              <a:t>Vs 11 continues the concept of Jesus perfected work in our behalf.  He is the sanctifier of all those that follow his leadership, and thereby they become one.  This phrase “all of one </a:t>
            </a:r>
            <a:r>
              <a:rPr lang="el-GR" dirty="0" err="1"/>
              <a:t>ἐξ</a:t>
            </a:r>
            <a:r>
              <a:rPr lang="el-GR" dirty="0"/>
              <a:t> </a:t>
            </a:r>
            <a:r>
              <a:rPr lang="el-GR" dirty="0" err="1"/>
              <a:t>ἑνὸς</a:t>
            </a:r>
            <a:r>
              <a:rPr lang="el-GR" dirty="0"/>
              <a:t> </a:t>
            </a:r>
            <a:r>
              <a:rPr lang="el-GR" dirty="0" err="1"/>
              <a:t>πάντες</a:t>
            </a:r>
            <a:r>
              <a:rPr lang="el-GR" dirty="0"/>
              <a:t> </a:t>
            </a:r>
            <a:r>
              <a:rPr lang="en-US" dirty="0"/>
              <a:t>(Heb 2:11 BGT)” presents a problem.  Is it all of one nature or all of one God, speaking of the Father who designed the plan?  The term </a:t>
            </a:r>
            <a:r>
              <a:rPr lang="el-GR" dirty="0" err="1"/>
              <a:t>ἑνὸς</a:t>
            </a:r>
            <a:r>
              <a:rPr lang="en-US" dirty="0"/>
              <a:t> (Heb 2:11 BYZ) does not really help us.  But the term </a:t>
            </a:r>
            <a:r>
              <a:rPr lang="el-GR" dirty="0" err="1"/>
              <a:t>ἐξ</a:t>
            </a:r>
            <a:r>
              <a:rPr lang="en-US" dirty="0"/>
              <a:t> (Heb 2:11 BGT) may help us, since it basically denotes “extension from a source.”  Both the Sanctifier and those sanctified through Him form a unity based on the One Who was the Source Who planned and brought it all into being for humanity’s benefit. </a:t>
            </a:r>
          </a:p>
          <a:p>
            <a:pPr marL="0" indent="0">
              <a:buNone/>
            </a:pPr>
            <a:endParaRPr lang="en-US" dirty="0"/>
          </a:p>
        </p:txBody>
      </p:sp>
    </p:spTree>
    <p:extLst>
      <p:ext uri="{BB962C8B-B14F-4D97-AF65-F5344CB8AC3E}">
        <p14:creationId xmlns:p14="http://schemas.microsoft.com/office/powerpoint/2010/main" val="31017637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a:xfrm>
            <a:off x="838200" y="1825625"/>
            <a:ext cx="10515600" cy="4667250"/>
          </a:xfrm>
        </p:spPr>
        <p:txBody>
          <a:bodyPr>
            <a:normAutofit lnSpcReduction="10000"/>
          </a:bodyPr>
          <a:lstStyle/>
          <a:p>
            <a:pPr marL="0" indent="0">
              <a:buNone/>
            </a:pPr>
            <a:r>
              <a:rPr lang="en-US" dirty="0"/>
              <a:t>God’s answer to man’s problem.</a:t>
            </a:r>
          </a:p>
          <a:p>
            <a:pPr marL="0" indent="0">
              <a:buNone/>
            </a:pPr>
            <a:r>
              <a:rPr lang="en-US" dirty="0"/>
              <a:t>The result is that Jesus unashamedly calls those Whom He has sanctified by the Father’s plan His </a:t>
            </a:r>
            <a:r>
              <a:rPr lang="en-US" u="sng" dirty="0"/>
              <a:t>brethren</a:t>
            </a:r>
            <a:r>
              <a:rPr lang="en-US" dirty="0"/>
              <a:t>.  The father unites Jesus and all those now made holy and without the stain and defilement of sin upon them.  Sharing in their humanity and now sinless state by His work of sanctification, Jesus embraces them without shame into the family created by His Father’s plan. They are not sons of God in reference to deity, but they are sons of God in reference to their perfected state and relationship with God, by sanctification of their humanity in Christ, perfected humanity, that the perfect image of God is now seen in them because of the sanctifying work of Jesus taking on their human nature.  They are brothers with Jesus in a common humanity, now redeemed and made holy by the Son.</a:t>
            </a:r>
          </a:p>
          <a:p>
            <a:endParaRPr lang="en-US" dirty="0"/>
          </a:p>
        </p:txBody>
      </p:sp>
    </p:spTree>
    <p:extLst>
      <p:ext uri="{BB962C8B-B14F-4D97-AF65-F5344CB8AC3E}">
        <p14:creationId xmlns:p14="http://schemas.microsoft.com/office/powerpoint/2010/main" val="11108550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a:xfrm>
            <a:off x="838200" y="1825625"/>
            <a:ext cx="10515600" cy="4667250"/>
          </a:xfrm>
        </p:spPr>
        <p:txBody>
          <a:bodyPr>
            <a:normAutofit/>
          </a:bodyPr>
          <a:lstStyle/>
          <a:p>
            <a:pPr marL="0" indent="0">
              <a:buNone/>
            </a:pPr>
            <a:r>
              <a:rPr lang="en-US" dirty="0"/>
              <a:t>God’s answer to man’s problem.</a:t>
            </a:r>
          </a:p>
          <a:p>
            <a:pPr marL="0" indent="0">
              <a:buNone/>
            </a:pPr>
            <a:r>
              <a:rPr lang="en-US" dirty="0" err="1"/>
              <a:t>Vss</a:t>
            </a:r>
            <a:r>
              <a:rPr lang="en-US" dirty="0"/>
              <a:t> 12-13 Saying, I will declare thy name unto my brethren, in the midst of the church will I sing praise unto thee. And again, I will put my trust in him. And again, Behold I and the children which God hath given me. </a:t>
            </a:r>
          </a:p>
          <a:p>
            <a:pPr marL="0" indent="0">
              <a:buNone/>
            </a:pPr>
            <a:r>
              <a:rPr lang="en-US" dirty="0" err="1"/>
              <a:t>Vss</a:t>
            </a:r>
            <a:r>
              <a:rPr lang="en-US" dirty="0"/>
              <a:t> 12, 13 give OT corroboration of this effect of the sanctifying work of Jesus in his great suffering (Psalm 22:22), saying that as a result of his suffering and death, Jesus would have brethren with whom to praise God in a great assembly.  And again, in Isaiah 8:17, 18, the prophet notes the eager faith of the Messiah that his work of redemption will yield the desired results of his working his father’s plan, that it would produce children like unto himself in sanctified perfection.  </a:t>
            </a:r>
          </a:p>
          <a:p>
            <a:endParaRPr lang="en-US" dirty="0"/>
          </a:p>
        </p:txBody>
      </p:sp>
    </p:spTree>
    <p:extLst>
      <p:ext uri="{BB962C8B-B14F-4D97-AF65-F5344CB8AC3E}">
        <p14:creationId xmlns:p14="http://schemas.microsoft.com/office/powerpoint/2010/main" val="1069117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077C-E9A8-474D-857E-6990D86B50C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640D8BC-9CF6-41E6-9AE3-5C7E2A13F441}"/>
              </a:ext>
            </a:extLst>
          </p:cNvPr>
          <p:cNvSpPr>
            <a:spLocks noGrp="1"/>
          </p:cNvSpPr>
          <p:nvPr>
            <p:ph idx="1"/>
          </p:nvPr>
        </p:nvSpPr>
        <p:spPr>
          <a:xfrm>
            <a:off x="838200" y="1825625"/>
            <a:ext cx="10515600" cy="4667250"/>
          </a:xfrm>
        </p:spPr>
        <p:txBody>
          <a:bodyPr>
            <a:normAutofit fontScale="77500" lnSpcReduction="20000"/>
          </a:bodyPr>
          <a:lstStyle/>
          <a:p>
            <a:pPr marL="0" indent="0">
              <a:buNone/>
            </a:pPr>
            <a:r>
              <a:rPr lang="en-US" b="1" dirty="0"/>
              <a:t>We now notice the beginning of the second argument:</a:t>
            </a:r>
          </a:p>
          <a:p>
            <a:pPr marL="0" indent="0">
              <a:buNone/>
            </a:pPr>
            <a:r>
              <a:rPr lang="en-US" baseline="30000" dirty="0"/>
              <a:t>5</a:t>
            </a:r>
            <a:r>
              <a:rPr lang="en-US" dirty="0"/>
              <a:t> For unto the angels hath he not put in subjection the world to come, whereof we speak.</a:t>
            </a:r>
          </a:p>
          <a:p>
            <a:pPr marL="0" indent="0">
              <a:buNone/>
            </a:pPr>
            <a:r>
              <a:rPr lang="en-US" baseline="30000" dirty="0"/>
              <a:t>6</a:t>
            </a:r>
            <a:r>
              <a:rPr lang="en-US" dirty="0"/>
              <a:t> But one in a certain place testified, saying, What is man, that thou art mindful of him? or the son of man, that thou </a:t>
            </a:r>
            <a:r>
              <a:rPr lang="en-US" dirty="0" err="1"/>
              <a:t>visitest</a:t>
            </a:r>
            <a:r>
              <a:rPr lang="en-US" dirty="0"/>
              <a:t> him?</a:t>
            </a:r>
          </a:p>
          <a:p>
            <a:pPr marL="0" indent="0">
              <a:buNone/>
            </a:pPr>
            <a:r>
              <a:rPr lang="en-US" baseline="30000" dirty="0"/>
              <a:t>7</a:t>
            </a:r>
            <a:r>
              <a:rPr lang="en-US" dirty="0"/>
              <a:t> Thou </a:t>
            </a:r>
            <a:r>
              <a:rPr lang="en-US" dirty="0" err="1"/>
              <a:t>madest</a:t>
            </a:r>
            <a:r>
              <a:rPr lang="en-US" dirty="0"/>
              <a:t> him a little lower than the angels; thou </a:t>
            </a:r>
            <a:r>
              <a:rPr lang="en-US" dirty="0" err="1"/>
              <a:t>crownedst</a:t>
            </a:r>
            <a:r>
              <a:rPr lang="en-US" dirty="0"/>
              <a:t> him with glory and </a:t>
            </a:r>
            <a:r>
              <a:rPr lang="en-US" dirty="0" err="1"/>
              <a:t>honour</a:t>
            </a:r>
            <a:r>
              <a:rPr lang="en-US" dirty="0"/>
              <a:t>, and didst set him over the works of thy hands:</a:t>
            </a:r>
          </a:p>
          <a:p>
            <a:pPr marL="0" indent="0">
              <a:buNone/>
            </a:pPr>
            <a:r>
              <a:rPr lang="en-US" baseline="30000" dirty="0"/>
              <a:t>8</a:t>
            </a:r>
            <a:r>
              <a:rPr lang="en-US" dirty="0"/>
              <a:t> Thou hast put all things in subjection under his feet. For in that he put all in subjection under him, he left nothing </a:t>
            </a:r>
            <a:r>
              <a:rPr lang="en-US" i="1" dirty="0"/>
              <a:t>that is </a:t>
            </a:r>
            <a:r>
              <a:rPr lang="en-US" dirty="0"/>
              <a:t>not put under him. But now we see not yet all things put under him.</a:t>
            </a:r>
          </a:p>
          <a:p>
            <a:pPr marL="0" indent="0">
              <a:buNone/>
            </a:pPr>
            <a:r>
              <a:rPr lang="en-US" baseline="30000" dirty="0"/>
              <a:t>9</a:t>
            </a:r>
            <a:r>
              <a:rPr lang="en-US" dirty="0"/>
              <a:t> But we see Jesus, who was made a little lower than the angels for the suffering of death, crowned with glory and </a:t>
            </a:r>
            <a:r>
              <a:rPr lang="en-US" dirty="0" err="1"/>
              <a:t>honour</a:t>
            </a:r>
            <a:r>
              <a:rPr lang="en-US" dirty="0"/>
              <a:t>; that he by the grace of God should taste death for every man.</a:t>
            </a:r>
          </a:p>
          <a:p>
            <a:pPr marL="0" indent="0">
              <a:buNone/>
            </a:pPr>
            <a:r>
              <a:rPr lang="en-US" baseline="30000" dirty="0"/>
              <a:t>10</a:t>
            </a:r>
            <a:r>
              <a:rPr lang="en-US" dirty="0"/>
              <a:t> For it became him, for whom </a:t>
            </a:r>
            <a:r>
              <a:rPr lang="en-US" i="1" dirty="0"/>
              <a:t>are </a:t>
            </a:r>
            <a:r>
              <a:rPr lang="en-US" dirty="0"/>
              <a:t>all things, and by whom </a:t>
            </a:r>
            <a:r>
              <a:rPr lang="en-US" i="1" dirty="0"/>
              <a:t>are </a:t>
            </a:r>
            <a:r>
              <a:rPr lang="en-US" dirty="0"/>
              <a:t>all things, in bringing many sons unto glory, to make the captain of their salvation perfect through sufferings. (Heb 2:5-10 KJV)</a:t>
            </a:r>
          </a:p>
        </p:txBody>
      </p:sp>
    </p:spTree>
    <p:extLst>
      <p:ext uri="{BB962C8B-B14F-4D97-AF65-F5344CB8AC3E}">
        <p14:creationId xmlns:p14="http://schemas.microsoft.com/office/powerpoint/2010/main" val="28554583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a:xfrm>
            <a:off x="838200" y="1825625"/>
            <a:ext cx="10515600" cy="4667250"/>
          </a:xfrm>
        </p:spPr>
        <p:txBody>
          <a:bodyPr>
            <a:normAutofit fontScale="92500" lnSpcReduction="20000"/>
          </a:bodyPr>
          <a:lstStyle/>
          <a:p>
            <a:pPr marL="0" indent="0">
              <a:buNone/>
            </a:pPr>
            <a:r>
              <a:rPr lang="en-US" dirty="0"/>
              <a:t>God’s answer to man’s problem.</a:t>
            </a:r>
          </a:p>
          <a:p>
            <a:pPr marL="0" indent="0">
              <a:buNone/>
            </a:pPr>
            <a:r>
              <a:rPr lang="en-US" dirty="0" err="1"/>
              <a:t>Vss</a:t>
            </a:r>
            <a:r>
              <a:rPr lang="en-US" dirty="0"/>
              <a:t> 14, 15 Forasmuch then as the children are partakers of flesh and blood, he also himself likewise took part of the same; that through death he might destroy him that had the power of death, that is, the devil; And deliver them who through fear of death were all their lifetime subject to bondage. </a:t>
            </a:r>
          </a:p>
          <a:p>
            <a:pPr marL="0" indent="0">
              <a:buNone/>
            </a:pPr>
            <a:r>
              <a:rPr lang="en-US" dirty="0" err="1"/>
              <a:t>Vss</a:t>
            </a:r>
            <a:r>
              <a:rPr lang="en-US" dirty="0"/>
              <a:t> 14, 15 go back to the reason for Jesus becoming for a little while lower than the angels.  The devil through the sting of sin, held men in subjection to the terrible power of death over them. Through sin, Satan had the power to keep man from the world to come. This instilled within man a sense of hopeless fear that we might forever be cut off from our intended home with God. In this subject state, men could never have their world to come.  Therefore, by Jesus becoming like man and overcoming sin and death, Satan, himself, was defeated by the God-man.  The only way of accomplishing this was for one like ourselves to defeat Satan and lead us home to the world to come.  This is what demanded that Jesus become flesh and blood. </a:t>
            </a:r>
          </a:p>
          <a:p>
            <a:endParaRPr lang="en-US" dirty="0"/>
          </a:p>
        </p:txBody>
      </p:sp>
    </p:spTree>
    <p:extLst>
      <p:ext uri="{BB962C8B-B14F-4D97-AF65-F5344CB8AC3E}">
        <p14:creationId xmlns:p14="http://schemas.microsoft.com/office/powerpoint/2010/main" val="15423555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a:xfrm>
            <a:off x="838200" y="1825625"/>
            <a:ext cx="10515600" cy="4667250"/>
          </a:xfrm>
        </p:spPr>
        <p:txBody>
          <a:bodyPr>
            <a:normAutofit fontScale="85000" lnSpcReduction="20000"/>
          </a:bodyPr>
          <a:lstStyle/>
          <a:p>
            <a:pPr marL="0" indent="0">
              <a:buNone/>
            </a:pPr>
            <a:r>
              <a:rPr lang="en-US" dirty="0"/>
              <a:t>God’s answer to man’s problem.</a:t>
            </a:r>
          </a:p>
          <a:p>
            <a:pPr marL="0" indent="0">
              <a:buNone/>
            </a:pPr>
            <a:r>
              <a:rPr lang="en-US" dirty="0" err="1"/>
              <a:t>Vss</a:t>
            </a:r>
            <a:r>
              <a:rPr lang="en-US" dirty="0"/>
              <a:t> 16 For verily he took not on </a:t>
            </a:r>
            <a:r>
              <a:rPr lang="en-US" i="1" dirty="0"/>
              <a:t>him the nature of </a:t>
            </a:r>
            <a:r>
              <a:rPr lang="en-US" dirty="0"/>
              <a:t>angels; but he took on him the seed of Abraham.</a:t>
            </a:r>
          </a:p>
          <a:p>
            <a:pPr marL="0" indent="0">
              <a:buNone/>
            </a:pPr>
            <a:r>
              <a:rPr lang="en-US" dirty="0"/>
              <a:t>For all the greatness given to angelic creatures, their superior status over man did not grant to them our world to come (vs 5).  Jesus’ help was to humanity alone, for His little time lower than angels was finished at His exaltation, and now is no more.  In doing this, He was also restoring our own status, which is presently below angels because we had been diminished by sin, for we too are only lesser for a time because of the redeeming work of Jesus.  It was not for angels that Jesus did His work of sacrifice, but for men, and especially for the children of Abraham whose very ethnic being He took upon himself, in becoming a Jewish man.  Of all men these Jews ought to realize that Jesus’ trials and death occurred in circumstances identical to their own, as an ethnic Peer.  This should cause them to follow Him all the more dearly. But, while giving them an ethnic Peer who overcame sin even under their law, it also includes all those who are the children of Abraham by faith (Galatians 3:29).</a:t>
            </a:r>
          </a:p>
        </p:txBody>
      </p:sp>
    </p:spTree>
    <p:extLst>
      <p:ext uri="{BB962C8B-B14F-4D97-AF65-F5344CB8AC3E}">
        <p14:creationId xmlns:p14="http://schemas.microsoft.com/office/powerpoint/2010/main" val="41288814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a:xfrm>
            <a:off x="838200" y="1825624"/>
            <a:ext cx="10515600" cy="4850383"/>
          </a:xfrm>
        </p:spPr>
        <p:txBody>
          <a:bodyPr>
            <a:normAutofit fontScale="77500" lnSpcReduction="20000"/>
          </a:bodyPr>
          <a:lstStyle/>
          <a:p>
            <a:pPr marL="0" indent="0">
              <a:buNone/>
            </a:pPr>
            <a:r>
              <a:rPr lang="en-US" dirty="0"/>
              <a:t>God’s answer to man’s problem.</a:t>
            </a:r>
          </a:p>
          <a:p>
            <a:pPr marL="0" indent="0">
              <a:buNone/>
            </a:pPr>
            <a:r>
              <a:rPr lang="en-US" dirty="0" err="1"/>
              <a:t>Vss</a:t>
            </a:r>
            <a:r>
              <a:rPr lang="en-US" dirty="0"/>
              <a:t> 17-18 Wherefore in all things it </a:t>
            </a:r>
            <a:r>
              <a:rPr lang="en-US" dirty="0" err="1"/>
              <a:t>behoved</a:t>
            </a:r>
            <a:r>
              <a:rPr lang="en-US" dirty="0"/>
              <a:t> him to be made like unto </a:t>
            </a:r>
            <a:r>
              <a:rPr lang="en-US" i="1" dirty="0"/>
              <a:t>his </a:t>
            </a:r>
            <a:r>
              <a:rPr lang="en-US" dirty="0"/>
              <a:t>brethren, that he might be a merciful and faithful high priest in things </a:t>
            </a:r>
            <a:r>
              <a:rPr lang="en-US" i="1" dirty="0"/>
              <a:t>pertaining </a:t>
            </a:r>
            <a:r>
              <a:rPr lang="en-US" dirty="0"/>
              <a:t>to God, to make reconciliation for the sins of the people. (For in that he himself hath suffered being tempted, he is able to </a:t>
            </a:r>
            <a:r>
              <a:rPr lang="en-US" dirty="0" err="1"/>
              <a:t>succour</a:t>
            </a:r>
            <a:r>
              <a:rPr lang="en-US" dirty="0"/>
              <a:t> them that are tempted. </a:t>
            </a:r>
          </a:p>
          <a:p>
            <a:pPr marL="0" indent="0">
              <a:buNone/>
            </a:pPr>
            <a:r>
              <a:rPr lang="en-US" dirty="0"/>
              <a:t>This special relationship with the fleshly descendants of Abraham who were modeling the coming Messiah’s sacrifice constantly upon their Mosaic altar, makes their need for appreciation for Jesus all the greater.  For they can actually see Jesus fulfill every vestige of what their law demanded for sanctification and justification upon the altar.  They of all people having had the type of a high priest fully demonstrated for them, should appreciate all the more His high priestly role in offering Himself as a sacrifice, an action accomplished as a high priest for them.  And further, Jesus had lived and died under every requirement of God laid upon humanity in its most stringent form under the law of Moses.  And He had gone the full distance without sin, thereby providing a trail blazer’s path for them to follow Him to their eternal land of rest.  He is full of mercy and faithfully ready to offer succor to them in whatever trial they undergo.  And because of this faithful mercy and succor given to them by His perfect and perfecting sacrificial life, they should no longer fear anything in following Him, even the loss of their own lives in death, for death no longer is an eternal sentence of bondage for them.</a:t>
            </a:r>
          </a:p>
        </p:txBody>
      </p:sp>
    </p:spTree>
    <p:extLst>
      <p:ext uri="{BB962C8B-B14F-4D97-AF65-F5344CB8AC3E}">
        <p14:creationId xmlns:p14="http://schemas.microsoft.com/office/powerpoint/2010/main" val="13268207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0D30-5404-4ABF-8617-5CE56DF10E1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E810DCC-C69D-4BD6-82BD-08C35502AF54}"/>
              </a:ext>
            </a:extLst>
          </p:cNvPr>
          <p:cNvSpPr>
            <a:spLocks noGrp="1"/>
          </p:cNvSpPr>
          <p:nvPr>
            <p:ph idx="1"/>
          </p:nvPr>
        </p:nvSpPr>
        <p:spPr>
          <a:xfrm>
            <a:off x="838200" y="1825624"/>
            <a:ext cx="10515600" cy="4850383"/>
          </a:xfrm>
        </p:spPr>
        <p:txBody>
          <a:bodyPr>
            <a:normAutofit lnSpcReduction="10000"/>
          </a:bodyPr>
          <a:lstStyle/>
          <a:p>
            <a:pPr marL="0" indent="0">
              <a:buNone/>
            </a:pPr>
            <a:r>
              <a:rPr lang="en-US" dirty="0"/>
              <a:t>God’s answer to man’s problem.  </a:t>
            </a:r>
          </a:p>
          <a:p>
            <a:pPr marL="0" indent="0">
              <a:buNone/>
            </a:pPr>
            <a:r>
              <a:rPr lang="en-US" dirty="0"/>
              <a:t>Man had a problem.  Man had an adversary, the devil, who brought sin upon all men, and set them into bondage.  The devil caused man to lose his eternal, spiritual home, which God made and gave to man at the foundation of the world.  Now unable to come home, man needed help from his gracious God again. Jesus became one of us and died for our sins and showed us a perfect life, lived and died in suffering. And then He became our high priest to atone for our sins with His own blood.  And even now He succors us (</a:t>
            </a:r>
            <a:r>
              <a:rPr lang="en-US" b="1" dirty="0"/>
              <a:t>to render assistance to someone in need, </a:t>
            </a:r>
            <a:r>
              <a:rPr lang="en-US" b="1" i="1" dirty="0"/>
              <a:t>furnish aid (BDAG) </a:t>
            </a:r>
            <a:r>
              <a:rPr lang="en-US" dirty="0"/>
              <a:t>through this world and leads us on to our eternal home.  Jesus is the answer to man’s problems. He leads us to our world to come. And He treats us as His brethren, sharing in our humanity.</a:t>
            </a:r>
          </a:p>
        </p:txBody>
      </p:sp>
    </p:spTree>
    <p:extLst>
      <p:ext uri="{BB962C8B-B14F-4D97-AF65-F5344CB8AC3E}">
        <p14:creationId xmlns:p14="http://schemas.microsoft.com/office/powerpoint/2010/main" val="3600914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077C-E9A8-474D-857E-6990D86B50C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640D8BC-9CF6-41E6-9AE3-5C7E2A13F441}"/>
              </a:ext>
            </a:extLst>
          </p:cNvPr>
          <p:cNvSpPr>
            <a:spLocks noGrp="1"/>
          </p:cNvSpPr>
          <p:nvPr>
            <p:ph idx="1"/>
          </p:nvPr>
        </p:nvSpPr>
        <p:spPr>
          <a:xfrm>
            <a:off x="838200" y="1825624"/>
            <a:ext cx="10515600" cy="4667251"/>
          </a:xfrm>
        </p:spPr>
        <p:txBody>
          <a:bodyPr>
            <a:normAutofit fontScale="92500" lnSpcReduction="10000"/>
          </a:bodyPr>
          <a:lstStyle/>
          <a:p>
            <a:pPr marL="0" indent="0">
              <a:buNone/>
            </a:pPr>
            <a:r>
              <a:rPr lang="en-US" b="1" dirty="0"/>
              <a:t>We now notice the beginning of the second argument: (Cont.)</a:t>
            </a:r>
          </a:p>
          <a:p>
            <a:pPr marL="0" indent="0">
              <a:buNone/>
            </a:pPr>
            <a:r>
              <a:rPr lang="en-US" baseline="30000" dirty="0"/>
              <a:t>11</a:t>
            </a:r>
            <a:r>
              <a:rPr lang="en-US" dirty="0"/>
              <a:t> For both he that </a:t>
            </a:r>
            <a:r>
              <a:rPr lang="en-US" dirty="0" err="1"/>
              <a:t>sanctifieth</a:t>
            </a:r>
            <a:r>
              <a:rPr lang="en-US" dirty="0"/>
              <a:t> and they who are sanctified </a:t>
            </a:r>
            <a:r>
              <a:rPr lang="en-US" i="1" dirty="0"/>
              <a:t>are </a:t>
            </a:r>
            <a:r>
              <a:rPr lang="en-US" dirty="0"/>
              <a:t>all of one: for which cause he is not ashamed to call them brethren,</a:t>
            </a:r>
          </a:p>
          <a:p>
            <a:pPr marL="0" indent="0">
              <a:buNone/>
            </a:pPr>
            <a:r>
              <a:rPr lang="en-US" baseline="30000" dirty="0"/>
              <a:t>12</a:t>
            </a:r>
            <a:r>
              <a:rPr lang="en-US" dirty="0"/>
              <a:t> Saying, I will declare thy name unto my brethren, in the midst of the church will I sing praise unto thee.</a:t>
            </a:r>
          </a:p>
          <a:p>
            <a:pPr marL="0" indent="0">
              <a:buNone/>
            </a:pPr>
            <a:r>
              <a:rPr lang="en-US" baseline="30000" dirty="0"/>
              <a:t>13</a:t>
            </a:r>
            <a:r>
              <a:rPr lang="en-US" dirty="0"/>
              <a:t> And again, I will put my trust in him. And again, Behold I and the children which God hath given me.</a:t>
            </a:r>
          </a:p>
          <a:p>
            <a:pPr marL="0" indent="0">
              <a:buNone/>
            </a:pPr>
            <a:r>
              <a:rPr lang="en-US" baseline="30000" dirty="0"/>
              <a:t>14</a:t>
            </a:r>
            <a:r>
              <a:rPr lang="en-US" dirty="0"/>
              <a:t> Forasmuch then as the children are partakers of flesh and blood, he also himself likewise took part of the same; that through death he might destroy him that had the power of death, that is, the devil;</a:t>
            </a:r>
          </a:p>
          <a:p>
            <a:pPr marL="0" indent="0">
              <a:buNone/>
            </a:pPr>
            <a:r>
              <a:rPr lang="en-US" baseline="30000" dirty="0"/>
              <a:t>15</a:t>
            </a:r>
            <a:r>
              <a:rPr lang="en-US" dirty="0"/>
              <a:t> And deliver them who through fear of death were all their lifetime subject to bondage.</a:t>
            </a:r>
          </a:p>
        </p:txBody>
      </p:sp>
    </p:spTree>
    <p:extLst>
      <p:ext uri="{BB962C8B-B14F-4D97-AF65-F5344CB8AC3E}">
        <p14:creationId xmlns:p14="http://schemas.microsoft.com/office/powerpoint/2010/main" val="712998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077C-E9A8-474D-857E-6990D86B50C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640D8BC-9CF6-41E6-9AE3-5C7E2A13F441}"/>
              </a:ext>
            </a:extLst>
          </p:cNvPr>
          <p:cNvSpPr>
            <a:spLocks noGrp="1"/>
          </p:cNvSpPr>
          <p:nvPr>
            <p:ph idx="1"/>
          </p:nvPr>
        </p:nvSpPr>
        <p:spPr>
          <a:xfrm>
            <a:off x="838200" y="1825625"/>
            <a:ext cx="10515600" cy="4223484"/>
          </a:xfrm>
        </p:spPr>
        <p:txBody>
          <a:bodyPr>
            <a:normAutofit/>
          </a:bodyPr>
          <a:lstStyle/>
          <a:p>
            <a:pPr marL="0" indent="0">
              <a:buNone/>
            </a:pPr>
            <a:r>
              <a:rPr lang="en-US" b="1" dirty="0"/>
              <a:t>We now notice the beginning of the second argument: (Cont.)</a:t>
            </a:r>
          </a:p>
          <a:p>
            <a:pPr marL="0" indent="0">
              <a:buNone/>
            </a:pPr>
            <a:r>
              <a:rPr lang="en-US" baseline="30000" dirty="0"/>
              <a:t>16</a:t>
            </a:r>
            <a:r>
              <a:rPr lang="en-US" dirty="0"/>
              <a:t> For verily he took not on </a:t>
            </a:r>
            <a:r>
              <a:rPr lang="en-US" i="1" dirty="0"/>
              <a:t>him the nature of </a:t>
            </a:r>
            <a:r>
              <a:rPr lang="en-US" dirty="0"/>
              <a:t>angels; but he took on </a:t>
            </a:r>
            <a:r>
              <a:rPr lang="en-US" i="1" dirty="0"/>
              <a:t>him </a:t>
            </a:r>
            <a:r>
              <a:rPr lang="en-US" dirty="0"/>
              <a:t>the seed of Abraham.</a:t>
            </a:r>
          </a:p>
          <a:p>
            <a:pPr marL="0" indent="0">
              <a:buNone/>
            </a:pPr>
            <a:r>
              <a:rPr lang="en-US" baseline="30000" dirty="0"/>
              <a:t>17</a:t>
            </a:r>
            <a:r>
              <a:rPr lang="en-US" dirty="0"/>
              <a:t> Wherefore in all things it </a:t>
            </a:r>
            <a:r>
              <a:rPr lang="en-US" dirty="0" err="1"/>
              <a:t>behoved</a:t>
            </a:r>
            <a:r>
              <a:rPr lang="en-US" dirty="0"/>
              <a:t> him to be made like unto </a:t>
            </a:r>
            <a:r>
              <a:rPr lang="en-US" i="1" dirty="0"/>
              <a:t>his </a:t>
            </a:r>
            <a:r>
              <a:rPr lang="en-US" dirty="0"/>
              <a:t>brethren, that he might be a merciful and faithful high priest in things </a:t>
            </a:r>
            <a:r>
              <a:rPr lang="en-US" i="1" dirty="0"/>
              <a:t>pertaining </a:t>
            </a:r>
            <a:r>
              <a:rPr lang="en-US" dirty="0"/>
              <a:t>to God, to make reconciliation for the sins of the people.</a:t>
            </a:r>
          </a:p>
          <a:p>
            <a:pPr marL="0" indent="0">
              <a:buNone/>
            </a:pPr>
            <a:r>
              <a:rPr lang="en-US" baseline="30000" dirty="0"/>
              <a:t>18</a:t>
            </a:r>
            <a:r>
              <a:rPr lang="en-US" dirty="0"/>
              <a:t> For in that he himself hath suffered being tempted, he is able to </a:t>
            </a:r>
            <a:r>
              <a:rPr lang="en-US" dirty="0" err="1"/>
              <a:t>succour</a:t>
            </a:r>
            <a:r>
              <a:rPr lang="en-US" dirty="0"/>
              <a:t> them that are tempted. (Heb 2:11-18 KJV)</a:t>
            </a:r>
          </a:p>
        </p:txBody>
      </p:sp>
    </p:spTree>
    <p:extLst>
      <p:ext uri="{BB962C8B-B14F-4D97-AF65-F5344CB8AC3E}">
        <p14:creationId xmlns:p14="http://schemas.microsoft.com/office/powerpoint/2010/main" val="1790844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077C-E9A8-474D-857E-6990D86B50C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640D8BC-9CF6-41E6-9AE3-5C7E2A13F441}"/>
              </a:ext>
            </a:extLst>
          </p:cNvPr>
          <p:cNvSpPr>
            <a:spLocks noGrp="1"/>
          </p:cNvSpPr>
          <p:nvPr>
            <p:ph idx="1"/>
          </p:nvPr>
        </p:nvSpPr>
        <p:spPr>
          <a:xfrm>
            <a:off x="838200" y="1825625"/>
            <a:ext cx="10515600" cy="4223484"/>
          </a:xfrm>
        </p:spPr>
        <p:txBody>
          <a:bodyPr>
            <a:normAutofit fontScale="92500"/>
          </a:bodyPr>
          <a:lstStyle/>
          <a:p>
            <a:pPr marL="0" indent="0">
              <a:buNone/>
            </a:pPr>
            <a:r>
              <a:rPr lang="en-US" dirty="0"/>
              <a:t>Vs 5 Transition statement from angels and their place before God to man and man’s place before God.  </a:t>
            </a:r>
          </a:p>
          <a:p>
            <a:pPr marL="0" indent="0">
              <a:buNone/>
            </a:pPr>
            <a:r>
              <a:rPr lang="en-US" dirty="0"/>
              <a:t>“For unto the angels he has not put in subjection the world to come whereof we speak.” – Angels are spiritual beings, who are not themselves God.  They had been given a role by God pertaining to man.  </a:t>
            </a:r>
          </a:p>
          <a:p>
            <a:pPr marL="0" indent="0">
              <a:buNone/>
            </a:pPr>
            <a:r>
              <a:rPr lang="en-US" dirty="0"/>
              <a:t>They delivered the Mosaic Law to Israel. (2:2)</a:t>
            </a:r>
          </a:p>
          <a:p>
            <a:pPr marL="0" indent="0">
              <a:buNone/>
            </a:pPr>
            <a:r>
              <a:rPr lang="en-US" dirty="0"/>
              <a:t>They worshiped the Son when he entered the world. (1:6)</a:t>
            </a:r>
          </a:p>
          <a:p>
            <a:pPr marL="0" indent="0">
              <a:buNone/>
            </a:pPr>
            <a:r>
              <a:rPr lang="en-US" dirty="0"/>
              <a:t>They were swift messengers of both communication and retribution. (1:7)</a:t>
            </a:r>
          </a:p>
          <a:p>
            <a:pPr marL="0" indent="0">
              <a:buNone/>
            </a:pPr>
            <a:r>
              <a:rPr lang="en-US" dirty="0"/>
              <a:t>They are ministering spirits who serve for the saints as God sees fit. (1:14)</a:t>
            </a:r>
          </a:p>
        </p:txBody>
      </p:sp>
    </p:spTree>
    <p:extLst>
      <p:ext uri="{BB962C8B-B14F-4D97-AF65-F5344CB8AC3E}">
        <p14:creationId xmlns:p14="http://schemas.microsoft.com/office/powerpoint/2010/main" val="2423714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077C-E9A8-474D-857E-6990D86B50C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640D8BC-9CF6-41E6-9AE3-5C7E2A13F441}"/>
              </a:ext>
            </a:extLst>
          </p:cNvPr>
          <p:cNvSpPr>
            <a:spLocks noGrp="1"/>
          </p:cNvSpPr>
          <p:nvPr>
            <p:ph idx="1"/>
          </p:nvPr>
        </p:nvSpPr>
        <p:spPr>
          <a:xfrm>
            <a:off x="838200" y="1825625"/>
            <a:ext cx="10515600" cy="4223484"/>
          </a:xfrm>
        </p:spPr>
        <p:txBody>
          <a:bodyPr>
            <a:normAutofit fontScale="92500" lnSpcReduction="10000"/>
          </a:bodyPr>
          <a:lstStyle/>
          <a:p>
            <a:pPr marL="0" indent="0">
              <a:buNone/>
            </a:pPr>
            <a:r>
              <a:rPr lang="en-US" dirty="0"/>
              <a:t>Vs 5 Transition statement from angels and their place before God to man and man’s place before God.  </a:t>
            </a:r>
          </a:p>
          <a:p>
            <a:pPr marL="0" indent="0">
              <a:buNone/>
            </a:pPr>
            <a:r>
              <a:rPr lang="en-US" dirty="0"/>
              <a:t>Their roles and power are indeed marvelous as they serve God, and He gave them their own estate  (Jude 1:6, “And the angels which kept not their first estate (</a:t>
            </a:r>
            <a:r>
              <a:rPr lang="en-US" b="1" dirty="0"/>
              <a:t>the sphere of one’s official activity, </a:t>
            </a:r>
            <a:r>
              <a:rPr lang="en-US" b="1" i="1" dirty="0"/>
              <a:t>rule, office, </a:t>
            </a:r>
            <a:r>
              <a:rPr lang="en-US" dirty="0"/>
              <a:t>or better </a:t>
            </a:r>
            <a:r>
              <a:rPr lang="en-US" b="1" i="1" dirty="0"/>
              <a:t>domain, sphere of influence –BDAG)</a:t>
            </a:r>
            <a:r>
              <a:rPr lang="en-US" dirty="0"/>
              <a:t>, but left their own habitation (</a:t>
            </a:r>
            <a:r>
              <a:rPr lang="en-US" b="1" dirty="0"/>
              <a:t>place for living – BDAG</a:t>
            </a:r>
            <a:r>
              <a:rPr lang="en-US" dirty="0"/>
              <a:t>), he hath reserved in everlasting chains under darkness unto the judgment of the great day.”  A secondary place (or punitive) abode has been reserved for angels who left their first role and place for living (Matthew 25:41).  They were never intended to inhabit men as evil spirits, but they left their first abode and made the world the object of their attentions and had to be cast out of men in whom they wrongly made an abode.  </a:t>
            </a:r>
          </a:p>
        </p:txBody>
      </p:sp>
    </p:spTree>
    <p:extLst>
      <p:ext uri="{BB962C8B-B14F-4D97-AF65-F5344CB8AC3E}">
        <p14:creationId xmlns:p14="http://schemas.microsoft.com/office/powerpoint/2010/main" val="2693902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077C-E9A8-474D-857E-6990D86B50C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640D8BC-9CF6-41E6-9AE3-5C7E2A13F441}"/>
              </a:ext>
            </a:extLst>
          </p:cNvPr>
          <p:cNvSpPr>
            <a:spLocks noGrp="1"/>
          </p:cNvSpPr>
          <p:nvPr>
            <p:ph idx="1"/>
          </p:nvPr>
        </p:nvSpPr>
        <p:spPr>
          <a:xfrm>
            <a:off x="838200" y="1825625"/>
            <a:ext cx="10515600" cy="4442010"/>
          </a:xfrm>
        </p:spPr>
        <p:txBody>
          <a:bodyPr>
            <a:normAutofit fontScale="85000" lnSpcReduction="20000"/>
          </a:bodyPr>
          <a:lstStyle/>
          <a:p>
            <a:pPr marL="0" indent="0">
              <a:buNone/>
            </a:pPr>
            <a:r>
              <a:rPr lang="en-US" dirty="0"/>
              <a:t>Vs 5 Transition statement from angels and their place before God to man and man’s place before God.  </a:t>
            </a:r>
          </a:p>
          <a:p>
            <a:pPr marL="0" indent="0">
              <a:buNone/>
            </a:pPr>
            <a:r>
              <a:rPr lang="en-US" dirty="0"/>
              <a:t>With regard to where they went after they left their God-given roles and habitation, evidently they sought to rule the habitation of men on this earth.  The problem for them may be seen in what Jesus says of casting out demons in Luke 11:24, “When the unclean spirit is gone out of a man, he walketh through dry places, seeking rest; and finding none, he saith, I will return unto my house whence I came out.”  He seeks a human body to inhabit so that he might experience what the human body experiences in man’s habitation on earth.  Without that body, he walks through dry places. Literally “places without water.”  Evidently that evil spirit cannot experience the world as man can, unless that spirit is in a human body.  That may have been the reason that Legion requested to go from its human host to the pigs’ bodies, and ran right off into the waters of the sea of Galilee, a last gasping moment of water before returning to waterless places (Mark 5:9-13).  But suffice it to say that this first world was not subjected to angels any more than is the world to come. </a:t>
            </a:r>
          </a:p>
        </p:txBody>
      </p:sp>
    </p:spTree>
    <p:extLst>
      <p:ext uri="{BB962C8B-B14F-4D97-AF65-F5344CB8AC3E}">
        <p14:creationId xmlns:p14="http://schemas.microsoft.com/office/powerpoint/2010/main" val="3567982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077C-E9A8-474D-857E-6990D86B50C2}"/>
              </a:ext>
            </a:extLst>
          </p:cNvPr>
          <p:cNvSpPr>
            <a:spLocks noGrp="1"/>
          </p:cNvSpPr>
          <p:nvPr>
            <p:ph type="title"/>
          </p:nvPr>
        </p:nvSpPr>
        <p:spPr/>
        <p:txBody>
          <a:bodyPr/>
          <a:lstStyle/>
          <a:p>
            <a:r>
              <a:rPr lang="en-US" dirty="0"/>
              <a:t>Second Extended Argument (Part 1) 2:5-18</a:t>
            </a:r>
          </a:p>
        </p:txBody>
      </p:sp>
      <p:sp>
        <p:nvSpPr>
          <p:cNvPr id="3" name="Content Placeholder 2">
            <a:extLst>
              <a:ext uri="{FF2B5EF4-FFF2-40B4-BE49-F238E27FC236}">
                <a16:creationId xmlns:a16="http://schemas.microsoft.com/office/drawing/2014/main" id="{7640D8BC-9CF6-41E6-9AE3-5C7E2A13F441}"/>
              </a:ext>
            </a:extLst>
          </p:cNvPr>
          <p:cNvSpPr>
            <a:spLocks noGrp="1"/>
          </p:cNvSpPr>
          <p:nvPr>
            <p:ph idx="1"/>
          </p:nvPr>
        </p:nvSpPr>
        <p:spPr>
          <a:xfrm>
            <a:off x="838200" y="1825625"/>
            <a:ext cx="10515600" cy="4548542"/>
          </a:xfrm>
        </p:spPr>
        <p:txBody>
          <a:bodyPr>
            <a:normAutofit fontScale="92500" lnSpcReduction="20000"/>
          </a:bodyPr>
          <a:lstStyle/>
          <a:p>
            <a:pPr marL="0" indent="0">
              <a:buNone/>
            </a:pPr>
            <a:r>
              <a:rPr lang="en-US" dirty="0"/>
              <a:t>Vs 5 Transition statement from angels and their place before God to man and man’s place before God.  </a:t>
            </a:r>
          </a:p>
          <a:p>
            <a:pPr marL="0" indent="0">
              <a:buNone/>
            </a:pPr>
            <a:r>
              <a:rPr lang="en-US" dirty="0"/>
              <a:t>The word for “world” here is </a:t>
            </a:r>
            <a:r>
              <a:rPr lang="el-GR" dirty="0" err="1">
                <a:latin typeface="SBL"/>
              </a:rPr>
              <a:t>οἰκουμένη</a:t>
            </a:r>
            <a:r>
              <a:rPr lang="en-US" dirty="0">
                <a:latin typeface="SBL"/>
              </a:rPr>
              <a:t> (</a:t>
            </a:r>
            <a:r>
              <a:rPr lang="en-US" dirty="0" err="1">
                <a:latin typeface="SBL"/>
              </a:rPr>
              <a:t>oikoumene</a:t>
            </a:r>
            <a:r>
              <a:rPr lang="en-US" dirty="0">
                <a:latin typeface="SBL"/>
              </a:rPr>
              <a:t>) meaning an inhabited world.  There is another habitable world yet to come, which also has not been subjected to angels.  It is not their habitation, just as this first world was not created for or subjected to them. It is a habitable world, but it is yet to come.  Since it is not for angels, and it is written to Christians, it has to be another habitation for man yet to come.  </a:t>
            </a:r>
          </a:p>
          <a:p>
            <a:pPr marL="0" indent="0">
              <a:buNone/>
            </a:pPr>
            <a:r>
              <a:rPr lang="en-US" dirty="0">
                <a:latin typeface="SBL"/>
              </a:rPr>
              <a:t>Whereof we speak – Where has he been speaking of this world to come?  He mentioned it first in 1:10-12, “</a:t>
            </a:r>
            <a:r>
              <a:rPr lang="en-US" dirty="0"/>
              <a:t>And, </a:t>
            </a:r>
            <a:r>
              <a:rPr lang="en-US" u="sng" dirty="0"/>
              <a:t>Thou, Lord, in the beginning hast laid the foundation of the earth; and the heavens </a:t>
            </a:r>
            <a:r>
              <a:rPr lang="en-US" dirty="0"/>
              <a:t>are the works of thine hands: </a:t>
            </a:r>
            <a:r>
              <a:rPr lang="en-US" baseline="30000" dirty="0"/>
              <a:t>11</a:t>
            </a:r>
            <a:r>
              <a:rPr lang="en-US" dirty="0"/>
              <a:t> They shall perish; but thou </a:t>
            </a:r>
            <a:r>
              <a:rPr lang="en-US" dirty="0" err="1"/>
              <a:t>remainest</a:t>
            </a:r>
            <a:r>
              <a:rPr lang="en-US" dirty="0"/>
              <a:t>; and </a:t>
            </a:r>
            <a:r>
              <a:rPr lang="en-US" u="sng" dirty="0"/>
              <a:t>they all shall wax old as doth a garment; </a:t>
            </a:r>
            <a:r>
              <a:rPr lang="en-US" u="sng" baseline="30000" dirty="0"/>
              <a:t>12</a:t>
            </a:r>
            <a:r>
              <a:rPr lang="en-US" u="sng" dirty="0"/>
              <a:t> And as a vesture shalt thou fold them up, and </a:t>
            </a:r>
            <a:r>
              <a:rPr lang="en-US" b="1" u="sng" dirty="0"/>
              <a:t>they shall be changed</a:t>
            </a:r>
            <a:r>
              <a:rPr lang="en-US" u="sng" dirty="0"/>
              <a:t>: </a:t>
            </a:r>
            <a:r>
              <a:rPr lang="en-US" dirty="0"/>
              <a:t>but thou art the same, and thy years shall not fail.” </a:t>
            </a:r>
          </a:p>
        </p:txBody>
      </p:sp>
    </p:spTree>
    <p:extLst>
      <p:ext uri="{BB962C8B-B14F-4D97-AF65-F5344CB8AC3E}">
        <p14:creationId xmlns:p14="http://schemas.microsoft.com/office/powerpoint/2010/main" val="2271902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6125</Words>
  <Application>Microsoft Office PowerPoint</Application>
  <PresentationFormat>Widescreen</PresentationFormat>
  <Paragraphs>138</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Calibri Light</vt:lpstr>
      <vt:lpstr>SBL</vt:lpstr>
      <vt:lpstr>Office Theme</vt:lpstr>
      <vt:lpstr>Atonement Accomplished by Our High Priest</vt:lpstr>
      <vt:lpstr>Overview of the Second Extended Argument (2:5—4:16)</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lpstr>Second Extended Argument (Part 1) 2:5-18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Atonement Accomplished by Our High Priest</dc:title>
  <dc:creator>stephen Atnip</dc:creator>
  <cp:lastModifiedBy>Stephen Atnip</cp:lastModifiedBy>
  <cp:revision>60</cp:revision>
  <dcterms:created xsi:type="dcterms:W3CDTF">2016-08-31T19:07:22Z</dcterms:created>
  <dcterms:modified xsi:type="dcterms:W3CDTF">2023-04-19T16:23:13Z</dcterms:modified>
</cp:coreProperties>
</file>