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35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3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0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5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99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1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26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6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82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83DC8-DAC3-4449-8DA3-3F2E660B5110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B81CB-ADAA-49F1-9EDA-093F9723B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39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ef.ly/logosres/awp-expheb;ref=Bible.Heb5.5-7;off=14089;ctx=_God_as_was_Aaron.$E2$80$9D$0A~$E2$80$9CWho_in_the_days_of_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ef.ly/logosres/awp-expheb;ref=Bible.Heb6.1-3;off=14577;ctx=actice_(Luke_8:18).$0A~$E2$80$9CLet_us_go_on_unto_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Hebrews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</p:spTree>
    <p:extLst>
      <p:ext uri="{BB962C8B-B14F-4D97-AF65-F5344CB8AC3E}">
        <p14:creationId xmlns:p14="http://schemas.microsoft.com/office/powerpoint/2010/main" val="2232807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Perseverance and Maturity Grounded in Jesus’ High Priesthood (4:14 – 6:20)</a:t>
            </a:r>
            <a:endParaRPr lang="en-US" b="1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Perseverance and Communion with God (4:14–5:10)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Pressing on to Maturity (5:11–6:8)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Christ’s </a:t>
            </a:r>
            <a:r>
              <a:rPr lang="en-US" dirty="0" err="1"/>
              <a:t>Melchizedekian</a:t>
            </a:r>
            <a:r>
              <a:rPr lang="en-US" dirty="0"/>
              <a:t> Priesthood (7:1–28) (continued)</a:t>
            </a:r>
          </a:p>
          <a:p>
            <a:pPr marL="971550" lvl="1" indent="-514350">
              <a:buFont typeface="+mj-lt"/>
              <a:buAutoNum type="arabicParenR" startAt="8"/>
            </a:pPr>
            <a:r>
              <a:rPr lang="en-US" dirty="0"/>
              <a:t>Jesus’ surpassing qualities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Immortal life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Priest under a perfect system, unlike the Mosaic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Able to bring in a better hope, because of his immortality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Based on an oath from God, not a weak law, thus guaranteeing a better covenant agreement with God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Is priest permanently, thus able to see his flock through to eternity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Morally perfect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Without need for personal sacrifice, but able to sacrifice for mankind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Not made a weak priest like under the Law, but made perfect forever</a:t>
            </a:r>
          </a:p>
        </p:txBody>
      </p:sp>
    </p:spTree>
    <p:extLst>
      <p:ext uri="{BB962C8B-B14F-4D97-AF65-F5344CB8AC3E}">
        <p14:creationId xmlns:p14="http://schemas.microsoft.com/office/powerpoint/2010/main" val="312888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69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Perseverance and Maturity Grounded in Jesus’ High Priesthood (4:14 – 6:20)</a:t>
            </a:r>
            <a:endParaRPr lang="en-US" b="1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Perseverance and Communion with God (4:14–5:10)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Pressing on to Maturity (5:11–6:20)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Christ’s </a:t>
            </a:r>
            <a:r>
              <a:rPr lang="en-US" dirty="0" err="1"/>
              <a:t>Melchizedekian</a:t>
            </a:r>
            <a:r>
              <a:rPr lang="en-US" dirty="0"/>
              <a:t> Priesthood (7:1–28)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Jesus the Mediator of a New Covenant (8:1–10:18)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Jesus’ Inauguration of the New Covenant (8:1–13)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Limitations of the First Covenant (9:1–14)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Christ the Mediator of the New Covenant (9:15–28)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Jesus’ Effectual Sacrifice for Sin (10:1–18)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45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Perseverance and Maturity Grounded in Jesus’ High Priesthood (4:14 – 6:20)</a:t>
            </a:r>
            <a:endParaRPr lang="en-US" b="1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Perseverance and Communion with God (4:14–5:10)</a:t>
            </a:r>
          </a:p>
          <a:p>
            <a:pPr marL="0" indent="0">
              <a:buNone/>
            </a:pPr>
            <a:r>
              <a:rPr lang="en-US" dirty="0"/>
              <a:t>Our High Priest (4:14-15)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Great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Gone through the heavens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Jesus the Son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Able to sympathize with our weaknesses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Tempted in every way as we are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Yet without sin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93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Perseverance and Maturity Grounded in Jesus’ High Priesthood (4:14 – 6:20)</a:t>
            </a:r>
            <a:endParaRPr lang="en-US" b="1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Perseverance and Communion with God (4:14–5:10)</a:t>
            </a:r>
          </a:p>
          <a:p>
            <a:pPr marL="0" indent="0">
              <a:buNone/>
            </a:pPr>
            <a:r>
              <a:rPr lang="en-US" dirty="0"/>
              <a:t>The Exhortation concerning Our Response (4:16)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Hold Fast to </a:t>
            </a:r>
            <a:r>
              <a:rPr lang="en-US"/>
              <a:t>Our Confession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Approach the throne of Grace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Approach with confidence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Approach for mercy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Approach for grace to help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Help Will be given in time of need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79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Perseverance and Maturity Grounded in Jesus’ High Priesthood (4:14 – 6:20)</a:t>
            </a:r>
            <a:endParaRPr lang="en-US" b="1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Perseverance and Communion with God (4:14–5:10)</a:t>
            </a:r>
          </a:p>
          <a:p>
            <a:pPr marL="0" indent="0">
              <a:buNone/>
            </a:pPr>
            <a:r>
              <a:rPr lang="en-US" dirty="0"/>
              <a:t>The Qualifications for and service of High Priest 5:1-10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From among men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Must represent men in matters related to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Must offer gifts and sacrifices for sin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Able to deal gently with the ignorant and straying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 subject to weakness (resulting in sin for all but Jesus).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Cannot appoint one’s self, must be appointed of God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God appointed Aaron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God appointed Jesus (Psalm 110:4)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</a:t>
            </a:r>
            <a:r>
              <a:rPr lang="en-US" dirty="0">
                <a:hlinkClick r:id="rId2"/>
              </a:rPr>
              <a:t>Son’s expression of human weakness </a:t>
            </a:r>
            <a:r>
              <a:rPr lang="en-US" dirty="0"/>
              <a:t>– not by sin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77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Perseverance and Maturity Grounded in Jesus’ High Priesthood (4:14 – 6:20)</a:t>
            </a:r>
            <a:endParaRPr lang="en-US" b="1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Perseverance and Communion with God (4:14–5:10)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Pressing on to Maturity (5:11–6:20)</a:t>
            </a:r>
          </a:p>
          <a:p>
            <a:pPr marL="0" indent="0">
              <a:buNone/>
            </a:pPr>
            <a:r>
              <a:rPr lang="en-US" dirty="0"/>
              <a:t>The State of the Readers (5:11-14)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Dull of hearing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need of the milk of the word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need of solid food for mature understanding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Maturing depends on consistent practice of applying the word to the trials that come through the senses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3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Perseverance and Maturity Grounded in Jesus’ High Priesthood (4:14 – 6:20)</a:t>
            </a:r>
            <a:endParaRPr lang="en-US" b="1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Perseverance and Communion with God (4:14–5:10)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Pressing on to Maturity (5:11–6:20)</a:t>
            </a:r>
          </a:p>
          <a:p>
            <a:pPr marL="0" indent="0">
              <a:buNone/>
            </a:pPr>
            <a:r>
              <a:rPr lang="en-US" dirty="0"/>
              <a:t>Moving on to maturity (6:1-3)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hlinkClick r:id="rId2"/>
              </a:rPr>
              <a:t>Building on foundational teaching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Warning about apostasy 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The state of the reader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Enlightened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Tasted of the heavenly gift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Partakers of the Holy Spirit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Tasted the good word of God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Tasted the powers of the age to come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n-US" dirty="0"/>
              <a:t>Once fallen away, then impossible to renew to repentance. Like a cursed garden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76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Perseverance and Maturity Grounded in Jesus’ High Priesthood (4:14 – 6:20)</a:t>
            </a:r>
            <a:endParaRPr lang="en-US" b="1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Perseverance and Communion with God (4:14–5:10)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Pressing on to Maturity (5:11–6:20)</a:t>
            </a:r>
          </a:p>
          <a:p>
            <a:pPr marL="0" indent="0">
              <a:buNone/>
            </a:pPr>
            <a:r>
              <a:rPr lang="en-US" dirty="0"/>
              <a:t>Moving on to maturity (6:1-3)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Building on foundational teaching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Warning about apostasy 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The state of the reader (Continued)</a:t>
            </a:r>
          </a:p>
          <a:p>
            <a:pPr marL="1428750" lvl="2" indent="-514350">
              <a:buFont typeface="+mj-lt"/>
              <a:buAutoNum type="romanLcPeriod" startAt="7"/>
            </a:pPr>
            <a:r>
              <a:rPr lang="en-US" dirty="0"/>
              <a:t>Not yet apostatized</a:t>
            </a:r>
          </a:p>
          <a:p>
            <a:pPr marL="1428750" lvl="2" indent="-514350">
              <a:buFont typeface="+mj-lt"/>
              <a:buAutoNum type="romanLcPeriod" startAt="7"/>
            </a:pPr>
            <a:r>
              <a:rPr lang="en-US" dirty="0"/>
              <a:t>Still in the fellowship of God’s grace to help them</a:t>
            </a:r>
          </a:p>
          <a:p>
            <a:pPr marL="1428750" lvl="2" indent="-514350">
              <a:buFont typeface="+mj-lt"/>
              <a:buAutoNum type="romanLcPeriod" startAt="7"/>
            </a:pPr>
            <a:r>
              <a:rPr lang="en-US" dirty="0"/>
              <a:t>Not to grow sluggish</a:t>
            </a:r>
          </a:p>
          <a:p>
            <a:pPr marL="1428750" lvl="2" indent="-514350">
              <a:buFont typeface="+mj-lt"/>
              <a:buAutoNum type="romanLcPeriod" startAt="7"/>
            </a:pPr>
            <a:r>
              <a:rPr lang="en-US" dirty="0"/>
              <a:t>Having a need to trust in the promises of God</a:t>
            </a:r>
          </a:p>
          <a:p>
            <a:pPr marL="1428750" lvl="2" indent="-514350">
              <a:buFont typeface="+mj-lt"/>
              <a:buAutoNum type="romanLcPeriod" startAt="7"/>
            </a:pPr>
            <a:r>
              <a:rPr lang="en-US" dirty="0"/>
              <a:t>Stabilize themselves with the anchor of hope.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14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Obligations of Jesus’ Saving Office and Priestly Work (4:14 - 10:18)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Perseverance and Maturity Grounded in Jesus’ High Priesthood (4:14 – 6:20)</a:t>
            </a:r>
            <a:endParaRPr lang="en-US" b="1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Perseverance and Communion with God (4:14–5:10)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Pressing on to Maturity (5:11–6:20)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Christ’s </a:t>
            </a:r>
            <a:r>
              <a:rPr lang="en-US" dirty="0" err="1"/>
              <a:t>Melchizedekian</a:t>
            </a:r>
            <a:r>
              <a:rPr lang="en-US" dirty="0"/>
              <a:t> Priesthood (7:1–28)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King of Salem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Priest of the Most High God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Interacted with Abraham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Made like to Christ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Greater than Abraham and thereby greater than Aaron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Able to give the perfection the Aaronic priesthood could not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Necessitated a change of law</a:t>
            </a:r>
          </a:p>
        </p:txBody>
      </p:sp>
    </p:spTree>
    <p:extLst>
      <p:ext uri="{BB962C8B-B14F-4D97-AF65-F5344CB8AC3E}">
        <p14:creationId xmlns:p14="http://schemas.microsoft.com/office/powerpoint/2010/main" val="389066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885</Words>
  <Application>Microsoft Office PowerPoint</Application>
  <PresentationFormat>Widescreen</PresentationFormat>
  <Paragraphs>107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Hebrews</vt:lpstr>
      <vt:lpstr>Obligations of Jesus’ Saving Office and Priestly Work (4:14 - 10:18)</vt:lpstr>
      <vt:lpstr>Obligations of Jesus’ Saving Office and Priestly Work (4:14 - 10:18)</vt:lpstr>
      <vt:lpstr>Obligations of Jesus’ Saving Office and Priestly Work (4:14 - 10:18)</vt:lpstr>
      <vt:lpstr>Obligations of Jesus’ Saving Office and Priestly Work (4:14 - 10:18)</vt:lpstr>
      <vt:lpstr>Obligations of Jesus’ Saving Office and Priestly Work (4:14 - 10:18)</vt:lpstr>
      <vt:lpstr>Obligations of Jesus’ Saving Office and Priestly Work (4:14 - 10:18)</vt:lpstr>
      <vt:lpstr>Obligations of Jesus’ Saving Office and Priestly Work (4:14 - 10:18)</vt:lpstr>
      <vt:lpstr>Obligations of Jesus’ Saving Office and Priestly Work (4:14 - 10:18)</vt:lpstr>
      <vt:lpstr>Obligations of Jesus’ Saving Office and Priestly Work (4:14 - 10:18)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Hebrews</dc:title>
  <dc:creator>stephen Atnip</dc:creator>
  <cp:lastModifiedBy>Stephen Atnip</cp:lastModifiedBy>
  <cp:revision>12</cp:revision>
  <dcterms:created xsi:type="dcterms:W3CDTF">2016-10-13T20:03:38Z</dcterms:created>
  <dcterms:modified xsi:type="dcterms:W3CDTF">2023-04-21T21:59:40Z</dcterms:modified>
</cp:coreProperties>
</file>